
<file path=[Content_Types].xml><?xml version="1.0" encoding="utf-8"?>
<Types xmlns="http://schemas.openxmlformats.org/package/2006/content-types">
  <Default ContentType="application/vnd.openxmlformats-officedocument.oleObject" Extension="bin"/>
  <Default ContentType="image/x-emf" Extension="emf"/>
  <Default ContentType="image/jpeg" Extension="jpeg"/>
  <Default ContentType="image/jpeg" Extension="jp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customXmlProperties+xml" PartName="/customXml/itemProps1.xml"/>
  <Override ContentType="application/vnd.openxmlformats-officedocument.customXmlProperties+xml" PartName="/customXml/itemProps2.xml"/>
  <Override ContentType="application/vnd.openxmlformats-officedocument.customXmlProperties+xml" PartName="/customXml/itemProps3.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ms-powerpoint.authors+xml" PartName="/ppt/authors.xml"/>
  <Override ContentType="application/vnd.openxmlformats-officedocument.presentationml.commentAuthors+xml" PartName="/ppt/commentAuthors.xml"/>
  <Override ContentType="application/vnd.openxmlformats-officedocument.presentationml.handoutMaster+xml" PartName="/ppt/handoutMasters/handoutMaster1.xml"/>
  <Override ContentType="application/inkml+xml" PartName="/ppt/ink/ink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19.xml"/>
  <Override ContentType="application/vnd.openxmlformats-officedocument.presentationml.notesSlide+xml" PartName="/ppt/notesSlides/notesSlide20.xml"/>
  <Override ContentType="application/vnd.openxmlformats-officedocument.presentationml.notesSlide+xml" PartName="/ppt/notesSlides/notesSlide21.xml"/>
  <Override ContentType="application/vnd.openxmlformats-officedocument.presentationml.notesSlide+xml" PartName="/ppt/notesSlides/notesSlide22.xml"/>
  <Override ContentType="application/vnd.openxmlformats-officedocument.presentationml.notesSlide+xml" PartName="/ppt/notesSlides/notesSlide23.xml"/>
  <Override ContentType="application/vnd.openxmlformats-officedocument.presentationml.notesSlide+xml" PartName="/ppt/notesSlides/notesSlide24.xml"/>
  <Override ContentType="application/vnd.openxmlformats-officedocument.presentationml.notesSlide+xml" PartName="/ppt/notesSlides/notesSlide25.xml"/>
  <Override ContentType="application/vnd.openxmlformats-officedocument.presentationml.notesSlide+xml" PartName="/ppt/notesSlides/notesSlide26.xml"/>
  <Override ContentType="application/vnd.openxmlformats-officedocument.presentationml.notesSlide+xml" PartName="/ppt/notesSlides/notesSlide27.xml"/>
  <Override ContentType="application/vnd.openxmlformats-officedocument.presentationml.notesSlide+xml" PartName="/ppt/notesSlides/notesSlide28.xml"/>
  <Override ContentType="application/vnd.openxmlformats-officedocument.presentationml.notesSlide+xml" PartName="/ppt/notesSlides/notesSlide29.xml"/>
  <Override ContentType="application/vnd.openxmlformats-officedocument.presentationml.notesSlide+xml" PartName="/ppt/notesSlides/notesSlide30.xml"/>
  <Override ContentType="application/vnd.openxmlformats-officedocument.presentationml.notesSlide+xml" PartName="/ppt/notesSlides/notesSlide31.xml"/>
  <Override ContentType="application/vnd.openxmlformats-officedocument.presentationml.notesSlide+xml" PartName="/ppt/notesSlides/notesSlide32.xml"/>
  <Override ContentType="application/vnd.openxmlformats-officedocument.presentationml.notesSlide+xml" PartName="/ppt/notesSlides/notesSlide33.xml"/>
  <Override ContentType="application/vnd.openxmlformats-officedocument.presentationml.notesSlide+xml" PartName="/ppt/notesSlides/notesSlide34.xml"/>
  <Override ContentType="application/vnd.openxmlformats-officedocument.presentationml.notesSlide+xml" PartName="/ppt/notesSlides/notesSlide35.xml"/>
  <Override ContentType="application/vnd.openxmlformats-officedocument.presentationml.notesSlide+xml" PartName="/ppt/notesSlides/notesSlide36.xml"/>
  <Override ContentType="application/vnd.openxmlformats-officedocument.presentationml.notesSlide+xml" PartName="/ppt/notesSlides/notesSlide37.xml"/>
  <Override ContentType="application/vnd.openxmlformats-officedocument.presentationml.notesSlide+xml" PartName="/ppt/notesSlides/notesSlide38.xml"/>
  <Override ContentType="application/vnd.openxmlformats-officedocument.presentationml.notesSlide+xml" PartName="/ppt/notesSlides/notesSlide39.xml"/>
  <Override ContentType="application/vnd.openxmlformats-officedocument.presentationml.notesSlide+xml" PartName="/ppt/notesSlides/notesSlide40.xml"/>
  <Override ContentType="application/vnd.openxmlformats-officedocument.presentationml.notesSlide+xml" PartName="/ppt/notesSlides/notesSlide41.xml"/>
  <Override ContentType="application/vnd.openxmlformats-officedocument.presentationml.notesSlide+xml" PartName="/ppt/notesSlides/notesSlide42.xml"/>
  <Override ContentType="application/vnd.openxmlformats-officedocument.presentationml.notesSlide+xml" PartName="/ppt/notesSlides/notesSlide43.xml"/>
  <Override ContentType="application/vnd.openxmlformats-officedocument.presentationml.notesSlide+xml" PartName="/ppt/notesSlides/notesSlide4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47.xml"/>
  <Override ContentType="application/vnd.openxmlformats-officedocument.presentationml.notesSlide+xml" PartName="/ppt/notesSlides/notesSlide48.xml"/>
  <Override ContentType="application/vnd.openxmlformats-officedocument.presentationml.notesSlide+xml" PartName="/ppt/notesSlides/notesSlide49.xml"/>
  <Override ContentType="application/vnd.openxmlformats-officedocument.presentationml.notesSlide+xml" PartName="/ppt/notesSlides/notesSlide50.xml"/>
  <Override ContentType="application/vnd.openxmlformats-officedocument.presentationml.notesSlide+xml" PartName="/ppt/notesSlides/notesSlide51.xml"/>
  <Override ContentType="application/vnd.openxmlformats-officedocument.presentationml.notesSlide+xml" PartName="/ppt/notesSlides/notesSlide52.xml"/>
  <Override ContentType="application/vnd.openxmlformats-officedocument.presentationml.notesSlide+xml" PartName="/ppt/notesSlides/notesSlide53.xml"/>
  <Override ContentType="application/vnd.openxmlformats-officedocument.presentationml.notesSlide+xml" PartName="/ppt/notesSlides/notesSlide54.xml"/>
  <Override ContentType="application/vnd.openxmlformats-officedocument.presentationml.notesSlide+xml" PartName="/ppt/notesSlides/notesSlide55.xml"/>
  <Override ContentType="application/vnd.openxmlformats-officedocument.presentationml.notesSlide+xml" PartName="/ppt/notesSlides/notesSlide56.xml"/>
  <Override ContentType="application/vnd.openxmlformats-officedocument.presentationml.notesSlide+xml" PartName="/ppt/notesSlides/notesSlide57.xml"/>
  <Override ContentType="application/vnd.openxmlformats-officedocument.presentationml.notesSlide+xml" PartName="/ppt/notesSlides/notesSlide58.xml"/>
  <Override ContentType="application/vnd.openxmlformats-officedocument.presentationml.notesSlide+xml" PartName="/ppt/notesSlides/notesSlide59.xml"/>
  <Override ContentType="application/vnd.openxmlformats-officedocument.presentationml.notesSlide+xml" PartName="/ppt/notesSlides/notesSlide60.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presentationml.slideLayout+xml" PartName="/ppt/slideLayouts/slideLayout20.xml"/>
  <Override ContentType="application/vnd.openxmlformats-officedocument.presentationml.slideLayout+xml" PartName="/ppt/slideLayouts/slideLayout21.xml"/>
  <Override ContentType="application/vnd.openxmlformats-officedocument.presentationml.slideLayout+xml" PartName="/ppt/slideLayouts/slideLayout22.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25.xml"/>
  <Override ContentType="application/vnd.openxmlformats-officedocument.presentationml.slideLayout+xml" PartName="/ppt/slideLayouts/slideLayout26.xml"/>
  <Override ContentType="application/vnd.openxmlformats-officedocument.presentationml.slideLayout+xml" PartName="/ppt/slideLayouts/slideLayout27.xml"/>
  <Override ContentType="application/vnd.openxmlformats-officedocument.presentationml.slideLayout+xml" PartName="/ppt/slideLayouts/slideLayout28.xml"/>
  <Override ContentType="application/vnd.openxmlformats-officedocument.presentationml.slideLayout+xml" PartName="/ppt/slideLayouts/slideLayout29.xml"/>
  <Override ContentType="application/vnd.openxmlformats-officedocument.presentationml.slideLayout+xml" PartName="/ppt/slideLayouts/slideLayout30.xml"/>
  <Override ContentType="application/vnd.openxmlformats-officedocument.presentationml.slideLayout+xml" PartName="/ppt/slideLayouts/slideLayout31.xml"/>
  <Override ContentType="application/vnd.openxmlformats-officedocument.presentationml.slideLayout+xml" PartName="/ppt/slideLayouts/slideLayout32.xml"/>
  <Override ContentType="application/vnd.openxmlformats-officedocument.presentationml.slideLayout+xml" PartName="/ppt/slideLayouts/slideLayout33.xml"/>
  <Override ContentType="application/vnd.openxmlformats-officedocument.presentationml.slideLayout+xml" PartName="/ppt/slideLayouts/slideLayout34.xml"/>
  <Override ContentType="application/vnd.openxmlformats-officedocument.presentationml.slideLayout+xml" PartName="/ppt/slideLayouts/slideLayout35.xml"/>
  <Override ContentType="application/vnd.openxmlformats-officedocument.presentationml.slideLayout+xml" PartName="/ppt/slideLayouts/slideLayout36.xml"/>
  <Override ContentType="application/vnd.openxmlformats-officedocument.presentationml.slideLayout+xml" PartName="/ppt/slideLayouts/slideLayout37.xml"/>
  <Override ContentType="application/vnd.openxmlformats-officedocument.presentationml.slideLayout+xml" PartName="/ppt/slideLayouts/slideLayout38.xml"/>
  <Override ContentType="application/vnd.openxmlformats-officedocument.presentationml.slideLayout+xml" PartName="/ppt/slideLayouts/slideLayout39.xml"/>
  <Override ContentType="application/vnd.openxmlformats-officedocument.presentationml.slideLayout+xml" PartName="/ppt/slideLayouts/slideLayout40.xml"/>
  <Override ContentType="application/vnd.openxmlformats-officedocument.presentationml.slideLayout+xml" PartName="/ppt/slideLayouts/slideLayout41.xml"/>
  <Override ContentType="application/vnd.openxmlformats-officedocument.presentationml.slideLayout+xml" PartName="/ppt/slideLayouts/slideLayout42.xml"/>
  <Override ContentType="application/vnd.openxmlformats-officedocument.presentationml.slideLayout+xml" PartName="/ppt/slideLayouts/slideLayout43.xml"/>
  <Override ContentType="application/vnd.openxmlformats-officedocument.presentationml.slideLayout+xml" PartName="/ppt/slideLayouts/slideLayout44.xml"/>
  <Override ContentType="application/vnd.openxmlformats-officedocument.presentationml.slideLayout+xml" PartName="/ppt/slideLayouts/slideLayout45.xml"/>
  <Override ContentType="application/vnd.openxmlformats-officedocument.presentationml.slideLayout+xml" PartName="/ppt/slideLayouts/slideLayout46.xml"/>
  <Override ContentType="application/vnd.openxmlformats-officedocument.presentationml.slideLayout+xml" PartName="/ppt/slideLayouts/slideLayout47.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50.xml"/>
  <Override ContentType="application/vnd.openxmlformats-officedocument.presentationml.slideLayout+xml" PartName="/ppt/slideLayouts/slideLayout51.xml"/>
  <Override ContentType="application/vnd.openxmlformats-officedocument.presentationml.slideLayout+xml" PartName="/ppt/slideLayouts/slideLayout52.xml"/>
  <Override ContentType="application/vnd.openxmlformats-officedocument.presentationml.slideLayout+xml" PartName="/ppt/slideLayouts/slideLayout53.xml"/>
  <Override ContentType="application/vnd.openxmlformats-officedocument.presentationml.slideLayout+xml" PartName="/ppt/slideLayouts/slideLayout54.xml"/>
  <Override ContentType="application/vnd.openxmlformats-officedocument.presentationml.slideLayout+xml" PartName="/ppt/slideLayouts/slideLayout55.xml"/>
  <Override ContentType="application/vnd.openxmlformats-officedocument.presentationml.slideLayout+xml" PartName="/ppt/slideLayouts/slideLayout56.xml"/>
  <Override ContentType="application/vnd.openxmlformats-officedocument.presentationml.slideLayout+xml" PartName="/ppt/slideLayouts/slideLayout57.xml"/>
  <Override ContentType="application/vnd.openxmlformats-officedocument.presentationml.slideLayout+xml" PartName="/ppt/slideLayouts/slideLayout58.xml"/>
  <Override ContentType="application/vnd.openxmlformats-officedocument.presentationml.slideLayout+xml" PartName="/ppt/slideLayouts/slideLayout59.xml"/>
  <Override ContentType="application/vnd.openxmlformats-officedocument.presentationml.slideLayout+xml" PartName="/ppt/slideLayouts/slideLayout60.xml"/>
  <Override ContentType="application/vnd.openxmlformats-officedocument.presentationml.slideLayout+xml" PartName="/ppt/slideLayouts/slideLayout61.xml"/>
  <Override ContentType="application/vnd.openxmlformats-officedocument.presentationml.slideLayout+xml" PartName="/ppt/slideLayouts/slideLayout62.xml"/>
  <Override ContentType="application/vnd.openxmlformats-officedocument.presentationml.slideLayout+xml" PartName="/ppt/slideLayouts/slideLayout63.xml"/>
  <Override ContentType="application/vnd.openxmlformats-officedocument.presentationml.slideLayout+xml" PartName="/ppt/slideLayouts/slideLayout64.xml"/>
  <Override ContentType="application/vnd.openxmlformats-officedocument.presentationml.slideLayout+xml" PartName="/ppt/slideLayouts/slideLayout65.xml"/>
  <Override ContentType="application/vnd.openxmlformats-officedocument.presentationml.slideLayout+xml" PartName="/ppt/slideLayouts/slideLayout66.xml"/>
  <Override ContentType="application/vnd.openxmlformats-officedocument.presentationml.slideLayout+xml" PartName="/ppt/slideLayouts/slideLayout67.xml"/>
  <Override ContentType="application/vnd.openxmlformats-officedocument.presentationml.slideLayout+xml" PartName="/ppt/slideLayouts/slideLayout68.xml"/>
  <Override ContentType="application/vnd.openxmlformats-officedocument.presentationml.slideLayout+xml" PartName="/ppt/slideLayouts/slideLayout69.xml"/>
  <Override ContentType="application/vnd.openxmlformats-officedocument.presentationml.slideLayout+xml" PartName="/ppt/slideLayouts/slideLayout70.xml"/>
  <Override ContentType="application/vnd.openxmlformats-officedocument.presentationml.slideLayout+xml" PartName="/ppt/slideLayouts/slideLayout71.xml"/>
  <Override ContentType="application/vnd.openxmlformats-officedocument.presentationml.slideLayout+xml" PartName="/ppt/slideLayouts/slideLayout72.xml"/>
  <Override ContentType="application/vnd.openxmlformats-officedocument.presentationml.slideLayout+xml" PartName="/ppt/slideLayouts/slideLayout73.xml"/>
  <Override ContentType="application/vnd.openxmlformats-officedocument.presentationml.slideLayout+xml" PartName="/ppt/slideLayouts/slideLayout74.xml"/>
  <Override ContentType="application/vnd.openxmlformats-officedocument.presentationml.slideLayout+xml" PartName="/ppt/slideLayouts/slideLayout75.xml"/>
  <Override ContentType="application/vnd.openxmlformats-officedocument.presentationml.slideLayout+xml" PartName="/ppt/slideLayouts/slideLayout76.xml"/>
  <Override ContentType="application/vnd.openxmlformats-officedocument.presentationml.slideLayout+xml" PartName="/ppt/slideLayouts/slideLayout77.xml"/>
  <Override ContentType="application/vnd.openxmlformats-officedocument.presentationml.slideLayout+xml" PartName="/ppt/slideLayouts/slideLayout78.xml"/>
  <Override ContentType="application/vnd.openxmlformats-officedocument.presentationml.slideLayout+xml" PartName="/ppt/slideLayouts/slideLayout79.xml"/>
  <Override ContentType="application/vnd.openxmlformats-officedocument.presentationml.slideLayout+xml" PartName="/ppt/slideLayouts/slideLayout80.xml"/>
  <Override ContentType="application/vnd.openxmlformats-officedocument.presentationml.slideLayout+xml" PartName="/ppt/slideLayouts/slideLayout81.xml"/>
  <Override ContentType="application/vnd.openxmlformats-officedocument.presentationml.slideLayout+xml" PartName="/ppt/slideLayouts/slideLayout82.xml"/>
  <Override ContentType="application/vnd.openxmlformats-officedocument.presentationml.slideLayout+xml" PartName="/ppt/slideLayouts/slideLayout83.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Master+xml" PartName="/ppt/slideMasters/slideMaster3.xml"/>
  <Override ContentType="application/vnd.openxmlformats-officedocument.presentationml.slideMaster+xml" PartName="/ppt/slideMasters/slideMaster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0.xml"/>
  <Override ContentType="application/vnd.openxmlformats-officedocument.presentationml.slide+xml" PartName="/ppt/slides/slide51.xml"/>
  <Override ContentType="application/vnd.openxmlformats-officedocument.presentationml.slide+xml" PartName="/ppt/slides/slide52.xml"/>
  <Override ContentType="application/vnd.openxmlformats-officedocument.presentationml.slide+xml" PartName="/ppt/slides/slide53.xml"/>
  <Override ContentType="application/vnd.openxmlformats-officedocument.presentationml.slide+xml" PartName="/ppt/slides/slide54.xml"/>
  <Override ContentType="application/vnd.openxmlformats-officedocument.presentationml.slide+xml" PartName="/ppt/slides/slide55.xml"/>
  <Override ContentType="application/vnd.openxmlformats-officedocument.presentationml.slide+xml" PartName="/ppt/slides/slide56.xml"/>
  <Override ContentType="application/vnd.openxmlformats-officedocument.presentationml.slide+xml" PartName="/ppt/slides/slide57.xml"/>
  <Override ContentType="application/vnd.openxmlformats-officedocument.presentationml.slide+xml" PartName="/ppt/slides/slide58.xml"/>
  <Override ContentType="application/vnd.openxmlformats-officedocument.presentationml.slide+xml" PartName="/ppt/slides/slide59.xml"/>
  <Override ContentType="application/vnd.openxmlformats-officedocument.presentationml.slide+xml" PartName="/ppt/slides/slide60.xml"/>
  <Override ContentType="application/vnd.openxmlformats-officedocument.presentationml.slide+xml" PartName="/ppt/slides/slide61.xml"/>
  <Override ContentType="application/vnd.openxmlformats-officedocument.presentationml.slide+xml" PartName="/ppt/slides/slide62.xml"/>
  <Override ContentType="application/vnd.openxmlformats-officedocument.presentationml.tableStyles+xml" PartName="/ppt/tableStyles.xml"/>
  <Override ContentType="application/vnd.openxmlformats-officedocument.presentationml.tags+xml" PartName="/ppt/tags/tag1.xml"/>
  <Override ContentType="application/vnd.openxmlformats-officedocument.presentationml.tags+xml" PartName="/ppt/tags/tag2.xml"/>
  <Override ContentType="application/vnd.openxmlformats-officedocument.presentationml.tags+xml" PartName="/ppt/tags/tag3.xml"/>
  <Override ContentType="application/vnd.openxmlformats-officedocument.presentationml.tags+xml" PartName="/ppt/tags/tag4.xml"/>
  <Override ContentType="application/vnd.openxmlformats-officedocument.presentationml.tags+xml" PartName="/ppt/tags/tag5.xml"/>
  <Override ContentType="application/vnd.openxmlformats-officedocument.presentationml.tags+xml" PartName="/ppt/tags/tag6.xml"/>
  <Override ContentType="application/vnd.openxmlformats-officedocument.presentationml.tags+xml" PartName="/ppt/tags/tag7.xml"/>
  <Override ContentType="application/vnd.openxmlformats-officedocument.presentationml.tags+xml" PartName="/ppt/tags/tag8.xml"/>
  <Override ContentType="application/vnd.openxmlformats-officedocument.presentationml.tags+xml" PartName="/ppt/tags/tag9.xml"/>
  <Override ContentType="application/vnd.openxmlformats-officedocument.presentationml.tags+xml" PartName="/ppt/tags/tag10.xml"/>
  <Override ContentType="application/vnd.openxmlformats-officedocument.presentationml.tags+xml" PartName="/ppt/tags/tag11.xml"/>
  <Override ContentType="application/vnd.openxmlformats-officedocument.presentationml.tags+xml" PartName="/ppt/tags/tag12.xml"/>
  <Override ContentType="application/vnd.openxmlformats-officedocument.presentationml.tags+xml" PartName="/ppt/tags/tag13.xml"/>
  <Override ContentType="application/vnd.openxmlformats-officedocument.presentationml.tags+xml" PartName="/ppt/tags/tag14.xml"/>
  <Override ContentType="application/vnd.openxmlformats-officedocument.presentationml.tags+xml" PartName="/ppt/tags/tag15.xml"/>
  <Override ContentType="application/vnd.openxmlformats-officedocument.presentationml.tags+xml" PartName="/ppt/tags/tag16.xml"/>
  <Override ContentType="application/vnd.openxmlformats-officedocument.presentationml.tags+xml" PartName="/ppt/tags/tag17.xml"/>
  <Override ContentType="application/vnd.openxmlformats-officedocument.presentationml.tags+xml" PartName="/ppt/tags/tag18.xml"/>
  <Override ContentType="application/vnd.openxmlformats-officedocument.presentationml.tags+xml" PartName="/ppt/tags/tag19.xml"/>
  <Override ContentType="application/vnd.openxmlformats-officedocument.presentationml.tags+xml" PartName="/ppt/tags/tag20.xml"/>
  <Override ContentType="application/vnd.openxmlformats-officedocument.presentationml.tags+xml" PartName="/ppt/tags/tag21.xml"/>
  <Override ContentType="application/vnd.openxmlformats-officedocument.presentationml.tags+xml" PartName="/ppt/tags/tag22.xml"/>
  <Override ContentType="application/vnd.openxmlformats-officedocument.presentationml.tags+xml" PartName="/ppt/tags/tag23.xml"/>
  <Override ContentType="application/vnd.openxmlformats-officedocument.presentationml.tags+xml" PartName="/ppt/tags/tag24.xml"/>
  <Override ContentType="application/vnd.openxmlformats-officedocument.presentationml.tags+xml" PartName="/ppt/tags/tag25.xml"/>
  <Override ContentType="application/vnd.openxmlformats-officedocument.presentationml.tags+xml" PartName="/ppt/tags/tag26.xml"/>
  <Override ContentType="application/vnd.openxmlformats-officedocument.presentationml.tags+xml" PartName="/ppt/tags/tag27.xml"/>
  <Override ContentType="application/vnd.openxmlformats-officedocument.presentationml.tags+xml" PartName="/ppt/tags/tag28.xml"/>
  <Override ContentType="application/vnd.openxmlformats-officedocument.presentationml.tags+xml" PartName="/ppt/tags/tag29.xml"/>
  <Override ContentType="application/vnd.openxmlformats-officedocument.presentationml.tags+xml" PartName="/ppt/tags/tag30.xml"/>
  <Override ContentType="application/vnd.openxmlformats-officedocument.presentationml.tags+xml" PartName="/ppt/tags/tag31.xml"/>
  <Override ContentType="application/vnd.openxmlformats-officedocument.presentationml.tags+xml" PartName="/ppt/tags/tag32.xml"/>
  <Override ContentType="application/vnd.openxmlformats-officedocument.presentationml.tags+xml" PartName="/ppt/tags/tag33.xml"/>
  <Override ContentType="application/vnd.openxmlformats-officedocument.presentationml.tags+xml" PartName="/ppt/tags/tag34.xml"/>
  <Override ContentType="application/vnd.openxmlformats-officedocument.presentationml.tags+xml" PartName="/ppt/tags/tag35.xml"/>
  <Override ContentType="application/vnd.openxmlformats-officedocument.presentationml.tags+xml" PartName="/ppt/tags/tag36.xml"/>
  <Override ContentType="application/vnd.openxmlformats-officedocument.presentationml.tags+xml" PartName="/ppt/tags/tag37.xml"/>
  <Override ContentType="application/vnd.openxmlformats-officedocument.presentationml.tags+xml" PartName="/ppt/tags/tag38.xml"/>
  <Override ContentType="application/vnd.openxmlformats-officedocument.presentationml.tags+xml" PartName="/ppt/tags/tag39.xml"/>
  <Override ContentType="application/vnd.openxmlformats-officedocument.presentationml.tags+xml" PartName="/ppt/tags/tag40.xml"/>
  <Override ContentType="application/vnd.openxmlformats-officedocument.presentationml.tags+xml" PartName="/ppt/tags/tag41.xml"/>
  <Override ContentType="application/vnd.openxmlformats-officedocument.presentationml.tags+xml" PartName="/ppt/tags/tag42.xml"/>
  <Override ContentType="application/vnd.openxmlformats-officedocument.presentationml.tags+xml" PartName="/ppt/tags/tag43.xml"/>
  <Override ContentType="application/vnd.openxmlformats-officedocument.presentationml.tags+xml" PartName="/ppt/tags/tag44.xml"/>
  <Override ContentType="application/vnd.openxmlformats-officedocument.presentationml.tags+xml" PartName="/ppt/tags/tag45.xml"/>
  <Override ContentType="application/vnd.openxmlformats-officedocument.presentationml.tags+xml" PartName="/ppt/tags/tag46.xml"/>
  <Override ContentType="application/vnd.openxmlformats-officedocument.presentationml.tags+xml" PartName="/ppt/tags/tag47.xml"/>
  <Override ContentType="application/vnd.openxmlformats-officedocument.presentationml.tags+xml" PartName="/ppt/tags/tag48.xml"/>
  <Override ContentType="application/vnd.openxmlformats-officedocument.presentationml.tags+xml" PartName="/ppt/tags/tag49.xml"/>
  <Override ContentType="application/vnd.openxmlformats-officedocument.presentationml.tags+xml" PartName="/ppt/tags/tag50.xml"/>
  <Override ContentType="application/vnd.openxmlformats-officedocument.presentationml.tags+xml" PartName="/ppt/tags/tag51.xml"/>
  <Override ContentType="application/vnd.openxmlformats-officedocument.presentationml.tags+xml" PartName="/ppt/tags/tag52.xml"/>
  <Override ContentType="application/vnd.openxmlformats-officedocument.presentationml.tags+xml" PartName="/ppt/tags/tag53.xml"/>
  <Override ContentType="application/vnd.openxmlformats-officedocument.presentationml.tags+xml" PartName="/ppt/tags/tag54.xml"/>
  <Override ContentType="application/vnd.openxmlformats-officedocument.presentationml.tags+xml" PartName="/ppt/tags/tag55.xml"/>
  <Override ContentType="application/vnd.openxmlformats-officedocument.presentationml.tags+xml" PartName="/ppt/tags/tag56.xml"/>
  <Override ContentType="application/vnd.openxmlformats-officedocument.presentationml.tags+xml" PartName="/ppt/tags/tag57.xml"/>
  <Override ContentType="application/vnd.openxmlformats-officedocument.presentationml.tags+xml" PartName="/ppt/tags/tag58.xml"/>
  <Override ContentType="application/vnd.openxmlformats-officedocument.presentationml.tags+xml" PartName="/ppt/tags/tag59.xml"/>
  <Override ContentType="application/vnd.openxmlformats-officedocument.presentationml.tags+xml" PartName="/ppt/tags/tag60.xml"/>
  <Override ContentType="application/vnd.openxmlformats-officedocument.presentationml.tags+xml" PartName="/ppt/tags/tag61.xml"/>
  <Override ContentType="application/vnd.openxmlformats-officedocument.presentationml.tags+xml" PartName="/ppt/tags/tag62.xml"/>
  <Override ContentType="application/vnd.openxmlformats-officedocument.presentationml.tags+xml" PartName="/ppt/tags/tag63.xml"/>
  <Override ContentType="application/vnd.openxmlformats-officedocument.presentationml.tags+xml" PartName="/ppt/tags/tag64.xml"/>
  <Override ContentType="application/vnd.openxmlformats-officedocument.presentationml.tags+xml" PartName="/ppt/tags/tag65.xml"/>
  <Override ContentType="application/vnd.openxmlformats-officedocument.presentationml.tags+xml" PartName="/ppt/tags/tag66.xml"/>
  <Override ContentType="application/vnd.openxmlformats-officedocument.presentationml.tags+xml" PartName="/ppt/tags/tag67.xml"/>
  <Override ContentType="application/vnd.openxmlformats-officedocument.presentationml.tags+xml" PartName="/ppt/tags/tag68.xml"/>
  <Override ContentType="application/vnd.openxmlformats-officedocument.presentationml.tags+xml" PartName="/ppt/tags/tag69.xml"/>
  <Override ContentType="application/vnd.openxmlformats-officedocument.presentationml.tags+xml" PartName="/ppt/tags/tag70.xml"/>
  <Override ContentType="application/vnd.openxmlformats-officedocument.presentationml.tags+xml" PartName="/ppt/tags/tag71.xml"/>
  <Override ContentType="application/vnd.openxmlformats-officedocument.presentationml.tags+xml" PartName="/ppt/tags/tag72.xml"/>
  <Override ContentType="application/vnd.openxmlformats-officedocument.presentationml.tags+xml" PartName="/ppt/tags/tag73.xml"/>
  <Override ContentType="application/vnd.openxmlformats-officedocument.presentationml.tags+xml" PartName="/ppt/tags/tag74.xml"/>
  <Override ContentType="application/vnd.openxmlformats-officedocument.presentationml.tags+xml" PartName="/ppt/tags/tag75.xml"/>
  <Override ContentType="application/vnd.openxmlformats-officedocument.presentationml.tags+xml" PartName="/ppt/tags/tag76.xml"/>
  <Override ContentType="application/vnd.openxmlformats-officedocument.presentationml.tags+xml" PartName="/ppt/tags/tag77.xml"/>
  <Override ContentType="application/vnd.openxmlformats-officedocument.presentationml.tags+xml" PartName="/ppt/tags/tag78.xml"/>
  <Override ContentType="application/vnd.openxmlformats-officedocument.presentationml.tags+xml" PartName="/ppt/tags/tag79.xml"/>
  <Override ContentType="application/vnd.openxmlformats-officedocument.presentationml.tags+xml" PartName="/ppt/tags/tag80.xml"/>
  <Override ContentType="application/vnd.openxmlformats-officedocument.presentationml.tags+xml" PartName="/ppt/tags/tag81.xml"/>
  <Override ContentType="application/vnd.openxmlformats-officedocument.presentationml.tags+xml" PartName="/ppt/tags/tag82.xml"/>
  <Override ContentType="application/vnd.openxmlformats-officedocument.presentationml.tags+xml" PartName="/ppt/tags/tag83.xml"/>
  <Override ContentType="application/vnd.openxmlformats-officedocument.presentationml.tags+xml" PartName="/ppt/tags/tag84.xml"/>
  <Override ContentType="application/vnd.openxmlformats-officedocument.presentationml.tags+xml" PartName="/ppt/tags/tag85.xml"/>
  <Override ContentType="application/vnd.openxmlformats-officedocument.presentationml.tags+xml" PartName="/ppt/tags/tag86.xml"/>
  <Override ContentType="application/vnd.openxmlformats-officedocument.presentationml.tags+xml" PartName="/ppt/tags/tag87.xml"/>
  <Override ContentType="application/vnd.openxmlformats-officedocument.presentationml.tags+xml" PartName="/ppt/tags/tag88.xml"/>
  <Override ContentType="application/vnd.openxmlformats-officedocument.presentationml.tags+xml" PartName="/ppt/tags/tag89.xml"/>
  <Override ContentType="application/vnd.openxmlformats-officedocument.presentationml.tags+xml" PartName="/ppt/tags/tag90.xml"/>
  <Override ContentType="application/vnd.openxmlformats-officedocument.presentationml.tags+xml" PartName="/ppt/tags/tag91.xml"/>
  <Override ContentType="application/vnd.openxmlformats-officedocument.presentationml.tags+xml" PartName="/ppt/tags/tag92.xml"/>
  <Override ContentType="application/vnd.openxmlformats-officedocument.presentationml.tags+xml" PartName="/ppt/tags/tag93.xml"/>
  <Override ContentType="application/vnd.openxmlformats-officedocument.presentationml.tags+xml" PartName="/ppt/tags/tag94.xml"/>
  <Override ContentType="application/vnd.openxmlformats-officedocument.presentationml.tags+xml" PartName="/ppt/tags/tag95.xml"/>
  <Override ContentType="application/vnd.openxmlformats-officedocument.presentationml.tags+xml" PartName="/ppt/tags/tag96.xml"/>
  <Override ContentType="application/vnd.openxmlformats-officedocument.presentationml.tags+xml" PartName="/ppt/tags/tag97.xml"/>
  <Override ContentType="application/vnd.openxmlformats-officedocument.presentationml.tags+xml" PartName="/ppt/tags/tag98.xml"/>
  <Override ContentType="application/vnd.openxmlformats-officedocument.presentationml.tags+xml" PartName="/ppt/tags/tag99.xml"/>
  <Override ContentType="application/vnd.openxmlformats-officedocument.presentationml.tags+xml" PartName="/ppt/tags/tag100.xml"/>
  <Override ContentType="application/vnd.openxmlformats-officedocument.presentationml.tags+xml" PartName="/ppt/tags/tag101.xml"/>
  <Override ContentType="application/vnd.openxmlformats-officedocument.presentationml.tags+xml" PartName="/ppt/tags/tag102.xml"/>
  <Override ContentType="application/vnd.openxmlformats-officedocument.presentationml.tags+xml" PartName="/ppt/tags/tag103.xml"/>
  <Override ContentType="application/vnd.openxmlformats-officedocument.presentationml.tags+xml" PartName="/ppt/tags/tag104.xml"/>
  <Override ContentType="application/vnd.openxmlformats-officedocument.presentationml.tags+xml" PartName="/ppt/tags/tag105.xml"/>
  <Override ContentType="application/vnd.openxmlformats-officedocument.presentationml.tags+xml" PartName="/ppt/tags/tag106.xml"/>
  <Override ContentType="application/vnd.openxmlformats-officedocument.presentationml.tags+xml" PartName="/ppt/tags/tag107.xml"/>
  <Override ContentType="application/vnd.openxmlformats-officedocument.presentationml.tags+xml" PartName="/ppt/tags/tag108.xml"/>
  <Override ContentType="application/vnd.openxmlformats-officedocument.presentationml.tags+xml" PartName="/ppt/tags/tag109.xml"/>
  <Override ContentType="application/vnd.openxmlformats-officedocument.presentationml.tags+xml" PartName="/ppt/tags/tag110.xml"/>
  <Override ContentType="application/vnd.openxmlformats-officedocument.presentationml.tags+xml" PartName="/ppt/tags/tag111.xml"/>
  <Override ContentType="application/vnd.openxmlformats-officedocument.presentationml.tags+xml" PartName="/ppt/tags/tag112.xml"/>
  <Override ContentType="application/vnd.openxmlformats-officedocument.presentationml.tags+xml" PartName="/ppt/tags/tag113.xml"/>
  <Override ContentType="application/vnd.openxmlformats-officedocument.presentationml.tags+xml" PartName="/ppt/tags/tag114.xml"/>
  <Override ContentType="application/vnd.openxmlformats-officedocument.presentationml.tags+xml" PartName="/ppt/tags/tag115.xml"/>
  <Override ContentType="application/vnd.openxmlformats-officedocument.presentationml.tags+xml" PartName="/ppt/tags/tag116.xml"/>
  <Override ContentType="application/vnd.openxmlformats-officedocument.presentationml.tags+xml" PartName="/ppt/tags/tag117.xml"/>
  <Override ContentType="application/vnd.openxmlformats-officedocument.presentationml.tags+xml" PartName="/ppt/tags/tag118.xml"/>
  <Override ContentType="application/vnd.openxmlformats-officedocument.presentationml.tags+xml" PartName="/ppt/tags/tag119.xml"/>
  <Override ContentType="application/vnd.openxmlformats-officedocument.presentationml.tags+xml" PartName="/ppt/tags/tag120.xml"/>
  <Override ContentType="application/vnd.openxmlformats-officedocument.presentationml.tags+xml" PartName="/ppt/tags/tag121.xml"/>
  <Override ContentType="application/vnd.openxmlformats-officedocument.presentationml.tags+xml" PartName="/ppt/tags/tag122.xml"/>
  <Override ContentType="application/vnd.openxmlformats-officedocument.presentationml.tags+xml" PartName="/ppt/tags/tag123.xml"/>
  <Override ContentType="application/vnd.openxmlformats-officedocument.presentationml.tags+xml" PartName="/ppt/tags/tag124.xml"/>
  <Override ContentType="application/vnd.openxmlformats-officedocument.presentationml.tags+xml" PartName="/ppt/tags/tag125.xml"/>
  <Override ContentType="application/vnd.openxmlformats-officedocument.presentationml.tags+xml" PartName="/ppt/tags/tag126.xml"/>
  <Override ContentType="application/vnd.openxmlformats-officedocument.presentationml.tags+xml" PartName="/ppt/tags/tag127.xml"/>
  <Override ContentType="application/vnd.openxmlformats-officedocument.presentationml.tags+xml" PartName="/ppt/tags/tag128.xml"/>
  <Override ContentType="application/vnd.openxmlformats-officedocument.presentationml.tags+xml" PartName="/ppt/tags/tag129.xml"/>
  <Override ContentType="application/vnd.openxmlformats-officedocument.presentationml.tags+xml" PartName="/ppt/tags/tag130.xml"/>
  <Override ContentType="application/vnd.openxmlformats-officedocument.presentationml.tags+xml" PartName="/ppt/tags/tag131.xml"/>
  <Override ContentType="application/vnd.openxmlformats-officedocument.presentationml.tags+xml" PartName="/ppt/tags/tag132.xml"/>
  <Override ContentType="application/vnd.openxmlformats-officedocument.presentationml.tags+xml" PartName="/ppt/tags/tag133.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6.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80" r:id="rId5"/>
    <p:sldMasterId id="2147483697" r:id="rId6"/>
    <p:sldMasterId id="2147483720" r:id="rId7"/>
  </p:sldMasterIdLst>
  <p:notesMasterIdLst>
    <p:notesMasterId r:id="rId70"/>
  </p:notesMasterIdLst>
  <p:handoutMasterIdLst>
    <p:handoutMasterId r:id="rId71"/>
  </p:handoutMasterIdLst>
  <p:sldIdLst>
    <p:sldId id="267" r:id="rId8"/>
    <p:sldId id="297" r:id="rId9"/>
    <p:sldId id="2134960692" r:id="rId10"/>
    <p:sldId id="2134960656" r:id="rId11"/>
    <p:sldId id="301" r:id="rId12"/>
    <p:sldId id="2134960658" r:id="rId13"/>
    <p:sldId id="2134960672" r:id="rId14"/>
    <p:sldId id="2134960668" r:id="rId15"/>
    <p:sldId id="263" r:id="rId16"/>
    <p:sldId id="298" r:id="rId17"/>
    <p:sldId id="2134960691" r:id="rId18"/>
    <p:sldId id="299" r:id="rId19"/>
    <p:sldId id="2134960567" r:id="rId20"/>
    <p:sldId id="2134960558" r:id="rId21"/>
    <p:sldId id="2134960559" r:id="rId22"/>
    <p:sldId id="2134960560" r:id="rId23"/>
    <p:sldId id="2134960561" r:id="rId24"/>
    <p:sldId id="277" r:id="rId25"/>
    <p:sldId id="2134960585" r:id="rId26"/>
    <p:sldId id="2134960584" r:id="rId27"/>
    <p:sldId id="2134960683" r:id="rId28"/>
    <p:sldId id="2134960631" r:id="rId29"/>
    <p:sldId id="2134960686" r:id="rId30"/>
    <p:sldId id="2134960568" r:id="rId31"/>
    <p:sldId id="306" r:id="rId32"/>
    <p:sldId id="2134960670" r:id="rId33"/>
    <p:sldId id="2134960693" r:id="rId34"/>
    <p:sldId id="279" r:id="rId35"/>
    <p:sldId id="281" r:id="rId36"/>
    <p:sldId id="284" r:id="rId37"/>
    <p:sldId id="331" r:id="rId38"/>
    <p:sldId id="2134960565" r:id="rId39"/>
    <p:sldId id="2134960578" r:id="rId40"/>
    <p:sldId id="293" r:id="rId41"/>
    <p:sldId id="2134960660" r:id="rId42"/>
    <p:sldId id="273" r:id="rId43"/>
    <p:sldId id="2134960661" r:id="rId44"/>
    <p:sldId id="2134960675" r:id="rId45"/>
    <p:sldId id="2134960586" r:id="rId46"/>
    <p:sldId id="315" r:id="rId47"/>
    <p:sldId id="340" r:id="rId48"/>
    <p:sldId id="308" r:id="rId49"/>
    <p:sldId id="2134960569" r:id="rId50"/>
    <p:sldId id="2134960648" r:id="rId51"/>
    <p:sldId id="2134960573" r:id="rId52"/>
    <p:sldId id="2134960574" r:id="rId53"/>
    <p:sldId id="2134960651" r:id="rId54"/>
    <p:sldId id="2134960677" r:id="rId55"/>
    <p:sldId id="2134960650" r:id="rId56"/>
    <p:sldId id="2134960577" r:id="rId57"/>
    <p:sldId id="2134960589" r:id="rId58"/>
    <p:sldId id="2134960570" r:id="rId59"/>
    <p:sldId id="2134960587" r:id="rId60"/>
    <p:sldId id="2134960665" r:id="rId61"/>
    <p:sldId id="264" r:id="rId62"/>
    <p:sldId id="311" r:id="rId63"/>
    <p:sldId id="2134960581" r:id="rId64"/>
    <p:sldId id="2134960642" r:id="rId65"/>
    <p:sldId id="2134960582" r:id="rId66"/>
    <p:sldId id="328" r:id="rId67"/>
    <p:sldId id="2134960641" r:id="rId68"/>
    <p:sldId id="2134960676" r:id="rId69"/>
  </p:sldIdLst>
  <p:sldSz cx="12192000" cy="6858000"/>
  <p:notesSz cx="6858000" cy="9144000"/>
  <p:custDataLst>
    <p:tags r:id="rId72"/>
  </p:custDataLst>
  <p:defaultTextStyle>
    <a:defPPr>
      <a:defRPr lang="fi-FI"/>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Tekijä" initials="A" lastIdx="1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EDFC"/>
    <a:srgbClr val="FDF1F8"/>
    <a:srgbClr val="C9CAFF"/>
    <a:srgbClr val="FDE0F1"/>
    <a:srgbClr val="E7F1F0"/>
    <a:srgbClr val="D6FFD6"/>
    <a:srgbClr val="B2096E"/>
    <a:srgbClr val="FDBFE2"/>
    <a:srgbClr val="FDCFEA"/>
    <a:srgbClr val="FED8EE"/>
  </p:clrMru>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0A15C55-8517-42AA-B614-E9B94910E393}" styleName="Normaali tyyli 2 - Korostu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Normaali tyyli 4 - Korostus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7292A2E-F333-43FB-9621-5CBBE7FDCDCB}" styleName="Vaalea tyyli 2 - Korostus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54" autoAdjust="0"/>
    <p:restoredTop sz="95322" autoAdjust="0"/>
  </p:normalViewPr>
  <p:slideViewPr>
    <p:cSldViewPr snapToGrid="0">
      <p:cViewPr varScale="1">
        <p:scale>
          <a:sx n="99" d="100"/>
          <a:sy n="99" d="100"/>
        </p:scale>
        <p:origin x="90" y="222"/>
      </p:cViewPr>
      <p:guideLst>
        <p:guide orient="horz" pos="2160"/>
        <p:guide pos="3840"/>
      </p:guideLst>
    </p:cSldViewPr>
  </p:slideViewPr>
  <p:outlineViewPr>
    <p:cViewPr>
      <p:scale>
        <a:sx n="33" d="100"/>
        <a:sy n="33" d="100"/>
      </p:scale>
      <p:origin x="0" y="-162"/>
    </p:cViewPr>
  </p:outlineViewPr>
  <p:notesTextViewPr>
    <p:cViewPr>
      <p:scale>
        <a:sx n="1" d="1"/>
        <a:sy n="1" d="1"/>
      </p:scale>
      <p:origin x="0" y="0"/>
    </p:cViewPr>
  </p:notesTextViewPr>
  <p:sorterViewPr>
    <p:cViewPr>
      <p:scale>
        <a:sx n="87" d="100"/>
        <a:sy n="87" d="100"/>
      </p:scale>
      <p:origin x="0" y="-11562"/>
    </p:cViewPr>
  </p:sorterViewPr>
  <p:notesViewPr>
    <p:cSldViewPr snapToGrid="0">
      <p:cViewPr>
        <p:scale>
          <a:sx n="1" d="2"/>
          <a:sy n="1" d="2"/>
        </p:scale>
        <p:origin x="6054" y="2136"/>
      </p:cViewPr>
      <p:guideLst/>
    </p:cSldViewPr>
  </p:notesViewPr>
  <p:gridSpacing cx="76200" cy="76200"/>
</p:viewPr>
</file>

<file path=ppt/_rels/presentation.xml.rels><?xml version="1.0" encoding="UTF-8" standalone="yes"?><Relationships xmlns="http://schemas.openxmlformats.org/package/2006/relationships"><Relationship Id="rId1" Target="../customXml/item1.xml" Type="http://schemas.openxmlformats.org/officeDocument/2006/relationships/customXml"/><Relationship Id="rId10" Target="slides/slide3.xml" Type="http://schemas.openxmlformats.org/officeDocument/2006/relationships/slide"/><Relationship Id="rId11" Target="slides/slide4.xml" Type="http://schemas.openxmlformats.org/officeDocument/2006/relationships/slide"/><Relationship Id="rId12" Target="slides/slide5.xml" Type="http://schemas.openxmlformats.org/officeDocument/2006/relationships/slide"/><Relationship Id="rId13" Target="slides/slide6.xml" Type="http://schemas.openxmlformats.org/officeDocument/2006/relationships/slide"/><Relationship Id="rId14" Target="slides/slide7.xml" Type="http://schemas.openxmlformats.org/officeDocument/2006/relationships/slide"/><Relationship Id="rId15" Target="slides/slide8.xml" Type="http://schemas.openxmlformats.org/officeDocument/2006/relationships/slide"/><Relationship Id="rId16" Target="slides/slide9.xml" Type="http://schemas.openxmlformats.org/officeDocument/2006/relationships/slide"/><Relationship Id="rId17" Target="slides/slide10.xml" Type="http://schemas.openxmlformats.org/officeDocument/2006/relationships/slide"/><Relationship Id="rId18" Target="slides/slide11.xml" Type="http://schemas.openxmlformats.org/officeDocument/2006/relationships/slide"/><Relationship Id="rId19" Target="slides/slide12.xml" Type="http://schemas.openxmlformats.org/officeDocument/2006/relationships/slide"/><Relationship Id="rId2" Target="../customXml/item2.xml" Type="http://schemas.openxmlformats.org/officeDocument/2006/relationships/customXml"/><Relationship Id="rId20" Target="slides/slide13.xml" Type="http://schemas.openxmlformats.org/officeDocument/2006/relationships/slide"/><Relationship Id="rId21" Target="slides/slide14.xml" Type="http://schemas.openxmlformats.org/officeDocument/2006/relationships/slide"/><Relationship Id="rId22" Target="slides/slide15.xml" Type="http://schemas.openxmlformats.org/officeDocument/2006/relationships/slide"/><Relationship Id="rId23" Target="slides/slide16.xml" Type="http://schemas.openxmlformats.org/officeDocument/2006/relationships/slide"/><Relationship Id="rId24" Target="slides/slide17.xml" Type="http://schemas.openxmlformats.org/officeDocument/2006/relationships/slide"/><Relationship Id="rId25" Target="slides/slide18.xml" Type="http://schemas.openxmlformats.org/officeDocument/2006/relationships/slide"/><Relationship Id="rId26" Target="slides/slide19.xml" Type="http://schemas.openxmlformats.org/officeDocument/2006/relationships/slide"/><Relationship Id="rId27" Target="slides/slide20.xml" Type="http://schemas.openxmlformats.org/officeDocument/2006/relationships/slide"/><Relationship Id="rId28" Target="slides/slide21.xml" Type="http://schemas.openxmlformats.org/officeDocument/2006/relationships/slide"/><Relationship Id="rId29" Target="slides/slide22.xml" Type="http://schemas.openxmlformats.org/officeDocument/2006/relationships/slide"/><Relationship Id="rId3" Target="../customXml/item3.xml" Type="http://schemas.openxmlformats.org/officeDocument/2006/relationships/customXml"/><Relationship Id="rId30" Target="slides/slide23.xml" Type="http://schemas.openxmlformats.org/officeDocument/2006/relationships/slide"/><Relationship Id="rId31" Target="slides/slide24.xml" Type="http://schemas.openxmlformats.org/officeDocument/2006/relationships/slide"/><Relationship Id="rId32" Target="slides/slide25.xml" Type="http://schemas.openxmlformats.org/officeDocument/2006/relationships/slide"/><Relationship Id="rId33" Target="slides/slide26.xml" Type="http://schemas.openxmlformats.org/officeDocument/2006/relationships/slide"/><Relationship Id="rId34" Target="slides/slide27.xml" Type="http://schemas.openxmlformats.org/officeDocument/2006/relationships/slide"/><Relationship Id="rId35" Target="slides/slide28.xml" Type="http://schemas.openxmlformats.org/officeDocument/2006/relationships/slide"/><Relationship Id="rId36" Target="slides/slide29.xml" Type="http://schemas.openxmlformats.org/officeDocument/2006/relationships/slide"/><Relationship Id="rId37" Target="slides/slide30.xml" Type="http://schemas.openxmlformats.org/officeDocument/2006/relationships/slide"/><Relationship Id="rId38" Target="slides/slide31.xml" Type="http://schemas.openxmlformats.org/officeDocument/2006/relationships/slide"/><Relationship Id="rId39" Target="slides/slide32.xml" Type="http://schemas.openxmlformats.org/officeDocument/2006/relationships/slide"/><Relationship Id="rId4" Target="slideMasters/slideMaster1.xml" Type="http://schemas.openxmlformats.org/officeDocument/2006/relationships/slideMaster"/><Relationship Id="rId40" Target="slides/slide33.xml" Type="http://schemas.openxmlformats.org/officeDocument/2006/relationships/slide"/><Relationship Id="rId41" Target="slides/slide34.xml" Type="http://schemas.openxmlformats.org/officeDocument/2006/relationships/slide"/><Relationship Id="rId42" Target="slides/slide35.xml" Type="http://schemas.openxmlformats.org/officeDocument/2006/relationships/slide"/><Relationship Id="rId43" Target="slides/slide36.xml" Type="http://schemas.openxmlformats.org/officeDocument/2006/relationships/slide"/><Relationship Id="rId44" Target="slides/slide37.xml" Type="http://schemas.openxmlformats.org/officeDocument/2006/relationships/slide"/><Relationship Id="rId45" Target="slides/slide38.xml" Type="http://schemas.openxmlformats.org/officeDocument/2006/relationships/slide"/><Relationship Id="rId46" Target="slides/slide39.xml" Type="http://schemas.openxmlformats.org/officeDocument/2006/relationships/slide"/><Relationship Id="rId47" Target="slides/slide40.xml" Type="http://schemas.openxmlformats.org/officeDocument/2006/relationships/slide"/><Relationship Id="rId48" Target="slides/slide41.xml" Type="http://schemas.openxmlformats.org/officeDocument/2006/relationships/slide"/><Relationship Id="rId49" Target="slides/slide42.xml" Type="http://schemas.openxmlformats.org/officeDocument/2006/relationships/slide"/><Relationship Id="rId5" Target="slideMasters/slideMaster2.xml" Type="http://schemas.openxmlformats.org/officeDocument/2006/relationships/slideMaster"/><Relationship Id="rId50" Target="slides/slide43.xml" Type="http://schemas.openxmlformats.org/officeDocument/2006/relationships/slide"/><Relationship Id="rId51" Target="slides/slide44.xml" Type="http://schemas.openxmlformats.org/officeDocument/2006/relationships/slide"/><Relationship Id="rId52" Target="slides/slide45.xml" Type="http://schemas.openxmlformats.org/officeDocument/2006/relationships/slide"/><Relationship Id="rId53" Target="slides/slide46.xml" Type="http://schemas.openxmlformats.org/officeDocument/2006/relationships/slide"/><Relationship Id="rId54" Target="slides/slide47.xml" Type="http://schemas.openxmlformats.org/officeDocument/2006/relationships/slide"/><Relationship Id="rId55" Target="slides/slide48.xml" Type="http://schemas.openxmlformats.org/officeDocument/2006/relationships/slide"/><Relationship Id="rId56" Target="slides/slide49.xml" Type="http://schemas.openxmlformats.org/officeDocument/2006/relationships/slide"/><Relationship Id="rId57" Target="slides/slide50.xml" Type="http://schemas.openxmlformats.org/officeDocument/2006/relationships/slide"/><Relationship Id="rId58" Target="slides/slide51.xml" Type="http://schemas.openxmlformats.org/officeDocument/2006/relationships/slide"/><Relationship Id="rId59" Target="slides/slide52.xml" Type="http://schemas.openxmlformats.org/officeDocument/2006/relationships/slide"/><Relationship Id="rId6" Target="slideMasters/slideMaster3.xml" Type="http://schemas.openxmlformats.org/officeDocument/2006/relationships/slideMaster"/><Relationship Id="rId60" Target="slides/slide53.xml" Type="http://schemas.openxmlformats.org/officeDocument/2006/relationships/slide"/><Relationship Id="rId61" Target="slides/slide54.xml" Type="http://schemas.openxmlformats.org/officeDocument/2006/relationships/slide"/><Relationship Id="rId62" Target="slides/slide55.xml" Type="http://schemas.openxmlformats.org/officeDocument/2006/relationships/slide"/><Relationship Id="rId63" Target="slides/slide56.xml" Type="http://schemas.openxmlformats.org/officeDocument/2006/relationships/slide"/><Relationship Id="rId64" Target="slides/slide57.xml" Type="http://schemas.openxmlformats.org/officeDocument/2006/relationships/slide"/><Relationship Id="rId65" Target="slides/slide58.xml" Type="http://schemas.openxmlformats.org/officeDocument/2006/relationships/slide"/><Relationship Id="rId66" Target="slides/slide59.xml" Type="http://schemas.openxmlformats.org/officeDocument/2006/relationships/slide"/><Relationship Id="rId67" Target="slides/slide60.xml" Type="http://schemas.openxmlformats.org/officeDocument/2006/relationships/slide"/><Relationship Id="rId68" Target="slides/slide61.xml" Type="http://schemas.openxmlformats.org/officeDocument/2006/relationships/slide"/><Relationship Id="rId69" Target="slides/slide62.xml" Type="http://schemas.openxmlformats.org/officeDocument/2006/relationships/slide"/><Relationship Id="rId7" Target="slideMasters/slideMaster4.xml" Type="http://schemas.openxmlformats.org/officeDocument/2006/relationships/slideMaster"/><Relationship Id="rId70" Target="notesMasters/notesMaster1.xml" Type="http://schemas.openxmlformats.org/officeDocument/2006/relationships/notesMaster"/><Relationship Id="rId71" Target="handoutMasters/handoutMaster1.xml" Type="http://schemas.openxmlformats.org/officeDocument/2006/relationships/handoutMaster"/><Relationship Id="rId72" Target="tags/tag1.xml" Type="http://schemas.openxmlformats.org/officeDocument/2006/relationships/tags"/><Relationship Id="rId73" Target="commentAuthors.xml" Type="http://schemas.openxmlformats.org/officeDocument/2006/relationships/commentAuthors"/><Relationship Id="rId74" Target="presProps.xml" Type="http://schemas.openxmlformats.org/officeDocument/2006/relationships/presProps"/><Relationship Id="rId75" Target="viewProps.xml" Type="http://schemas.openxmlformats.org/officeDocument/2006/relationships/viewProps"/><Relationship Id="rId76" Target="theme/theme1.xml" Type="http://schemas.openxmlformats.org/officeDocument/2006/relationships/theme"/><Relationship Id="rId77" Target="tableStyles.xml" Type="http://schemas.openxmlformats.org/officeDocument/2006/relationships/tableStyles"/><Relationship Id="rId78" Target="authors.xml" Type="http://schemas.microsoft.com/office/2018/10/relationships/authors"/><Relationship Id="rId8" Target="slides/slide1.xml" Type="http://schemas.openxmlformats.org/officeDocument/2006/relationships/slide"/><Relationship Id="rId9" Target="slides/slide2.xml" Type="http://schemas.openxmlformats.org/officeDocument/2006/relationships/slide"/></Relationships>
</file>

<file path=ppt/handoutMasters/_rels/handoutMaster1.xml.rels><?xml version="1.0" encoding="UTF-8" standalone="yes"?><Relationships xmlns="http://schemas.openxmlformats.org/package/2006/relationships"><Relationship Id="rId1" Target="../theme/theme6.xml" Type="http://schemas.openxmlformats.org/officeDocument/2006/relationships/theme"/></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a:extLst>
              <a:ext uri="{FF2B5EF4-FFF2-40B4-BE49-F238E27FC236}">
                <a16:creationId xmlns:a16="http://schemas.microsoft.com/office/drawing/2014/main" id="{3B755900-A9E7-0B97-FA96-4151ADC5521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a:extLst>
              <a:ext uri="{FF2B5EF4-FFF2-40B4-BE49-F238E27FC236}">
                <a16:creationId xmlns:a16="http://schemas.microsoft.com/office/drawing/2014/main" id="{02D13BF5-4CDB-51A0-28D6-DDA65FC4872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797E321-DCB1-7448-96AD-C284FCDE9D95}" type="datetimeFigureOut">
              <a:rPr lang="fi-FI" smtClean="0"/>
              <a:t>11.3.2026</a:t>
            </a:fld>
            <a:endParaRPr lang="fi-FI"/>
          </a:p>
        </p:txBody>
      </p:sp>
      <p:sp>
        <p:nvSpPr>
          <p:cNvPr id="4" name="Alatunnisteen paikkamerkki 3">
            <a:extLst>
              <a:ext uri="{FF2B5EF4-FFF2-40B4-BE49-F238E27FC236}">
                <a16:creationId xmlns:a16="http://schemas.microsoft.com/office/drawing/2014/main" id="{5D1352BC-59DB-ECF6-7F2F-01E17D13BB8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5" name="Dian numeron paikkamerkki 4">
            <a:extLst>
              <a:ext uri="{FF2B5EF4-FFF2-40B4-BE49-F238E27FC236}">
                <a16:creationId xmlns:a16="http://schemas.microsoft.com/office/drawing/2014/main" id="{B7AC8DA0-8D11-612C-2E2F-FBA2818AAD6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8F848CD-EA1E-7145-83AB-0709E06341AC}" type="slidenum">
              <a:rPr lang="fi-FI" smtClean="0"/>
              <a:t>‹#›</a:t>
            </a:fld>
            <a:endParaRPr lang="fi-FI"/>
          </a:p>
        </p:txBody>
      </p:sp>
    </p:spTree>
    <p:extLst>
      <p:ext uri="{BB962C8B-B14F-4D97-AF65-F5344CB8AC3E}">
        <p14:creationId xmlns:p14="http://schemas.microsoft.com/office/powerpoint/2010/main" val="4423509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0-25T13:47:23.171"/>
    </inkml:context>
    <inkml:brush xml:id="br0">
      <inkml:brushProperty name="width" value="0.025" units="cm"/>
      <inkml:brushProperty name="height" value="0.025" units="cm"/>
      <inkml:brushProperty name="color" value="#AB008B"/>
    </inkml:brush>
  </inkml:definitions>
  <inkml:trace contextRef="#ctx0" brushRef="#br0">1 0 24575</inkml:trace>
</inkml:ink>
</file>

<file path=ppt/notesMasters/_rels/notesMaster1.xml.rels><?xml version="1.0" encoding="UTF-8" standalone="yes"?><Relationships xmlns="http://schemas.openxmlformats.org/package/2006/relationships"><Relationship Id="rId1" Target="../theme/theme5.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rtl="0">
              <a:defRPr sz="1200"/>
            </a:lvl1pPr>
          </a:lstStyle>
          <a:p>
            <a:endParaRPr lang="fi-FI"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rtl="0">
              <a:defRPr sz="1200"/>
            </a:lvl1pPr>
          </a:lstStyle>
          <a:p>
            <a:fld id="{A160DB6F-B396-1F43-B05E-1722511CBA15}" type="datetimeFigureOut">
              <a:rPr lang="fi-FI" smtClean="0"/>
              <a:pPr/>
              <a:t>11.3.2026</a:t>
            </a:fld>
            <a:endParaRPr lang="fi-FI"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F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i-FI"/>
              <a:t>Click to edit Master text styles</a:t>
            </a:r>
          </a:p>
          <a:p>
            <a:pPr lvl="1"/>
            <a:r>
              <a:rPr lang="fi-FI"/>
              <a:t>Second level</a:t>
            </a:r>
          </a:p>
          <a:p>
            <a:pPr lvl="2"/>
            <a:r>
              <a:rPr lang="fi-FI"/>
              <a:t>Third level</a:t>
            </a:r>
          </a:p>
          <a:p>
            <a:pPr lvl="3"/>
            <a:r>
              <a:rPr lang="fi-FI"/>
              <a:t>Fourth level</a:t>
            </a:r>
          </a:p>
          <a:p>
            <a:pPr lvl="4"/>
            <a:r>
              <a:rPr lang="fi-FI"/>
              <a:t>Fifth level</a:t>
            </a:r>
            <a:endParaRPr lang="fi-FI"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rtl="0">
              <a:defRPr sz="1200"/>
            </a:lvl1pPr>
          </a:lstStyle>
          <a:p>
            <a:endParaRPr lang="fi-FI"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rtl="0">
              <a:defRPr sz="1200"/>
            </a:lvl1pPr>
          </a:lstStyle>
          <a:p>
            <a:fld id="{0EB46B93-6D2B-B94A-92CA-D45241FFDB31}" type="slidenum">
              <a:rPr lang="fi-FI" smtClean="0"/>
              <a:pPr/>
              <a:t>‹#›</a:t>
            </a:fld>
            <a:endParaRPr lang="fi-FI" dirty="0"/>
          </a:p>
        </p:txBody>
      </p:sp>
    </p:spTree>
    <p:extLst>
      <p:ext uri="{BB962C8B-B14F-4D97-AF65-F5344CB8AC3E}">
        <p14:creationId xmlns:p14="http://schemas.microsoft.com/office/powerpoint/2010/main" val="2692589397"/>
      </p:ext>
    </p:extLst>
  </p:cSld>
  <p:clrMap bg1="lt1" tx1="dk1" bg2="lt2" tx2="dk2" accent1="accent1" accent2="accent2" accent3="accent3" accent4="accent4" accent5="accent5" accent6="accent6" hlink="hlink" folHlink="folHlink"/>
  <p:notesStyle>
    <a:lvl1pPr marL="0" algn="l" defTabSz="914286" rtl="0" eaLnBrk="1" latinLnBrk="0" hangingPunct="1">
      <a:defRPr sz="1200" kern="1200">
        <a:solidFill>
          <a:schemeClr val="tx1"/>
        </a:solidFill>
        <a:latin typeface="+mn-lt"/>
        <a:ea typeface="+mn-ea"/>
        <a:cs typeface="+mn-cs"/>
      </a:defRPr>
    </a:lvl1pPr>
    <a:lvl2pPr marL="457143" algn="l" defTabSz="914286" rtl="0" eaLnBrk="1" latinLnBrk="0" hangingPunct="1">
      <a:defRPr sz="1200" kern="1200">
        <a:solidFill>
          <a:schemeClr val="tx1"/>
        </a:solidFill>
        <a:latin typeface="+mn-lt"/>
        <a:ea typeface="+mn-ea"/>
        <a:cs typeface="+mn-cs"/>
      </a:defRPr>
    </a:lvl2pPr>
    <a:lvl3pPr marL="914286" algn="l" defTabSz="914286" rtl="0" eaLnBrk="1" latinLnBrk="0" hangingPunct="1">
      <a:defRPr sz="1200" kern="1200">
        <a:solidFill>
          <a:schemeClr val="tx1"/>
        </a:solidFill>
        <a:latin typeface="+mn-lt"/>
        <a:ea typeface="+mn-ea"/>
        <a:cs typeface="+mn-cs"/>
      </a:defRPr>
    </a:lvl3pPr>
    <a:lvl4pPr marL="1371430" algn="l" defTabSz="914286" rtl="0" eaLnBrk="1" latinLnBrk="0" hangingPunct="1">
      <a:defRPr sz="1200" kern="1200">
        <a:solidFill>
          <a:schemeClr val="tx1"/>
        </a:solidFill>
        <a:latin typeface="+mn-lt"/>
        <a:ea typeface="+mn-ea"/>
        <a:cs typeface="+mn-cs"/>
      </a:defRPr>
    </a:lvl4pPr>
    <a:lvl5pPr marL="1828573" algn="l" defTabSz="914286" rtl="0" eaLnBrk="1" latinLnBrk="0" hangingPunct="1">
      <a:defRPr sz="1200" kern="1200">
        <a:solidFill>
          <a:schemeClr val="tx1"/>
        </a:solidFill>
        <a:latin typeface="+mn-lt"/>
        <a:ea typeface="+mn-ea"/>
        <a:cs typeface="+mn-cs"/>
      </a:defRPr>
    </a:lvl5pPr>
    <a:lvl6pPr marL="2285718" algn="l" defTabSz="914286" rtl="0" eaLnBrk="1" latinLnBrk="0" hangingPunct="1">
      <a:defRPr sz="1200" kern="1200">
        <a:solidFill>
          <a:schemeClr val="tx1"/>
        </a:solidFill>
        <a:latin typeface="+mn-lt"/>
        <a:ea typeface="+mn-ea"/>
        <a:cs typeface="+mn-cs"/>
      </a:defRPr>
    </a:lvl6pPr>
    <a:lvl7pPr marL="2742858" algn="l" defTabSz="914286" rtl="0" eaLnBrk="1" latinLnBrk="0" hangingPunct="1">
      <a:defRPr sz="1200" kern="1200">
        <a:solidFill>
          <a:schemeClr val="tx1"/>
        </a:solidFill>
        <a:latin typeface="+mn-lt"/>
        <a:ea typeface="+mn-ea"/>
        <a:cs typeface="+mn-cs"/>
      </a:defRPr>
    </a:lvl7pPr>
    <a:lvl8pPr marL="3200000" algn="l" defTabSz="914286" rtl="0" eaLnBrk="1" latinLnBrk="0" hangingPunct="1">
      <a:defRPr sz="1200" kern="1200">
        <a:solidFill>
          <a:schemeClr val="tx1"/>
        </a:solidFill>
        <a:latin typeface="+mn-lt"/>
        <a:ea typeface="+mn-ea"/>
        <a:cs typeface="+mn-cs"/>
      </a:defRPr>
    </a:lvl8pPr>
    <a:lvl9pPr marL="3657143" algn="l" defTabSz="91428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_rels/notesSlide1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4.xml" Type="http://schemas.openxmlformats.org/officeDocument/2006/relationships/slide"/></Relationships>
</file>

<file path=ppt/notesSlides/_rels/notesSlide1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5.xml" Type="http://schemas.openxmlformats.org/officeDocument/2006/relationships/slide"/></Relationships>
</file>

<file path=ppt/notesSlides/_rels/notesSlide1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6.xml" Type="http://schemas.openxmlformats.org/officeDocument/2006/relationships/slide"/></Relationships>
</file>

<file path=ppt/notesSlides/_rels/notesSlide1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_rels/notesSlide1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8.xml" Type="http://schemas.openxmlformats.org/officeDocument/2006/relationships/slide"/></Relationships>
</file>

<file path=ppt/notesSlides/_rels/notesSlide1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9.xml" Type="http://schemas.openxmlformats.org/officeDocument/2006/relationships/slide"/></Relationships>
</file>

<file path=ppt/notesSlides/_rels/notesSlide1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0.xml" Type="http://schemas.openxmlformats.org/officeDocument/2006/relationships/slide"/></Relationships>
</file>

<file path=ppt/notesSlides/_rels/notesSlide2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1.xml" Type="http://schemas.openxmlformats.org/officeDocument/2006/relationships/slide"/></Relationships>
</file>

<file path=ppt/notesSlides/_rels/notesSlide2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2.xml" Type="http://schemas.openxmlformats.org/officeDocument/2006/relationships/slide"/></Relationships>
</file>

<file path=ppt/notesSlides/_rels/notesSlide2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3.xml" Type="http://schemas.openxmlformats.org/officeDocument/2006/relationships/slide"/></Relationships>
</file>

<file path=ppt/notesSlides/_rels/notesSlide2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4.xml" Type="http://schemas.openxmlformats.org/officeDocument/2006/relationships/slide"/></Relationships>
</file>

<file path=ppt/notesSlides/_rels/notesSlide2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5.xml" Type="http://schemas.openxmlformats.org/officeDocument/2006/relationships/slide"/></Relationships>
</file>

<file path=ppt/notesSlides/_rels/notesSlide2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6.xml" Type="http://schemas.openxmlformats.org/officeDocument/2006/relationships/slide"/></Relationships>
</file>

<file path=ppt/notesSlides/_rels/notesSlide2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8.xml" Type="http://schemas.openxmlformats.org/officeDocument/2006/relationships/slide"/></Relationships>
</file>

<file path=ppt/notesSlides/_rels/notesSlide2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9.xml" Type="http://schemas.openxmlformats.org/officeDocument/2006/relationships/slide"/></Relationships>
</file>

<file path=ppt/notesSlides/_rels/notesSlide2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0.xml" Type="http://schemas.openxmlformats.org/officeDocument/2006/relationships/slide"/></Relationships>
</file>

<file path=ppt/notesSlides/_rels/notesSlide2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1.xml" Type="http://schemas.openxmlformats.org/officeDocument/2006/relationships/slide"/></Relationships>
</file>

<file path=ppt/notesSlides/_rels/notesSlide3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2.xml" Type="http://schemas.openxmlformats.org/officeDocument/2006/relationships/slide"/></Relationships>
</file>

<file path=ppt/notesSlides/_rels/notesSlide3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3.xml" Type="http://schemas.openxmlformats.org/officeDocument/2006/relationships/slide"/></Relationships>
</file>

<file path=ppt/notesSlides/_rels/notesSlide3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4.xml" Type="http://schemas.openxmlformats.org/officeDocument/2006/relationships/slide"/></Relationships>
</file>

<file path=ppt/notesSlides/_rels/notesSlide3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5.xml" Type="http://schemas.openxmlformats.org/officeDocument/2006/relationships/slide"/></Relationships>
</file>

<file path=ppt/notesSlides/_rels/notesSlide3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6.xml" Type="http://schemas.openxmlformats.org/officeDocument/2006/relationships/slide"/></Relationships>
</file>

<file path=ppt/notesSlides/_rels/notesSlide3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7.xml" Type="http://schemas.openxmlformats.org/officeDocument/2006/relationships/slide"/></Relationships>
</file>

<file path=ppt/notesSlides/_rels/notesSlide3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8.xml" Type="http://schemas.openxmlformats.org/officeDocument/2006/relationships/slide"/></Relationships>
</file>

<file path=ppt/notesSlides/_rels/notesSlide3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9.xml" Type="http://schemas.openxmlformats.org/officeDocument/2006/relationships/slide"/></Relationships>
</file>

<file path=ppt/notesSlides/_rels/notesSlide3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0.xml" Type="http://schemas.openxmlformats.org/officeDocument/2006/relationships/slide"/></Relationships>
</file>

<file path=ppt/notesSlides/_rels/notesSlide3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1.xml" Type="http://schemas.openxmlformats.org/officeDocument/2006/relationships/slide"/></Relationships>
</file>

<file path=ppt/notesSlides/_rels/notesSlide4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2.xml" Type="http://schemas.openxmlformats.org/officeDocument/2006/relationships/slide"/></Relationships>
</file>

<file path=ppt/notesSlides/_rels/notesSlide4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3.xml" Type="http://schemas.openxmlformats.org/officeDocument/2006/relationships/slide"/></Relationships>
</file>

<file path=ppt/notesSlides/_rels/notesSlide4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4.xml" Type="http://schemas.openxmlformats.org/officeDocument/2006/relationships/slide"/></Relationships>
</file>

<file path=ppt/notesSlides/_rels/notesSlide4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5.xml" Type="http://schemas.openxmlformats.org/officeDocument/2006/relationships/slide"/></Relationships>
</file>

<file path=ppt/notesSlides/_rels/notesSlide4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6.xml" Type="http://schemas.openxmlformats.org/officeDocument/2006/relationships/slide"/></Relationships>
</file>

<file path=ppt/notesSlides/_rels/notesSlide4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7.xml" Type="http://schemas.openxmlformats.org/officeDocument/2006/relationships/slide"/></Relationships>
</file>

<file path=ppt/notesSlides/_rels/notesSlide4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8.xml" Type="http://schemas.openxmlformats.org/officeDocument/2006/relationships/slide"/></Relationships>
</file>

<file path=ppt/notesSlides/_rels/notesSlide4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9.xml" Type="http://schemas.openxmlformats.org/officeDocument/2006/relationships/slide"/></Relationships>
</file>

<file path=ppt/notesSlides/_rels/notesSlide4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0.xml" Type="http://schemas.openxmlformats.org/officeDocument/2006/relationships/slide"/></Relationships>
</file>

<file path=ppt/notesSlides/_rels/notesSlide4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1.xml" Type="http://schemas.openxmlformats.org/officeDocument/2006/relationships/slide"/></Relationships>
</file>

<file path=ppt/notesSlides/_rels/notesSlide5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2.xml" Type="http://schemas.openxmlformats.org/officeDocument/2006/relationships/slide"/></Relationships>
</file>

<file path=ppt/notesSlides/_rels/notesSlide5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3.xml" Type="http://schemas.openxmlformats.org/officeDocument/2006/relationships/slide"/></Relationships>
</file>

<file path=ppt/notesSlides/_rels/notesSlide5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4.xml" Type="http://schemas.openxmlformats.org/officeDocument/2006/relationships/slide"/></Relationships>
</file>

<file path=ppt/notesSlides/_rels/notesSlide5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5.xml" Type="http://schemas.openxmlformats.org/officeDocument/2006/relationships/slide"/></Relationships>
</file>

<file path=ppt/notesSlides/_rels/notesSlide5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6.xml" Type="http://schemas.openxmlformats.org/officeDocument/2006/relationships/slide"/></Relationships>
</file>

<file path=ppt/notesSlides/_rels/notesSlide5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7.xml" Type="http://schemas.openxmlformats.org/officeDocument/2006/relationships/slide"/></Relationships>
</file>

<file path=ppt/notesSlides/_rels/notesSlide5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8.xml" Type="http://schemas.openxmlformats.org/officeDocument/2006/relationships/slide"/></Relationships>
</file>

<file path=ppt/notesSlides/_rels/notesSlide5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9.xml" Type="http://schemas.openxmlformats.org/officeDocument/2006/relationships/slide"/></Relationships>
</file>

<file path=ppt/notesSlides/_rels/notesSlide5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0.xml" Type="http://schemas.openxmlformats.org/officeDocument/2006/relationships/slide"/></Relationships>
</file>

<file path=ppt/notesSlides/_rels/notesSlide5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1.xml" Type="http://schemas.openxmlformats.org/officeDocument/2006/relationships/slide"/></Relationships>
</file>

<file path=ppt/notesSlides/_rels/notesSlide6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2.xml" Type="http://schemas.openxmlformats.org/officeDocument/2006/relationships/slide"/></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a:t>
            </a:fld>
            <a:endParaRPr lang="fi-FI" dirty="0"/>
          </a:p>
        </p:txBody>
      </p:sp>
    </p:spTree>
    <p:extLst>
      <p:ext uri="{BB962C8B-B14F-4D97-AF65-F5344CB8AC3E}">
        <p14:creationId xmlns:p14="http://schemas.microsoft.com/office/powerpoint/2010/main" val="1258649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a:t>
            </a:fld>
            <a:endParaRPr lang="fi-FI" dirty="0"/>
          </a:p>
        </p:txBody>
      </p:sp>
    </p:spTree>
    <p:extLst>
      <p:ext uri="{BB962C8B-B14F-4D97-AF65-F5344CB8AC3E}">
        <p14:creationId xmlns:p14="http://schemas.microsoft.com/office/powerpoint/2010/main" val="2328167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3</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5254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4</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8908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a:t>
            </a:fld>
            <a:endParaRPr lang="fi-FI" dirty="0"/>
          </a:p>
        </p:txBody>
      </p:sp>
    </p:spTree>
    <p:extLst>
      <p:ext uri="{BB962C8B-B14F-4D97-AF65-F5344CB8AC3E}">
        <p14:creationId xmlns:p14="http://schemas.microsoft.com/office/powerpoint/2010/main" val="1032635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6</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8626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7</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8043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8</a:t>
            </a:fld>
            <a:endParaRPr lang="fi-FI" dirty="0"/>
          </a:p>
        </p:txBody>
      </p:sp>
    </p:spTree>
    <p:extLst>
      <p:ext uri="{BB962C8B-B14F-4D97-AF65-F5344CB8AC3E}">
        <p14:creationId xmlns:p14="http://schemas.microsoft.com/office/powerpoint/2010/main" val="1429632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9</a:t>
            </a:fld>
            <a:endParaRPr lang="fi-FI" dirty="0"/>
          </a:p>
        </p:txBody>
      </p:sp>
    </p:spTree>
    <p:extLst>
      <p:ext uri="{BB962C8B-B14F-4D97-AF65-F5344CB8AC3E}">
        <p14:creationId xmlns:p14="http://schemas.microsoft.com/office/powerpoint/2010/main" val="4092334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10</a:t>
            </a:fld>
            <a:endParaRPr lang="fi-FI" dirty="0"/>
          </a:p>
        </p:txBody>
      </p:sp>
    </p:spTree>
    <p:extLst>
      <p:ext uri="{BB962C8B-B14F-4D97-AF65-F5344CB8AC3E}">
        <p14:creationId xmlns:p14="http://schemas.microsoft.com/office/powerpoint/2010/main" val="1161110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12</a:t>
            </a:fld>
            <a:endParaRPr lang="fi-FI" dirty="0"/>
          </a:p>
        </p:txBody>
      </p:sp>
    </p:spTree>
    <p:extLst>
      <p:ext uri="{BB962C8B-B14F-4D97-AF65-F5344CB8AC3E}">
        <p14:creationId xmlns:p14="http://schemas.microsoft.com/office/powerpoint/2010/main" val="1022567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13</a:t>
            </a:fld>
            <a:endParaRPr lang="fi-FI" dirty="0"/>
          </a:p>
        </p:txBody>
      </p:sp>
    </p:spTree>
    <p:extLst>
      <p:ext uri="{BB962C8B-B14F-4D97-AF65-F5344CB8AC3E}">
        <p14:creationId xmlns:p14="http://schemas.microsoft.com/office/powerpoint/2010/main" val="3357130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14</a:t>
            </a:fld>
            <a:endParaRPr lang="fi-FI" dirty="0"/>
          </a:p>
        </p:txBody>
      </p:sp>
    </p:spTree>
    <p:extLst>
      <p:ext uri="{BB962C8B-B14F-4D97-AF65-F5344CB8AC3E}">
        <p14:creationId xmlns:p14="http://schemas.microsoft.com/office/powerpoint/2010/main" val="2960903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15</a:t>
            </a:fld>
            <a:endParaRPr lang="fi-FI" dirty="0"/>
          </a:p>
        </p:txBody>
      </p:sp>
    </p:spTree>
    <p:extLst>
      <p:ext uri="{BB962C8B-B14F-4D97-AF65-F5344CB8AC3E}">
        <p14:creationId xmlns:p14="http://schemas.microsoft.com/office/powerpoint/2010/main" val="527568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16</a:t>
            </a:fld>
            <a:endParaRPr lang="fi-FI" dirty="0"/>
          </a:p>
        </p:txBody>
      </p:sp>
    </p:spTree>
    <p:extLst>
      <p:ext uri="{BB962C8B-B14F-4D97-AF65-F5344CB8AC3E}">
        <p14:creationId xmlns:p14="http://schemas.microsoft.com/office/powerpoint/2010/main" val="24669183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17</a:t>
            </a:fld>
            <a:endParaRPr lang="fi-FI" dirty="0"/>
          </a:p>
        </p:txBody>
      </p:sp>
    </p:spTree>
    <p:extLst>
      <p:ext uri="{BB962C8B-B14F-4D97-AF65-F5344CB8AC3E}">
        <p14:creationId xmlns:p14="http://schemas.microsoft.com/office/powerpoint/2010/main" val="11488610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18</a:t>
            </a:fld>
            <a:endParaRPr lang="fi-FI" dirty="0"/>
          </a:p>
        </p:txBody>
      </p:sp>
    </p:spTree>
    <p:extLst>
      <p:ext uri="{BB962C8B-B14F-4D97-AF65-F5344CB8AC3E}">
        <p14:creationId xmlns:p14="http://schemas.microsoft.com/office/powerpoint/2010/main" val="2397381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19</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2001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20</a:t>
            </a:fld>
            <a:endParaRPr lang="fi-FI" dirty="0"/>
          </a:p>
        </p:txBody>
      </p:sp>
    </p:spTree>
    <p:extLst>
      <p:ext uri="{BB962C8B-B14F-4D97-AF65-F5344CB8AC3E}">
        <p14:creationId xmlns:p14="http://schemas.microsoft.com/office/powerpoint/2010/main" val="7543681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21</a:t>
            </a:fld>
            <a:endParaRPr lang="fi-FI" dirty="0"/>
          </a:p>
        </p:txBody>
      </p:sp>
    </p:spTree>
    <p:extLst>
      <p:ext uri="{BB962C8B-B14F-4D97-AF65-F5344CB8AC3E}">
        <p14:creationId xmlns:p14="http://schemas.microsoft.com/office/powerpoint/2010/main" val="1993440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22</a:t>
            </a:fld>
            <a:endParaRPr lang="fi-FI" dirty="0"/>
          </a:p>
        </p:txBody>
      </p:sp>
    </p:spTree>
    <p:extLst>
      <p:ext uri="{BB962C8B-B14F-4D97-AF65-F5344CB8AC3E}">
        <p14:creationId xmlns:p14="http://schemas.microsoft.com/office/powerpoint/2010/main" val="1905934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23</a:t>
            </a:fld>
            <a:endParaRPr lang="fi-FI" dirty="0"/>
          </a:p>
        </p:txBody>
      </p:sp>
    </p:spTree>
    <p:extLst>
      <p:ext uri="{BB962C8B-B14F-4D97-AF65-F5344CB8AC3E}">
        <p14:creationId xmlns:p14="http://schemas.microsoft.com/office/powerpoint/2010/main" val="11344706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24</a:t>
            </a:fld>
            <a:endParaRPr lang="fi-FI" dirty="0"/>
          </a:p>
        </p:txBody>
      </p:sp>
    </p:spTree>
    <p:extLst>
      <p:ext uri="{BB962C8B-B14F-4D97-AF65-F5344CB8AC3E}">
        <p14:creationId xmlns:p14="http://schemas.microsoft.com/office/powerpoint/2010/main" val="1908301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25</a:t>
            </a:fld>
            <a:endParaRPr lang="fi-FI" dirty="0"/>
          </a:p>
        </p:txBody>
      </p:sp>
    </p:spTree>
    <p:extLst>
      <p:ext uri="{BB962C8B-B14F-4D97-AF65-F5344CB8AC3E}">
        <p14:creationId xmlns:p14="http://schemas.microsoft.com/office/powerpoint/2010/main" val="3803504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26</a:t>
            </a:fld>
            <a:endParaRPr lang="fi-FI" dirty="0"/>
          </a:p>
        </p:txBody>
      </p:sp>
    </p:spTree>
    <p:extLst>
      <p:ext uri="{BB962C8B-B14F-4D97-AF65-F5344CB8AC3E}">
        <p14:creationId xmlns:p14="http://schemas.microsoft.com/office/powerpoint/2010/main" val="40144521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28</a:t>
            </a:fld>
            <a:endParaRPr lang="fi-FI" dirty="0"/>
          </a:p>
        </p:txBody>
      </p:sp>
    </p:spTree>
    <p:extLst>
      <p:ext uri="{BB962C8B-B14F-4D97-AF65-F5344CB8AC3E}">
        <p14:creationId xmlns:p14="http://schemas.microsoft.com/office/powerpoint/2010/main" val="9218902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29</a:t>
            </a:fld>
            <a:endParaRPr lang="fi-FI" dirty="0"/>
          </a:p>
        </p:txBody>
      </p:sp>
    </p:spTree>
    <p:extLst>
      <p:ext uri="{BB962C8B-B14F-4D97-AF65-F5344CB8AC3E}">
        <p14:creationId xmlns:p14="http://schemas.microsoft.com/office/powerpoint/2010/main" val="2917563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30</a:t>
            </a:fld>
            <a:endParaRPr lang="fi-FI" dirty="0"/>
          </a:p>
        </p:txBody>
      </p:sp>
    </p:spTree>
    <p:extLst>
      <p:ext uri="{BB962C8B-B14F-4D97-AF65-F5344CB8AC3E}">
        <p14:creationId xmlns:p14="http://schemas.microsoft.com/office/powerpoint/2010/main" val="15838692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31</a:t>
            </a:fld>
            <a:endParaRPr lang="fi-FI" dirty="0"/>
          </a:p>
        </p:txBody>
      </p:sp>
    </p:spTree>
    <p:extLst>
      <p:ext uri="{BB962C8B-B14F-4D97-AF65-F5344CB8AC3E}">
        <p14:creationId xmlns:p14="http://schemas.microsoft.com/office/powerpoint/2010/main" val="13365127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32</a:t>
            </a:fld>
            <a:endParaRPr lang="fi-FI" dirty="0"/>
          </a:p>
        </p:txBody>
      </p:sp>
    </p:spTree>
    <p:extLst>
      <p:ext uri="{BB962C8B-B14F-4D97-AF65-F5344CB8AC3E}">
        <p14:creationId xmlns:p14="http://schemas.microsoft.com/office/powerpoint/2010/main" val="12527857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33</a:t>
            </a:fld>
            <a:endParaRPr lang="fi-FI" dirty="0"/>
          </a:p>
        </p:txBody>
      </p:sp>
    </p:spTree>
    <p:extLst>
      <p:ext uri="{BB962C8B-B14F-4D97-AF65-F5344CB8AC3E}">
        <p14:creationId xmlns:p14="http://schemas.microsoft.com/office/powerpoint/2010/main" val="35976421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34</a:t>
            </a:fld>
            <a:endParaRPr lang="fi-FI" dirty="0"/>
          </a:p>
        </p:txBody>
      </p:sp>
    </p:spTree>
    <p:extLst>
      <p:ext uri="{BB962C8B-B14F-4D97-AF65-F5344CB8AC3E}">
        <p14:creationId xmlns:p14="http://schemas.microsoft.com/office/powerpoint/2010/main" val="37182016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35</a:t>
            </a:fld>
            <a:endParaRPr lang="fi-FI" dirty="0"/>
          </a:p>
        </p:txBody>
      </p:sp>
    </p:spTree>
    <p:extLst>
      <p:ext uri="{BB962C8B-B14F-4D97-AF65-F5344CB8AC3E}">
        <p14:creationId xmlns:p14="http://schemas.microsoft.com/office/powerpoint/2010/main" val="23629947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36</a:t>
            </a:fld>
            <a:endParaRPr lang="fi-FI" dirty="0"/>
          </a:p>
        </p:txBody>
      </p:sp>
    </p:spTree>
    <p:extLst>
      <p:ext uri="{BB962C8B-B14F-4D97-AF65-F5344CB8AC3E}">
        <p14:creationId xmlns:p14="http://schemas.microsoft.com/office/powerpoint/2010/main" val="25217583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37</a:t>
            </a:fld>
            <a:endParaRPr lang="fi-FI" dirty="0"/>
          </a:p>
        </p:txBody>
      </p:sp>
    </p:spTree>
    <p:extLst>
      <p:ext uri="{BB962C8B-B14F-4D97-AF65-F5344CB8AC3E}">
        <p14:creationId xmlns:p14="http://schemas.microsoft.com/office/powerpoint/2010/main" val="2102776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38</a:t>
            </a:fld>
            <a:endParaRPr lang="fi-FI" dirty="0"/>
          </a:p>
        </p:txBody>
      </p:sp>
    </p:spTree>
    <p:extLst>
      <p:ext uri="{BB962C8B-B14F-4D97-AF65-F5344CB8AC3E}">
        <p14:creationId xmlns:p14="http://schemas.microsoft.com/office/powerpoint/2010/main" val="646124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39</a:t>
            </a:fld>
            <a:endParaRPr lang="fi-FI" dirty="0"/>
          </a:p>
        </p:txBody>
      </p:sp>
    </p:spTree>
    <p:extLst>
      <p:ext uri="{BB962C8B-B14F-4D97-AF65-F5344CB8AC3E}">
        <p14:creationId xmlns:p14="http://schemas.microsoft.com/office/powerpoint/2010/main" val="24603890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40</a:t>
            </a:fld>
            <a:endParaRPr lang="fi-FI" dirty="0"/>
          </a:p>
        </p:txBody>
      </p:sp>
    </p:spTree>
    <p:extLst>
      <p:ext uri="{BB962C8B-B14F-4D97-AF65-F5344CB8AC3E}">
        <p14:creationId xmlns:p14="http://schemas.microsoft.com/office/powerpoint/2010/main" val="4262201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41</a:t>
            </a:fld>
            <a:endParaRPr lang="fi-FI" dirty="0"/>
          </a:p>
        </p:txBody>
      </p:sp>
    </p:spTree>
    <p:extLst>
      <p:ext uri="{BB962C8B-B14F-4D97-AF65-F5344CB8AC3E}">
        <p14:creationId xmlns:p14="http://schemas.microsoft.com/office/powerpoint/2010/main" val="38207161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42</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63502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43</a:t>
            </a:fld>
            <a:endParaRPr lang="fi-FI" dirty="0"/>
          </a:p>
        </p:txBody>
      </p:sp>
    </p:spTree>
    <p:extLst>
      <p:ext uri="{BB962C8B-B14F-4D97-AF65-F5344CB8AC3E}">
        <p14:creationId xmlns:p14="http://schemas.microsoft.com/office/powerpoint/2010/main" val="42298615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44</a:t>
            </a:fld>
            <a:endParaRPr lang="fi-FI" dirty="0"/>
          </a:p>
        </p:txBody>
      </p:sp>
    </p:spTree>
    <p:extLst>
      <p:ext uri="{BB962C8B-B14F-4D97-AF65-F5344CB8AC3E}">
        <p14:creationId xmlns:p14="http://schemas.microsoft.com/office/powerpoint/2010/main" val="7767491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45</a:t>
            </a:fld>
            <a:endParaRPr lang="fi-FI" dirty="0"/>
          </a:p>
        </p:txBody>
      </p:sp>
    </p:spTree>
    <p:extLst>
      <p:ext uri="{BB962C8B-B14F-4D97-AF65-F5344CB8AC3E}">
        <p14:creationId xmlns:p14="http://schemas.microsoft.com/office/powerpoint/2010/main" val="30019039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46</a:t>
            </a:fld>
            <a:endParaRPr lang="fi-FI" dirty="0"/>
          </a:p>
        </p:txBody>
      </p:sp>
    </p:spTree>
    <p:extLst>
      <p:ext uri="{BB962C8B-B14F-4D97-AF65-F5344CB8AC3E}">
        <p14:creationId xmlns:p14="http://schemas.microsoft.com/office/powerpoint/2010/main" val="10483858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47</a:t>
            </a:fld>
            <a:endParaRPr lang="fi-FI" dirty="0"/>
          </a:p>
        </p:txBody>
      </p:sp>
    </p:spTree>
    <p:extLst>
      <p:ext uri="{BB962C8B-B14F-4D97-AF65-F5344CB8AC3E}">
        <p14:creationId xmlns:p14="http://schemas.microsoft.com/office/powerpoint/2010/main" val="248781993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48</a:t>
            </a:fld>
            <a:endParaRPr lang="fi-FI" dirty="0"/>
          </a:p>
        </p:txBody>
      </p:sp>
    </p:spTree>
    <p:extLst>
      <p:ext uri="{BB962C8B-B14F-4D97-AF65-F5344CB8AC3E}">
        <p14:creationId xmlns:p14="http://schemas.microsoft.com/office/powerpoint/2010/main" val="5262134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49</a:t>
            </a:fld>
            <a:endParaRPr lang="fi-FI" dirty="0"/>
          </a:p>
        </p:txBody>
      </p:sp>
    </p:spTree>
    <p:extLst>
      <p:ext uri="{BB962C8B-B14F-4D97-AF65-F5344CB8AC3E}">
        <p14:creationId xmlns:p14="http://schemas.microsoft.com/office/powerpoint/2010/main" val="23458501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50</a:t>
            </a:fld>
            <a:endParaRPr lang="fi-FI" dirty="0"/>
          </a:p>
        </p:txBody>
      </p:sp>
    </p:spTree>
    <p:extLst>
      <p:ext uri="{BB962C8B-B14F-4D97-AF65-F5344CB8AC3E}">
        <p14:creationId xmlns:p14="http://schemas.microsoft.com/office/powerpoint/2010/main" val="24352994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51</a:t>
            </a:fld>
            <a:endParaRPr lang="fi-FI" dirty="0"/>
          </a:p>
        </p:txBody>
      </p:sp>
    </p:spTree>
    <p:extLst>
      <p:ext uri="{BB962C8B-B14F-4D97-AF65-F5344CB8AC3E}">
        <p14:creationId xmlns:p14="http://schemas.microsoft.com/office/powerpoint/2010/main" val="20425312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52</a:t>
            </a:fld>
            <a:endParaRPr lang="fi-FI" dirty="0"/>
          </a:p>
        </p:txBody>
      </p:sp>
    </p:spTree>
    <p:extLst>
      <p:ext uri="{BB962C8B-B14F-4D97-AF65-F5344CB8AC3E}">
        <p14:creationId xmlns:p14="http://schemas.microsoft.com/office/powerpoint/2010/main" val="22420908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53</a:t>
            </a:fld>
            <a:endParaRPr lang="fi-FI" dirty="0"/>
          </a:p>
        </p:txBody>
      </p:sp>
    </p:spTree>
    <p:extLst>
      <p:ext uri="{BB962C8B-B14F-4D97-AF65-F5344CB8AC3E}">
        <p14:creationId xmlns:p14="http://schemas.microsoft.com/office/powerpoint/2010/main" val="24113917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54</a:t>
            </a:fld>
            <a:endParaRPr lang="fi-FI" dirty="0"/>
          </a:p>
        </p:txBody>
      </p:sp>
    </p:spTree>
    <p:extLst>
      <p:ext uri="{BB962C8B-B14F-4D97-AF65-F5344CB8AC3E}">
        <p14:creationId xmlns:p14="http://schemas.microsoft.com/office/powerpoint/2010/main" val="189523085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55</a:t>
            </a:fld>
            <a:endParaRPr lang="fi-FI" dirty="0"/>
          </a:p>
        </p:txBody>
      </p:sp>
    </p:spTree>
    <p:extLst>
      <p:ext uri="{BB962C8B-B14F-4D97-AF65-F5344CB8AC3E}">
        <p14:creationId xmlns:p14="http://schemas.microsoft.com/office/powerpoint/2010/main" val="8812295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56</a:t>
            </a:fld>
            <a:endParaRPr lang="fi-FI" dirty="0"/>
          </a:p>
        </p:txBody>
      </p:sp>
    </p:spTree>
    <p:extLst>
      <p:ext uri="{BB962C8B-B14F-4D97-AF65-F5344CB8AC3E}">
        <p14:creationId xmlns:p14="http://schemas.microsoft.com/office/powerpoint/2010/main" val="12421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57</a:t>
            </a:fld>
            <a:endParaRPr lang="fi-FI" dirty="0"/>
          </a:p>
        </p:txBody>
      </p:sp>
    </p:spTree>
    <p:extLst>
      <p:ext uri="{BB962C8B-B14F-4D97-AF65-F5344CB8AC3E}">
        <p14:creationId xmlns:p14="http://schemas.microsoft.com/office/powerpoint/2010/main" val="276122458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58</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219850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59</a:t>
            </a:fld>
            <a:endParaRPr lang="fi-FI" dirty="0"/>
          </a:p>
        </p:txBody>
      </p:sp>
    </p:spTree>
    <p:extLst>
      <p:ext uri="{BB962C8B-B14F-4D97-AF65-F5344CB8AC3E}">
        <p14:creationId xmlns:p14="http://schemas.microsoft.com/office/powerpoint/2010/main" val="10954426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60</a:t>
            </a:fld>
            <a:endParaRPr lang="fi-FI" dirty="0"/>
          </a:p>
        </p:txBody>
      </p:sp>
    </p:spTree>
    <p:extLst>
      <p:ext uri="{BB962C8B-B14F-4D97-AF65-F5344CB8AC3E}">
        <p14:creationId xmlns:p14="http://schemas.microsoft.com/office/powerpoint/2010/main" val="259659045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61</a:t>
            </a:fld>
            <a:endParaRPr lang="fi-FI" dirty="0"/>
          </a:p>
        </p:txBody>
      </p:sp>
    </p:spTree>
    <p:extLst>
      <p:ext uri="{BB962C8B-B14F-4D97-AF65-F5344CB8AC3E}">
        <p14:creationId xmlns:p14="http://schemas.microsoft.com/office/powerpoint/2010/main" val="328814327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62</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6590454"/>
      </p:ext>
    </p:extLst>
  </p:cSld>
  <p:clrMapOvr>
    <a:masterClrMapping/>
  </p:clrMapOvr>
</p:notes>
</file>

<file path=ppt/slideLayouts/_rels/slideLayout1.xml.rels><?xml version="1.0" encoding="UTF-8" standalone="yes"?><Relationships xmlns="http://schemas.openxmlformats.org/package/2006/relationships"><Relationship Id="rId1" Target="../tags/tag3.xml" Type="http://schemas.openxmlformats.org/officeDocument/2006/relationships/tags"/><Relationship Id="rId2" Target="../slideMasters/slideMaster1.xml" Type="http://schemas.openxmlformats.org/officeDocument/2006/relationships/slideMaster"/><Relationship Id="rId3" Target="../media/image2.png" Type="http://schemas.openxmlformats.org/officeDocument/2006/relationships/image"/><Relationship Id="rId4" Target="../embeddings/oleObject2.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2.xml.rels><?xml version="1.0" encoding="UTF-8" standalone="yes"?><Relationships xmlns="http://schemas.openxmlformats.org/package/2006/relationships"><Relationship Id="rId1" Target="../tags/tag4.xml" Type="http://schemas.openxmlformats.org/officeDocument/2006/relationships/tags"/><Relationship Id="rId2" Target="../slideMasters/slideMaster1.xml" Type="http://schemas.openxmlformats.org/officeDocument/2006/relationships/slideMaster"/><Relationship Id="rId3" Target="../media/image5.jpeg" Type="http://schemas.openxmlformats.org/officeDocument/2006/relationships/image"/><Relationship Id="rId4" Target="../embeddings/oleObject3.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3.xml.rels><?xml version="1.0" encoding="UTF-8" standalone="yes"?><Relationships xmlns="http://schemas.openxmlformats.org/package/2006/relationships"><Relationship Id="rId1" Target="../tags/tag5.xml" Type="http://schemas.openxmlformats.org/officeDocument/2006/relationships/tags"/><Relationship Id="rId2" Target="../slideMasters/slideMaster1.xml" Type="http://schemas.openxmlformats.org/officeDocument/2006/relationships/slideMaster"/><Relationship Id="rId3" Target="../media/image8.jpeg" Type="http://schemas.openxmlformats.org/officeDocument/2006/relationships/image"/><Relationship Id="rId4" Target="../embeddings/oleObject4.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4.xml.rels><?xml version="1.0" encoding="UTF-8" standalone="yes"?><Relationships xmlns="http://schemas.openxmlformats.org/package/2006/relationships"><Relationship Id="rId1" Target="../tags/tag6.xml" Type="http://schemas.openxmlformats.org/officeDocument/2006/relationships/tags"/><Relationship Id="rId2" Target="../slideMasters/slideMaster1.xml" Type="http://schemas.openxmlformats.org/officeDocument/2006/relationships/slideMaster"/><Relationship Id="rId3" Target="../media/image10.png" Type="http://schemas.openxmlformats.org/officeDocument/2006/relationships/image"/><Relationship Id="rId4" Target="../embeddings/oleObject5.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5.xml.rels><?xml version="1.0" encoding="UTF-8" standalone="yes"?><Relationships xmlns="http://schemas.openxmlformats.org/package/2006/relationships"><Relationship Id="rId1" Target="../tags/tag7.xml" Type="http://schemas.openxmlformats.org/officeDocument/2006/relationships/tags"/><Relationship Id="rId2" Target="../slideMasters/slideMaster1.xml" Type="http://schemas.openxmlformats.org/officeDocument/2006/relationships/slideMaster"/><Relationship Id="rId3" Target="../media/image13.jpeg" Type="http://schemas.openxmlformats.org/officeDocument/2006/relationships/image"/><Relationship Id="rId4" Target="../embeddings/oleObject6.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6.xml.rels><?xml version="1.0" encoding="UTF-8" standalone="yes"?><Relationships xmlns="http://schemas.openxmlformats.org/package/2006/relationships"><Relationship Id="rId1" Target="../tags/tag8.xml" Type="http://schemas.openxmlformats.org/officeDocument/2006/relationships/tags"/><Relationship Id="rId2" Target="../slideMasters/slideMaster1.xml" Type="http://schemas.openxmlformats.org/officeDocument/2006/relationships/slideMaster"/><Relationship Id="rId3" Target="../media/image15.jpeg" Type="http://schemas.openxmlformats.org/officeDocument/2006/relationships/image"/><Relationship Id="rId4" Target="../embeddings/oleObject7.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7.xml.rels><?xml version="1.0" encoding="UTF-8" standalone="yes"?><Relationships xmlns="http://schemas.openxmlformats.org/package/2006/relationships"><Relationship Id="rId1" Target="../tags/tag9.xml" Type="http://schemas.openxmlformats.org/officeDocument/2006/relationships/tags"/><Relationship Id="rId2" Target="../slideMasters/slideMaster1.xml" Type="http://schemas.openxmlformats.org/officeDocument/2006/relationships/slideMaster"/><Relationship Id="rId3" Target="../media/image5.jpeg" Type="http://schemas.openxmlformats.org/officeDocument/2006/relationships/image"/><Relationship Id="rId4" Target="../embeddings/oleObject8.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8.xml.rels><?xml version="1.0" encoding="UTF-8" standalone="yes"?><Relationships xmlns="http://schemas.openxmlformats.org/package/2006/relationships"><Relationship Id="rId1" Target="../tags/tag10.xml" Type="http://schemas.openxmlformats.org/officeDocument/2006/relationships/tags"/><Relationship Id="rId2" Target="../slideMasters/slideMaster1.xml" Type="http://schemas.openxmlformats.org/officeDocument/2006/relationships/slideMaster"/><Relationship Id="rId3" Target="../embeddings/oleObject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9.xml.rels><?xml version="1.0" encoding="UTF-8" standalone="yes"?><Relationships xmlns="http://schemas.openxmlformats.org/package/2006/relationships"><Relationship Id="rId1" Target="../tags/tag11.xml" Type="http://schemas.openxmlformats.org/officeDocument/2006/relationships/tags"/><Relationship Id="rId2" Target="../slideMasters/slideMaster1.xml" Type="http://schemas.openxmlformats.org/officeDocument/2006/relationships/slideMaster"/><Relationship Id="rId3" Target="../embeddings/oleObject10.bin" Type="http://schemas.openxmlformats.org/officeDocument/2006/relationships/oleObject"/><Relationship Id="rId4" Target="../media/image18.emf" Type="http://schemas.openxmlformats.org/officeDocument/2006/relationships/image"/></Relationships>
</file>

<file path=ppt/slideLayouts/_rels/slideLayout10.xml.rels><?xml version="1.0" encoding="UTF-8" standalone="yes"?><Relationships xmlns="http://schemas.openxmlformats.org/package/2006/relationships"><Relationship Id="rId1" Target="../tags/tag12.xml" Type="http://schemas.openxmlformats.org/officeDocument/2006/relationships/tags"/><Relationship Id="rId2" Target="../slideMasters/slideMaster1.xml" Type="http://schemas.openxmlformats.org/officeDocument/2006/relationships/slideMaster"/><Relationship Id="rId3" Target="../embeddings/oleObject1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1.xml.rels><?xml version="1.0" encoding="UTF-8" standalone="yes"?><Relationships xmlns="http://schemas.openxmlformats.org/package/2006/relationships"><Relationship Id="rId1" Target="../tags/tag13.xml" Type="http://schemas.openxmlformats.org/officeDocument/2006/relationships/tags"/><Relationship Id="rId2" Target="../slideMasters/slideMaster1.xml" Type="http://schemas.openxmlformats.org/officeDocument/2006/relationships/slideMaster"/><Relationship Id="rId3" Target="../embeddings/oleObject1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2.xml.rels><?xml version="1.0" encoding="UTF-8" standalone="yes"?><Relationships xmlns="http://schemas.openxmlformats.org/package/2006/relationships"><Relationship Id="rId1" Target="../tags/tag14.xml" Type="http://schemas.openxmlformats.org/officeDocument/2006/relationships/tags"/><Relationship Id="rId2" Target="../slideMasters/slideMaster1.xml" Type="http://schemas.openxmlformats.org/officeDocument/2006/relationships/slideMaster"/><Relationship Id="rId3" Target="../embeddings/oleObject13.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3.xml.rels><?xml version="1.0" encoding="UTF-8" standalone="yes"?><Relationships xmlns="http://schemas.openxmlformats.org/package/2006/relationships"><Relationship Id="rId1" Target="../tags/tag15.xml" Type="http://schemas.openxmlformats.org/officeDocument/2006/relationships/tags"/><Relationship Id="rId2" Target="../slideMasters/slideMaster1.xml" Type="http://schemas.openxmlformats.org/officeDocument/2006/relationships/slideMaster"/><Relationship Id="rId3" Target="../embeddings/oleObject14.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4.xml.rels><?xml version="1.0" encoding="UTF-8" standalone="yes"?><Relationships xmlns="http://schemas.openxmlformats.org/package/2006/relationships"><Relationship Id="rId1" Target="../tags/tag16.xml" Type="http://schemas.openxmlformats.org/officeDocument/2006/relationships/tags"/><Relationship Id="rId2" Target="../slideMasters/slideMaster1.xml" Type="http://schemas.openxmlformats.org/officeDocument/2006/relationships/slideMaster"/><Relationship Id="rId3" Target="../embeddings/oleObject15.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5.xml.rels><?xml version="1.0" encoding="UTF-8" standalone="yes"?><Relationships xmlns="http://schemas.openxmlformats.org/package/2006/relationships"><Relationship Id="rId1" Target="../tags/tag17.xml" Type="http://schemas.openxmlformats.org/officeDocument/2006/relationships/tags"/><Relationship Id="rId2" Target="../slideMasters/slideMaster1.xml" Type="http://schemas.openxmlformats.org/officeDocument/2006/relationships/slideMaster"/><Relationship Id="rId3" Target="../embeddings/oleObject16.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6.xml.rels><?xml version="1.0" encoding="UTF-8" standalone="yes"?><Relationships xmlns="http://schemas.openxmlformats.org/package/2006/relationships"><Relationship Id="rId1" Target="../tags/tag18.xml" Type="http://schemas.openxmlformats.org/officeDocument/2006/relationships/tags"/><Relationship Id="rId2" Target="../slideMasters/slideMaster1.xml" Type="http://schemas.openxmlformats.org/officeDocument/2006/relationships/slideMaster"/><Relationship Id="rId3" Target="../embeddings/oleObject17.bin" Type="http://schemas.openxmlformats.org/officeDocument/2006/relationships/oleObject"/><Relationship Id="rId4" Target="../media/image18.emf" Type="http://schemas.openxmlformats.org/officeDocument/2006/relationships/image"/></Relationships>
</file>

<file path=ppt/slideLayouts/_rels/slideLayout17.xml.rels><?xml version="1.0" encoding="UTF-8" standalone="yes"?><Relationships xmlns="http://schemas.openxmlformats.org/package/2006/relationships"><Relationship Id="rId1" Target="../tags/tag19.xml" Type="http://schemas.openxmlformats.org/officeDocument/2006/relationships/tags"/><Relationship Id="rId2" Target="../slideMasters/slideMaster1.xml" Type="http://schemas.openxmlformats.org/officeDocument/2006/relationships/slideMaster"/><Relationship Id="rId3" Target="../embeddings/oleObject1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8.xml.rels><?xml version="1.0" encoding="UTF-8" standalone="yes"?><Relationships xmlns="http://schemas.openxmlformats.org/package/2006/relationships"><Relationship Id="rId1" Target="../tags/tag20.xml" Type="http://schemas.openxmlformats.org/officeDocument/2006/relationships/tags"/><Relationship Id="rId2" Target="../slideMasters/slideMaster1.xml" Type="http://schemas.openxmlformats.org/officeDocument/2006/relationships/slideMaster"/><Relationship Id="rId3" Target="../embeddings/oleObject1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0.xml.rels><?xml version="1.0" encoding="UTF-8" standalone="yes"?><Relationships xmlns="http://schemas.openxmlformats.org/package/2006/relationships"><Relationship Id="rId1" Target="../tags/tag21.xml" Type="http://schemas.openxmlformats.org/officeDocument/2006/relationships/tags"/><Relationship Id="rId2" Target="../slideMasters/slideMaster1.xml" Type="http://schemas.openxmlformats.org/officeDocument/2006/relationships/slideMaster"/><Relationship Id="rId3" Target="../embeddings/oleObject20.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21.xml.rels><?xml version="1.0" encoding="UTF-8" standalone="yes"?><Relationships xmlns="http://schemas.openxmlformats.org/package/2006/relationships"><Relationship Id="rId1" Target="../tags/tag22.xml" Type="http://schemas.openxmlformats.org/officeDocument/2006/relationships/tags"/><Relationship Id="rId2" Target="../slideMasters/slideMaster1.xml" Type="http://schemas.openxmlformats.org/officeDocument/2006/relationships/slideMaster"/><Relationship Id="rId3" Target="../embeddings/oleObject2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22.xml.rels><?xml version="1.0" encoding="UTF-8" standalone="yes"?><Relationships xmlns="http://schemas.openxmlformats.org/package/2006/relationships"><Relationship Id="rId1" Target="../tags/tag23.xml" Type="http://schemas.openxmlformats.org/officeDocument/2006/relationships/tags"/><Relationship Id="rId2" Target="../slideMasters/slideMaster1.xml" Type="http://schemas.openxmlformats.org/officeDocument/2006/relationships/slideMaster"/><Relationship Id="rId3" Target="../media/image20.jpeg" Type="http://schemas.openxmlformats.org/officeDocument/2006/relationships/image"/><Relationship Id="rId4" Target="../embeddings/oleObject22.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23.xml.rels><?xml version="1.0" encoding="UTF-8" standalone="yes"?><Relationships xmlns="http://schemas.openxmlformats.org/package/2006/relationships"><Relationship Id="rId1" Target="../tags/tag24.xml" Type="http://schemas.openxmlformats.org/officeDocument/2006/relationships/tags"/><Relationship Id="rId2" Target="../slideMasters/slideMaster1.xml" Type="http://schemas.openxmlformats.org/officeDocument/2006/relationships/slideMaster"/><Relationship Id="rId3" Target="../media/image22.jpeg" Type="http://schemas.openxmlformats.org/officeDocument/2006/relationships/image"/><Relationship Id="rId4" Target="../embeddings/oleObject23.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24.xml.rels><?xml version="1.0" encoding="UTF-8" standalone="yes"?><Relationships xmlns="http://schemas.openxmlformats.org/package/2006/relationships"><Relationship Id="rId1" Target="../tags/tag25.xml" Type="http://schemas.openxmlformats.org/officeDocument/2006/relationships/tags"/><Relationship Id="rId2" Target="../slideMasters/slideMaster1.xml" Type="http://schemas.openxmlformats.org/officeDocument/2006/relationships/slideMaster"/><Relationship Id="rId3" Target="../media/image24.jpeg" Type="http://schemas.openxmlformats.org/officeDocument/2006/relationships/image"/><Relationship Id="rId4" Target="../embeddings/oleObject24.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25.xml.rels><?xml version="1.0" encoding="UTF-8" standalone="yes"?><Relationships xmlns="http://schemas.openxmlformats.org/package/2006/relationships"><Relationship Id="rId1" Target="../tags/tag26.xml" Type="http://schemas.openxmlformats.org/officeDocument/2006/relationships/tags"/><Relationship Id="rId2" Target="../slideMasters/slideMaster1.xml" Type="http://schemas.openxmlformats.org/officeDocument/2006/relationships/slideMaster"/><Relationship Id="rId3" Target="../media/image13.jpeg" Type="http://schemas.openxmlformats.org/officeDocument/2006/relationships/image"/><Relationship Id="rId4" Target="../embeddings/oleObject25.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26.xml.rels><?xml version="1.0" encoding="UTF-8" standalone="yes"?><Relationships xmlns="http://schemas.openxmlformats.org/package/2006/relationships"><Relationship Id="rId1" Target="../tags/tag27.xml" Type="http://schemas.openxmlformats.org/officeDocument/2006/relationships/tags"/><Relationship Id="rId2" Target="../slideMasters/slideMaster1.xml" Type="http://schemas.openxmlformats.org/officeDocument/2006/relationships/slideMaster"/><Relationship Id="rId3" Target="../media/image15.jpeg" Type="http://schemas.openxmlformats.org/officeDocument/2006/relationships/image"/><Relationship Id="rId4" Target="../embeddings/oleObject26.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_rels/slideLayout27.xml.rels><?xml version="1.0" encoding="UTF-8" standalone="yes"?><Relationships xmlns="http://schemas.openxmlformats.org/package/2006/relationships"><Relationship Id="rId1" Target="../tags/tag29.xml" Type="http://schemas.openxmlformats.org/officeDocument/2006/relationships/tags"/><Relationship Id="rId2" Target="../slideMasters/slideMaster2.xml" Type="http://schemas.openxmlformats.org/officeDocument/2006/relationships/slideMaster"/><Relationship Id="rId3" Target="../embeddings/oleObject28.bin" Type="http://schemas.openxmlformats.org/officeDocument/2006/relationships/oleObject"/><Relationship Id="rId4" Target="../media/image18.emf" Type="http://schemas.openxmlformats.org/officeDocument/2006/relationships/image"/></Relationships>
</file>

<file path=ppt/slideLayouts/_rels/slideLayout28.xml.rels><?xml version="1.0" encoding="UTF-8" standalone="yes"?><Relationships xmlns="http://schemas.openxmlformats.org/package/2006/relationships"><Relationship Id="rId1" Target="../tags/tag30.xml" Type="http://schemas.openxmlformats.org/officeDocument/2006/relationships/tags"/><Relationship Id="rId2" Target="../slideMasters/slideMaster2.xml" Type="http://schemas.openxmlformats.org/officeDocument/2006/relationships/slideMaster"/><Relationship Id="rId3" Target="../embeddings/oleObject29.bin" Type="http://schemas.openxmlformats.org/officeDocument/2006/relationships/oleObject"/><Relationship Id="rId4" Target="../media/image18.emf" Type="http://schemas.openxmlformats.org/officeDocument/2006/relationships/image"/></Relationships>
</file>

<file path=ppt/slideLayouts/_rels/slideLayout29.xml.rels><?xml version="1.0" encoding="UTF-8" standalone="yes"?><Relationships xmlns="http://schemas.openxmlformats.org/package/2006/relationships"><Relationship Id="rId1" Target="../tags/tag31.xml" Type="http://schemas.openxmlformats.org/officeDocument/2006/relationships/tags"/><Relationship Id="rId2" Target="../slideMasters/slideMaster2.xml" Type="http://schemas.openxmlformats.org/officeDocument/2006/relationships/slideMaster"/><Relationship Id="rId3" Target="../embeddings/oleObject30.bin" Type="http://schemas.openxmlformats.org/officeDocument/2006/relationships/oleObject"/><Relationship Id="rId4" Target="../media/image18.emf" Type="http://schemas.openxmlformats.org/officeDocument/2006/relationships/image"/></Relationships>
</file>

<file path=ppt/slideLayouts/_rels/slideLayout30.xml.rels><?xml version="1.0" encoding="UTF-8" standalone="yes"?><Relationships xmlns="http://schemas.openxmlformats.org/package/2006/relationships"><Relationship Id="rId1" Target="../tags/tag32.xml" Type="http://schemas.openxmlformats.org/officeDocument/2006/relationships/tags"/><Relationship Id="rId2" Target="../slideMasters/slideMaster2.xml" Type="http://schemas.openxmlformats.org/officeDocument/2006/relationships/slideMaster"/><Relationship Id="rId3" Target="../embeddings/oleObject31.bin" Type="http://schemas.openxmlformats.org/officeDocument/2006/relationships/oleObject"/><Relationship Id="rId4" Target="../media/image18.emf" Type="http://schemas.openxmlformats.org/officeDocument/2006/relationships/image"/></Relationships>
</file>

<file path=ppt/slideLayouts/_rels/slideLayout31.xml.rels><?xml version="1.0" encoding="UTF-8" standalone="yes"?><Relationships xmlns="http://schemas.openxmlformats.org/package/2006/relationships"><Relationship Id="rId1" Target="../tags/tag33.xml" Type="http://schemas.openxmlformats.org/officeDocument/2006/relationships/tags"/><Relationship Id="rId2" Target="../slideMasters/slideMaster2.xml" Type="http://schemas.openxmlformats.org/officeDocument/2006/relationships/slideMaster"/><Relationship Id="rId3" Target="../embeddings/oleObject32.bin" Type="http://schemas.openxmlformats.org/officeDocument/2006/relationships/oleObject"/><Relationship Id="rId4" Target="../media/image18.emf" Type="http://schemas.openxmlformats.org/officeDocument/2006/relationships/image"/></Relationships>
</file>

<file path=ppt/slideLayouts/_rels/slideLayout32.xml.rels><?xml version="1.0" encoding="UTF-8" standalone="yes"?><Relationships xmlns="http://schemas.openxmlformats.org/package/2006/relationships"><Relationship Id="rId1" Target="../tags/tag34.xml" Type="http://schemas.openxmlformats.org/officeDocument/2006/relationships/tags"/><Relationship Id="rId2" Target="../slideMasters/slideMaster2.xml" Type="http://schemas.openxmlformats.org/officeDocument/2006/relationships/slideMaster"/><Relationship Id="rId3" Target="../embeddings/oleObject33.bin" Type="http://schemas.openxmlformats.org/officeDocument/2006/relationships/oleObject"/><Relationship Id="rId4" Target="../media/image18.emf" Type="http://schemas.openxmlformats.org/officeDocument/2006/relationships/image"/></Relationships>
</file>

<file path=ppt/slideLayouts/_rels/slideLayout33.xml.rels><?xml version="1.0" encoding="UTF-8" standalone="yes"?><Relationships xmlns="http://schemas.openxmlformats.org/package/2006/relationships"><Relationship Id="rId1" Target="../tags/tag35.xml" Type="http://schemas.openxmlformats.org/officeDocument/2006/relationships/tags"/><Relationship Id="rId2" Target="../slideMasters/slideMaster2.xml" Type="http://schemas.openxmlformats.org/officeDocument/2006/relationships/slideMaster"/><Relationship Id="rId3" Target="../embeddings/oleObject34.bin" Type="http://schemas.openxmlformats.org/officeDocument/2006/relationships/oleObject"/><Relationship Id="rId4" Target="../media/image18.emf" Type="http://schemas.openxmlformats.org/officeDocument/2006/relationships/image"/></Relationships>
</file>

<file path=ppt/slideLayouts/_rels/slideLayout34.xml.rels><?xml version="1.0" encoding="UTF-8" standalone="yes"?><Relationships xmlns="http://schemas.openxmlformats.org/package/2006/relationships"><Relationship Id="rId1" Target="../tags/tag36.xml" Type="http://schemas.openxmlformats.org/officeDocument/2006/relationships/tags"/><Relationship Id="rId2" Target="../slideMasters/slideMaster2.xml" Type="http://schemas.openxmlformats.org/officeDocument/2006/relationships/slideMaster"/><Relationship Id="rId3" Target="../embeddings/oleObject35.bin" Type="http://schemas.openxmlformats.org/officeDocument/2006/relationships/oleObject"/><Relationship Id="rId4" Target="../media/image18.emf" Type="http://schemas.openxmlformats.org/officeDocument/2006/relationships/image"/></Relationships>
</file>

<file path=ppt/slideLayouts/_rels/slideLayout35.xml.rels><?xml version="1.0" encoding="UTF-8" standalone="yes"?><Relationships xmlns="http://schemas.openxmlformats.org/package/2006/relationships"><Relationship Id="rId1" Target="../tags/tag37.xml" Type="http://schemas.openxmlformats.org/officeDocument/2006/relationships/tags"/><Relationship Id="rId2" Target="../slideMasters/slideMaster2.xml" Type="http://schemas.openxmlformats.org/officeDocument/2006/relationships/slideMaster"/><Relationship Id="rId3" Target="../embeddings/oleObject36.bin" Type="http://schemas.openxmlformats.org/officeDocument/2006/relationships/oleObject"/><Relationship Id="rId4" Target="../media/image18.emf" Type="http://schemas.openxmlformats.org/officeDocument/2006/relationships/image"/></Relationships>
</file>

<file path=ppt/slideLayouts/_rels/slideLayout36.xml.rels><?xml version="1.0" encoding="UTF-8" standalone="yes"?><Relationships xmlns="http://schemas.openxmlformats.org/package/2006/relationships"><Relationship Id="rId1" Target="../tags/tag38.xml" Type="http://schemas.openxmlformats.org/officeDocument/2006/relationships/tags"/><Relationship Id="rId2" Target="../slideMasters/slideMaster2.xml" Type="http://schemas.openxmlformats.org/officeDocument/2006/relationships/slideMaster"/><Relationship Id="rId3" Target="../embeddings/oleObject37.bin" Type="http://schemas.openxmlformats.org/officeDocument/2006/relationships/oleObject"/><Relationship Id="rId4" Target="../media/image18.emf" Type="http://schemas.openxmlformats.org/officeDocument/2006/relationships/image"/></Relationships>
</file>

<file path=ppt/slideLayouts/_rels/slideLayout37.xml.rels><?xml version="1.0" encoding="UTF-8" standalone="yes"?><Relationships xmlns="http://schemas.openxmlformats.org/package/2006/relationships"><Relationship Id="rId1" Target="../tags/tag39.xml" Type="http://schemas.openxmlformats.org/officeDocument/2006/relationships/tags"/><Relationship Id="rId2" Target="../slideMasters/slideMaster2.xml" Type="http://schemas.openxmlformats.org/officeDocument/2006/relationships/slideMaster"/><Relationship Id="rId3" Target="../embeddings/oleObject38.bin" Type="http://schemas.openxmlformats.org/officeDocument/2006/relationships/oleObject"/><Relationship Id="rId4" Target="../media/image18.emf" Type="http://schemas.openxmlformats.org/officeDocument/2006/relationships/image"/></Relationships>
</file>

<file path=ppt/slideLayouts/_rels/slideLayout38.xml.rels><?xml version="1.0" encoding="UTF-8" standalone="yes"?><Relationships xmlns="http://schemas.openxmlformats.org/package/2006/relationships"><Relationship Id="rId1" Target="../tags/tag41.xml" Type="http://schemas.openxmlformats.org/officeDocument/2006/relationships/tags"/><Relationship Id="rId2" Target="../slideMasters/slideMaster3.xml" Type="http://schemas.openxmlformats.org/officeDocument/2006/relationships/slideMaster"/><Relationship Id="rId3" Target="../media/image2.png" Type="http://schemas.openxmlformats.org/officeDocument/2006/relationships/image"/><Relationship Id="rId4" Target="../embeddings/oleObject40.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39.xml.rels><?xml version="1.0" encoding="UTF-8" standalone="yes"?><Relationships xmlns="http://schemas.openxmlformats.org/package/2006/relationships"><Relationship Id="rId1" Target="../tags/tag42.xml" Type="http://schemas.openxmlformats.org/officeDocument/2006/relationships/tags"/><Relationship Id="rId2" Target="../slideMasters/slideMaster3.xml" Type="http://schemas.openxmlformats.org/officeDocument/2006/relationships/slideMaster"/><Relationship Id="rId3" Target="../media/image5.jpeg" Type="http://schemas.openxmlformats.org/officeDocument/2006/relationships/image"/><Relationship Id="rId4" Target="../embeddings/oleObject41.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40.xml.rels><?xml version="1.0" encoding="UTF-8" standalone="yes"?><Relationships xmlns="http://schemas.openxmlformats.org/package/2006/relationships"><Relationship Id="rId1" Target="../tags/tag43.xml" Type="http://schemas.openxmlformats.org/officeDocument/2006/relationships/tags"/><Relationship Id="rId2" Target="../slideMasters/slideMaster3.xml" Type="http://schemas.openxmlformats.org/officeDocument/2006/relationships/slideMaster"/><Relationship Id="rId3" Target="../media/image8.jpeg" Type="http://schemas.openxmlformats.org/officeDocument/2006/relationships/image"/><Relationship Id="rId4" Target="../embeddings/oleObject42.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41.xml.rels><?xml version="1.0" encoding="UTF-8" standalone="yes"?><Relationships xmlns="http://schemas.openxmlformats.org/package/2006/relationships"><Relationship Id="rId1" Target="../tags/tag44.xml" Type="http://schemas.openxmlformats.org/officeDocument/2006/relationships/tags"/><Relationship Id="rId2" Target="../slideMasters/slideMaster3.xml" Type="http://schemas.openxmlformats.org/officeDocument/2006/relationships/slideMaster"/><Relationship Id="rId3" Target="../media/image10.png" Type="http://schemas.openxmlformats.org/officeDocument/2006/relationships/image"/><Relationship Id="rId4" Target="../embeddings/oleObject43.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42.xml.rels><?xml version="1.0" encoding="UTF-8" standalone="yes"?><Relationships xmlns="http://schemas.openxmlformats.org/package/2006/relationships"><Relationship Id="rId1" Target="../tags/tag45.xml" Type="http://schemas.openxmlformats.org/officeDocument/2006/relationships/tags"/><Relationship Id="rId2" Target="../slideMasters/slideMaster3.xml" Type="http://schemas.openxmlformats.org/officeDocument/2006/relationships/slideMaster"/><Relationship Id="rId3" Target="../media/image13.jpeg" Type="http://schemas.openxmlformats.org/officeDocument/2006/relationships/image"/><Relationship Id="rId4" Target="../embeddings/oleObject44.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43.xml.rels><?xml version="1.0" encoding="UTF-8" standalone="yes"?><Relationships xmlns="http://schemas.openxmlformats.org/package/2006/relationships"><Relationship Id="rId1" Target="../tags/tag46.xml" Type="http://schemas.openxmlformats.org/officeDocument/2006/relationships/tags"/><Relationship Id="rId2" Target="../slideMasters/slideMaster3.xml" Type="http://schemas.openxmlformats.org/officeDocument/2006/relationships/slideMaster"/><Relationship Id="rId3" Target="../media/image15.jpeg" Type="http://schemas.openxmlformats.org/officeDocument/2006/relationships/image"/><Relationship Id="rId4" Target="../embeddings/oleObject45.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44.xml.rels><?xml version="1.0" encoding="UTF-8" standalone="yes"?><Relationships xmlns="http://schemas.openxmlformats.org/package/2006/relationships"><Relationship Id="rId1" Target="../tags/tag47.xml" Type="http://schemas.openxmlformats.org/officeDocument/2006/relationships/tags"/><Relationship Id="rId2" Target="../slideMasters/slideMaster3.xml" Type="http://schemas.openxmlformats.org/officeDocument/2006/relationships/slideMaster"/><Relationship Id="rId3" Target="../media/image5.jpeg" Type="http://schemas.openxmlformats.org/officeDocument/2006/relationships/image"/><Relationship Id="rId4" Target="../embeddings/oleObject46.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45.xml.rels><?xml version="1.0" encoding="UTF-8" standalone="yes"?><Relationships xmlns="http://schemas.openxmlformats.org/package/2006/relationships"><Relationship Id="rId1" Target="../tags/tag48.xml" Type="http://schemas.openxmlformats.org/officeDocument/2006/relationships/tags"/><Relationship Id="rId2" Target="../slideMasters/slideMaster3.xml" Type="http://schemas.openxmlformats.org/officeDocument/2006/relationships/slideMaster"/><Relationship Id="rId3" Target="../embeddings/oleObject47.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6.xml.rels><?xml version="1.0" encoding="UTF-8" standalone="yes"?><Relationships xmlns="http://schemas.openxmlformats.org/package/2006/relationships"><Relationship Id="rId1" Target="../tags/tag49.xml" Type="http://schemas.openxmlformats.org/officeDocument/2006/relationships/tags"/><Relationship Id="rId2" Target="../slideMasters/slideMaster3.xml" Type="http://schemas.openxmlformats.org/officeDocument/2006/relationships/slideMaster"/><Relationship Id="rId3" Target="../embeddings/oleObject4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7.xml.rels><?xml version="1.0" encoding="UTF-8" standalone="yes"?><Relationships xmlns="http://schemas.openxmlformats.org/package/2006/relationships"><Relationship Id="rId1" Target="../tags/tag50.xml" Type="http://schemas.openxmlformats.org/officeDocument/2006/relationships/tags"/><Relationship Id="rId2" Target="../slideMasters/slideMaster3.xml" Type="http://schemas.openxmlformats.org/officeDocument/2006/relationships/slideMaster"/><Relationship Id="rId3" Target="../embeddings/oleObject4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8.xml.rels><?xml version="1.0" encoding="UTF-8" standalone="yes"?><Relationships xmlns="http://schemas.openxmlformats.org/package/2006/relationships"><Relationship Id="rId1" Target="../tags/tag51.xml" Type="http://schemas.openxmlformats.org/officeDocument/2006/relationships/tags"/><Relationship Id="rId2" Target="../slideMasters/slideMaster3.xml" Type="http://schemas.openxmlformats.org/officeDocument/2006/relationships/slideMaster"/><Relationship Id="rId3" Target="../embeddings/oleObject50.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9.xml.rels><?xml version="1.0" encoding="UTF-8" standalone="yes"?><Relationships xmlns="http://schemas.openxmlformats.org/package/2006/relationships"><Relationship Id="rId1" Target="../tags/tag52.xml" Type="http://schemas.openxmlformats.org/officeDocument/2006/relationships/tags"/><Relationship Id="rId2" Target="../slideMasters/slideMaster3.xml" Type="http://schemas.openxmlformats.org/officeDocument/2006/relationships/slideMaster"/><Relationship Id="rId3" Target="../embeddings/oleObject51.bin" Type="http://schemas.openxmlformats.org/officeDocument/2006/relationships/oleObject"/><Relationship Id="rId4" Target="../media/image18.emf" Type="http://schemas.openxmlformats.org/officeDocument/2006/relationships/image"/></Relationships>
</file>

<file path=ppt/slideLayouts/_rels/slideLayout50.xml.rels><?xml version="1.0" encoding="UTF-8" standalone="yes"?><Relationships xmlns="http://schemas.openxmlformats.org/package/2006/relationships"><Relationship Id="rId1" Target="../tags/tag53.xml" Type="http://schemas.openxmlformats.org/officeDocument/2006/relationships/tags"/><Relationship Id="rId2" Target="../slideMasters/slideMaster3.xml" Type="http://schemas.openxmlformats.org/officeDocument/2006/relationships/slideMaster"/><Relationship Id="rId3" Target="../embeddings/oleObject5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51.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_rels/slideLayout52.xml.rels><?xml version="1.0" encoding="UTF-8" standalone="yes"?><Relationships xmlns="http://schemas.openxmlformats.org/package/2006/relationships"><Relationship Id="rId1" Target="../tags/tag54.xml" Type="http://schemas.openxmlformats.org/officeDocument/2006/relationships/tags"/><Relationship Id="rId2" Target="../slideMasters/slideMaster3.xml" Type="http://schemas.openxmlformats.org/officeDocument/2006/relationships/slideMaster"/><Relationship Id="rId3" Target="../embeddings/oleObject53.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53.xml.rels><?xml version="1.0" encoding="UTF-8" standalone="yes"?><Relationships xmlns="http://schemas.openxmlformats.org/package/2006/relationships"><Relationship Id="rId1" Target="../tags/tag55.xml" Type="http://schemas.openxmlformats.org/officeDocument/2006/relationships/tags"/><Relationship Id="rId2" Target="../slideMasters/slideMaster3.xml" Type="http://schemas.openxmlformats.org/officeDocument/2006/relationships/slideMaster"/><Relationship Id="rId3" Target="../media/image20.jpeg" Type="http://schemas.openxmlformats.org/officeDocument/2006/relationships/image"/><Relationship Id="rId4" Target="../embeddings/oleObject54.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54.xml.rels><?xml version="1.0" encoding="UTF-8" standalone="yes"?><Relationships xmlns="http://schemas.openxmlformats.org/package/2006/relationships"><Relationship Id="rId1" Target="../tags/tag56.xml" Type="http://schemas.openxmlformats.org/officeDocument/2006/relationships/tags"/><Relationship Id="rId2" Target="../slideMasters/slideMaster3.xml" Type="http://schemas.openxmlformats.org/officeDocument/2006/relationships/slideMaster"/><Relationship Id="rId3" Target="../media/image22.jpeg" Type="http://schemas.openxmlformats.org/officeDocument/2006/relationships/image"/><Relationship Id="rId4" Target="../embeddings/oleObject55.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55.xml.rels><?xml version="1.0" encoding="UTF-8" standalone="yes"?><Relationships xmlns="http://schemas.openxmlformats.org/package/2006/relationships"><Relationship Id="rId1" Target="../tags/tag57.xml" Type="http://schemas.openxmlformats.org/officeDocument/2006/relationships/tags"/><Relationship Id="rId2" Target="../slideMasters/slideMaster3.xml" Type="http://schemas.openxmlformats.org/officeDocument/2006/relationships/slideMaster"/><Relationship Id="rId3" Target="../media/image24.jpeg" Type="http://schemas.openxmlformats.org/officeDocument/2006/relationships/image"/><Relationship Id="rId4" Target="../embeddings/oleObject56.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56.xml.rels><?xml version="1.0" encoding="UTF-8" standalone="yes"?><Relationships xmlns="http://schemas.openxmlformats.org/package/2006/relationships"><Relationship Id="rId1" Target="../tags/tag58.xml" Type="http://schemas.openxmlformats.org/officeDocument/2006/relationships/tags"/><Relationship Id="rId2" Target="../slideMasters/slideMaster3.xml" Type="http://schemas.openxmlformats.org/officeDocument/2006/relationships/slideMaster"/><Relationship Id="rId3" Target="../media/image13.jpeg" Type="http://schemas.openxmlformats.org/officeDocument/2006/relationships/image"/><Relationship Id="rId4" Target="../embeddings/oleObject57.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57.xml.rels><?xml version="1.0" encoding="UTF-8" standalone="yes"?><Relationships xmlns="http://schemas.openxmlformats.org/package/2006/relationships"><Relationship Id="rId1" Target="../tags/tag59.xml" Type="http://schemas.openxmlformats.org/officeDocument/2006/relationships/tags"/><Relationship Id="rId2" Target="../slideMasters/slideMaster3.xml" Type="http://schemas.openxmlformats.org/officeDocument/2006/relationships/slideMaster"/><Relationship Id="rId3" Target="../media/image15.jpeg" Type="http://schemas.openxmlformats.org/officeDocument/2006/relationships/image"/><Relationship Id="rId4" Target="../embeddings/oleObject58.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_rels/slideLayout58.xml.rels><?xml version="1.0" encoding="UTF-8" standalone="yes"?><Relationships xmlns="http://schemas.openxmlformats.org/package/2006/relationships"><Relationship Id="rId1" Target="../tags/tag61.xml" Type="http://schemas.openxmlformats.org/officeDocument/2006/relationships/tags"/><Relationship Id="rId2" Target="../slideMasters/slideMaster4.xml" Type="http://schemas.openxmlformats.org/officeDocument/2006/relationships/slideMaster"/><Relationship Id="rId3" Target="../media/image2.png" Type="http://schemas.openxmlformats.org/officeDocument/2006/relationships/image"/><Relationship Id="rId4" Target="../embeddings/oleObject2.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59.xml.rels><?xml version="1.0" encoding="UTF-8" standalone="yes"?><Relationships xmlns="http://schemas.openxmlformats.org/package/2006/relationships"><Relationship Id="rId1" Target="../tags/tag62.xml" Type="http://schemas.openxmlformats.org/officeDocument/2006/relationships/tags"/><Relationship Id="rId2" Target="../slideMasters/slideMaster4.xml" Type="http://schemas.openxmlformats.org/officeDocument/2006/relationships/slideMaster"/><Relationship Id="rId3" Target="../media/image5.jpeg" Type="http://schemas.openxmlformats.org/officeDocument/2006/relationships/image"/><Relationship Id="rId4" Target="../embeddings/oleObject3.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60.xml.rels><?xml version="1.0" encoding="UTF-8" standalone="yes"?><Relationships xmlns="http://schemas.openxmlformats.org/package/2006/relationships"><Relationship Id="rId1" Target="../tags/tag63.xml" Type="http://schemas.openxmlformats.org/officeDocument/2006/relationships/tags"/><Relationship Id="rId2" Target="../slideMasters/slideMaster4.xml" Type="http://schemas.openxmlformats.org/officeDocument/2006/relationships/slideMaster"/><Relationship Id="rId3" Target="../media/image8.jpeg" Type="http://schemas.openxmlformats.org/officeDocument/2006/relationships/image"/><Relationship Id="rId4" Target="../embeddings/oleObject4.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61.xml.rels><?xml version="1.0" encoding="UTF-8" standalone="yes"?><Relationships xmlns="http://schemas.openxmlformats.org/package/2006/relationships"><Relationship Id="rId1" Target="../tags/tag64.xml" Type="http://schemas.openxmlformats.org/officeDocument/2006/relationships/tags"/><Relationship Id="rId2" Target="../slideMasters/slideMaster4.xml" Type="http://schemas.openxmlformats.org/officeDocument/2006/relationships/slideMaster"/><Relationship Id="rId3" Target="../media/image10.png" Type="http://schemas.openxmlformats.org/officeDocument/2006/relationships/image"/><Relationship Id="rId4" Target="../embeddings/oleObject5.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62.xml.rels><?xml version="1.0" encoding="UTF-8" standalone="yes"?><Relationships xmlns="http://schemas.openxmlformats.org/package/2006/relationships"><Relationship Id="rId1" Target="../tags/tag65.xml" Type="http://schemas.openxmlformats.org/officeDocument/2006/relationships/tags"/><Relationship Id="rId2" Target="../slideMasters/slideMaster4.xml" Type="http://schemas.openxmlformats.org/officeDocument/2006/relationships/slideMaster"/><Relationship Id="rId3" Target="../media/image13.jpeg" Type="http://schemas.openxmlformats.org/officeDocument/2006/relationships/image"/><Relationship Id="rId4" Target="../embeddings/oleObject6.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63.xml.rels><?xml version="1.0" encoding="UTF-8" standalone="yes"?><Relationships xmlns="http://schemas.openxmlformats.org/package/2006/relationships"><Relationship Id="rId1" Target="../tags/tag66.xml" Type="http://schemas.openxmlformats.org/officeDocument/2006/relationships/tags"/><Relationship Id="rId2" Target="../slideMasters/slideMaster4.xml" Type="http://schemas.openxmlformats.org/officeDocument/2006/relationships/slideMaster"/><Relationship Id="rId3" Target="../media/image15.jpeg" Type="http://schemas.openxmlformats.org/officeDocument/2006/relationships/image"/><Relationship Id="rId4" Target="../embeddings/oleObject7.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64.xml.rels><?xml version="1.0" encoding="UTF-8" standalone="yes"?><Relationships xmlns="http://schemas.openxmlformats.org/package/2006/relationships"><Relationship Id="rId1" Target="../tags/tag67.xml" Type="http://schemas.openxmlformats.org/officeDocument/2006/relationships/tags"/><Relationship Id="rId2" Target="../slideMasters/slideMaster4.xml" Type="http://schemas.openxmlformats.org/officeDocument/2006/relationships/slideMaster"/><Relationship Id="rId3" Target="../media/image5.jpeg" Type="http://schemas.openxmlformats.org/officeDocument/2006/relationships/image"/><Relationship Id="rId4" Target="../embeddings/oleObject8.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65.xml.rels><?xml version="1.0" encoding="UTF-8" standalone="yes"?><Relationships xmlns="http://schemas.openxmlformats.org/package/2006/relationships"><Relationship Id="rId1" Target="../tags/tag68.xml" Type="http://schemas.openxmlformats.org/officeDocument/2006/relationships/tags"/><Relationship Id="rId2" Target="../slideMasters/slideMaster4.xml" Type="http://schemas.openxmlformats.org/officeDocument/2006/relationships/slideMaster"/><Relationship Id="rId3" Target="../embeddings/oleObject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6.xml.rels><?xml version="1.0" encoding="UTF-8" standalone="yes"?><Relationships xmlns="http://schemas.openxmlformats.org/package/2006/relationships"><Relationship Id="rId1" Target="../tags/tag69.xml" Type="http://schemas.openxmlformats.org/officeDocument/2006/relationships/tags"/><Relationship Id="rId2" Target="../slideMasters/slideMaster4.xml" Type="http://schemas.openxmlformats.org/officeDocument/2006/relationships/slideMaster"/><Relationship Id="rId3" Target="../embeddings/oleObject10.bin" Type="http://schemas.openxmlformats.org/officeDocument/2006/relationships/oleObject"/><Relationship Id="rId4" Target="../media/image18.emf" Type="http://schemas.openxmlformats.org/officeDocument/2006/relationships/image"/></Relationships>
</file>

<file path=ppt/slideLayouts/_rels/slideLayout67.xml.rels><?xml version="1.0" encoding="UTF-8" standalone="yes"?><Relationships xmlns="http://schemas.openxmlformats.org/package/2006/relationships"><Relationship Id="rId1" Target="../tags/tag70.xml" Type="http://schemas.openxmlformats.org/officeDocument/2006/relationships/tags"/><Relationship Id="rId2" Target="../slideMasters/slideMaster4.xml" Type="http://schemas.openxmlformats.org/officeDocument/2006/relationships/slideMaster"/><Relationship Id="rId3" Target="../embeddings/oleObject1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8.xml.rels><?xml version="1.0" encoding="UTF-8" standalone="yes"?><Relationships xmlns="http://schemas.openxmlformats.org/package/2006/relationships"><Relationship Id="rId1" Target="../tags/tag71.xml" Type="http://schemas.openxmlformats.org/officeDocument/2006/relationships/tags"/><Relationship Id="rId2" Target="../slideMasters/slideMaster4.xml" Type="http://schemas.openxmlformats.org/officeDocument/2006/relationships/slideMaster"/><Relationship Id="rId3" Target="../embeddings/oleObject1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9.xml.rels><?xml version="1.0" encoding="UTF-8" standalone="yes"?><Relationships xmlns="http://schemas.openxmlformats.org/package/2006/relationships"><Relationship Id="rId1" Target="../tags/tag72.xml" Type="http://schemas.openxmlformats.org/officeDocument/2006/relationships/tags"/><Relationship Id="rId2" Target="../slideMasters/slideMaster4.xml" Type="http://schemas.openxmlformats.org/officeDocument/2006/relationships/slideMaster"/><Relationship Id="rId3" Target="../embeddings/oleObject13.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0.xml.rels><?xml version="1.0" encoding="UTF-8" standalone="yes"?><Relationships xmlns="http://schemas.openxmlformats.org/package/2006/relationships"><Relationship Id="rId1" Target="../tags/tag73.xml" Type="http://schemas.openxmlformats.org/officeDocument/2006/relationships/tags"/><Relationship Id="rId2" Target="../slideMasters/slideMaster4.xml" Type="http://schemas.openxmlformats.org/officeDocument/2006/relationships/slideMaster"/><Relationship Id="rId3" Target="../embeddings/oleObject14.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1.xml.rels><?xml version="1.0" encoding="UTF-8" standalone="yes"?><Relationships xmlns="http://schemas.openxmlformats.org/package/2006/relationships"><Relationship Id="rId1" Target="../tags/tag74.xml" Type="http://schemas.openxmlformats.org/officeDocument/2006/relationships/tags"/><Relationship Id="rId2" Target="../slideMasters/slideMaster4.xml" Type="http://schemas.openxmlformats.org/officeDocument/2006/relationships/slideMaster"/><Relationship Id="rId3" Target="../embeddings/oleObject15.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2.xml.rels><?xml version="1.0" encoding="UTF-8" standalone="yes"?><Relationships xmlns="http://schemas.openxmlformats.org/package/2006/relationships"><Relationship Id="rId1" Target="../tags/tag75.xml" Type="http://schemas.openxmlformats.org/officeDocument/2006/relationships/tags"/><Relationship Id="rId2" Target="../slideMasters/slideMaster4.xml" Type="http://schemas.openxmlformats.org/officeDocument/2006/relationships/slideMaster"/><Relationship Id="rId3" Target="../embeddings/oleObject16.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3.xml.rels><?xml version="1.0" encoding="UTF-8" standalone="yes"?><Relationships xmlns="http://schemas.openxmlformats.org/package/2006/relationships"><Relationship Id="rId1" Target="../tags/tag76.xml" Type="http://schemas.openxmlformats.org/officeDocument/2006/relationships/tags"/><Relationship Id="rId2" Target="../slideMasters/slideMaster4.xml" Type="http://schemas.openxmlformats.org/officeDocument/2006/relationships/slideMaster"/><Relationship Id="rId3" Target="../embeddings/oleObject17.bin" Type="http://schemas.openxmlformats.org/officeDocument/2006/relationships/oleObject"/><Relationship Id="rId4" Target="../media/image18.emf" Type="http://schemas.openxmlformats.org/officeDocument/2006/relationships/image"/></Relationships>
</file>

<file path=ppt/slideLayouts/_rels/slideLayout74.xml.rels><?xml version="1.0" encoding="UTF-8" standalone="yes"?><Relationships xmlns="http://schemas.openxmlformats.org/package/2006/relationships"><Relationship Id="rId1" Target="../tags/tag77.xml" Type="http://schemas.openxmlformats.org/officeDocument/2006/relationships/tags"/><Relationship Id="rId2" Target="../slideMasters/slideMaster4.xml" Type="http://schemas.openxmlformats.org/officeDocument/2006/relationships/slideMaster"/><Relationship Id="rId3" Target="../embeddings/oleObject1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5.xml.rels><?xml version="1.0" encoding="UTF-8" standalone="yes"?><Relationships xmlns="http://schemas.openxmlformats.org/package/2006/relationships"><Relationship Id="rId1" Target="../tags/tag78.xml" Type="http://schemas.openxmlformats.org/officeDocument/2006/relationships/tags"/><Relationship Id="rId2" Target="../slideMasters/slideMaster4.xml" Type="http://schemas.openxmlformats.org/officeDocument/2006/relationships/slideMaster"/><Relationship Id="rId3" Target="../embeddings/oleObject1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6.xml.rels><?xml version="1.0" encoding="UTF-8" standalone="yes"?><Relationships xmlns="http://schemas.openxmlformats.org/package/2006/relationships"><Relationship Id="rId1" Target="../slideMasters/slideMaster4.xml" Type="http://schemas.openxmlformats.org/officeDocument/2006/relationships/slideMaster"/></Relationships>
</file>

<file path=ppt/slideLayouts/_rels/slideLayout77.xml.rels><?xml version="1.0" encoding="UTF-8" standalone="yes"?><Relationships xmlns="http://schemas.openxmlformats.org/package/2006/relationships"><Relationship Id="rId1" Target="../tags/tag79.xml" Type="http://schemas.openxmlformats.org/officeDocument/2006/relationships/tags"/><Relationship Id="rId2" Target="../slideMasters/slideMaster4.xml" Type="http://schemas.openxmlformats.org/officeDocument/2006/relationships/slideMaster"/><Relationship Id="rId3" Target="../embeddings/oleObject20.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78.xml.rels><?xml version="1.0" encoding="UTF-8" standalone="yes"?><Relationships xmlns="http://schemas.openxmlformats.org/package/2006/relationships"><Relationship Id="rId1" Target="../tags/tag80.xml" Type="http://schemas.openxmlformats.org/officeDocument/2006/relationships/tags"/><Relationship Id="rId2" Target="../slideMasters/slideMaster4.xml" Type="http://schemas.openxmlformats.org/officeDocument/2006/relationships/slideMaster"/><Relationship Id="rId3" Target="../embeddings/oleObject2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9.xml.rels><?xml version="1.0" encoding="UTF-8" standalone="yes"?><Relationships xmlns="http://schemas.openxmlformats.org/package/2006/relationships"><Relationship Id="rId1" Target="../tags/tag81.xml" Type="http://schemas.openxmlformats.org/officeDocument/2006/relationships/tags"/><Relationship Id="rId2" Target="../slideMasters/slideMaster4.xml" Type="http://schemas.openxmlformats.org/officeDocument/2006/relationships/slideMaster"/><Relationship Id="rId3" Target="../media/image20.jpeg" Type="http://schemas.openxmlformats.org/officeDocument/2006/relationships/image"/><Relationship Id="rId4" Target="../embeddings/oleObject22.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80.xml.rels><?xml version="1.0" encoding="UTF-8" standalone="yes"?><Relationships xmlns="http://schemas.openxmlformats.org/package/2006/relationships"><Relationship Id="rId1" Target="../tags/tag82.xml" Type="http://schemas.openxmlformats.org/officeDocument/2006/relationships/tags"/><Relationship Id="rId2" Target="../slideMasters/slideMaster4.xml" Type="http://schemas.openxmlformats.org/officeDocument/2006/relationships/slideMaster"/><Relationship Id="rId3" Target="../media/image22.jpeg" Type="http://schemas.openxmlformats.org/officeDocument/2006/relationships/image"/><Relationship Id="rId4" Target="../embeddings/oleObject23.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81.xml.rels><?xml version="1.0" encoding="UTF-8" standalone="yes"?><Relationships xmlns="http://schemas.openxmlformats.org/package/2006/relationships"><Relationship Id="rId1" Target="../tags/tag83.xml" Type="http://schemas.openxmlformats.org/officeDocument/2006/relationships/tags"/><Relationship Id="rId2" Target="../slideMasters/slideMaster4.xml" Type="http://schemas.openxmlformats.org/officeDocument/2006/relationships/slideMaster"/><Relationship Id="rId3" Target="../media/image24.jpeg" Type="http://schemas.openxmlformats.org/officeDocument/2006/relationships/image"/><Relationship Id="rId4" Target="../embeddings/oleObject24.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82.xml.rels><?xml version="1.0" encoding="UTF-8" standalone="yes"?><Relationships xmlns="http://schemas.openxmlformats.org/package/2006/relationships"><Relationship Id="rId1" Target="../tags/tag84.xml" Type="http://schemas.openxmlformats.org/officeDocument/2006/relationships/tags"/><Relationship Id="rId2" Target="../slideMasters/slideMaster4.xml" Type="http://schemas.openxmlformats.org/officeDocument/2006/relationships/slideMaster"/><Relationship Id="rId3" Target="../media/image13.jpeg" Type="http://schemas.openxmlformats.org/officeDocument/2006/relationships/image"/><Relationship Id="rId4" Target="../embeddings/oleObject25.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83.xml.rels><?xml version="1.0" encoding="UTF-8" standalone="yes"?><Relationships xmlns="http://schemas.openxmlformats.org/package/2006/relationships"><Relationship Id="rId1" Target="../tags/tag85.xml" Type="http://schemas.openxmlformats.org/officeDocument/2006/relationships/tags"/><Relationship Id="rId2" Target="../slideMasters/slideMaster4.xml" Type="http://schemas.openxmlformats.org/officeDocument/2006/relationships/slideMaster"/><Relationship Id="rId3" Target="../media/image15.jpeg" Type="http://schemas.openxmlformats.org/officeDocument/2006/relationships/image"/><Relationship Id="rId4" Target="../embeddings/oleObject26.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extLst>
              <p:ext uri="{D42A27DB-BD31-4B8C-83A1-F6EECF244321}">
                <p14:modId xmlns:p14="http://schemas.microsoft.com/office/powerpoint/2010/main" val="3974909656"/>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1541484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extLst>
              <p:ext uri="{D42A27DB-BD31-4B8C-83A1-F6EECF244321}">
                <p14:modId xmlns:p14="http://schemas.microsoft.com/office/powerpoint/2010/main" val="394725991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08170143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extLst>
              <p:ext uri="{D42A27DB-BD31-4B8C-83A1-F6EECF244321}">
                <p14:modId xmlns:p14="http://schemas.microsoft.com/office/powerpoint/2010/main" val="1590342334"/>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837665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extLst>
              <p:ext uri="{D42A27DB-BD31-4B8C-83A1-F6EECF244321}">
                <p14:modId xmlns:p14="http://schemas.microsoft.com/office/powerpoint/2010/main" val="220565349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36389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extLst>
              <p:ext uri="{D42A27DB-BD31-4B8C-83A1-F6EECF244321}">
                <p14:modId xmlns:p14="http://schemas.microsoft.com/office/powerpoint/2010/main" val="118000306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17947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extLst>
              <p:ext uri="{D42A27DB-BD31-4B8C-83A1-F6EECF244321}">
                <p14:modId xmlns:p14="http://schemas.microsoft.com/office/powerpoint/2010/main" val="202655508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45097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extLst>
              <p:ext uri="{D42A27DB-BD31-4B8C-83A1-F6EECF244321}">
                <p14:modId xmlns:p14="http://schemas.microsoft.com/office/powerpoint/2010/main" val="17186246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608165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C1886DA-F28F-1854-FC46-A503CBB019C2}"/>
              </a:ext>
            </a:extLst>
          </p:cNvPr>
          <p:cNvGraphicFramePr>
            <a:graphicFrameLocks noChangeAspect="1"/>
          </p:cNvGraphicFramePr>
          <p:nvPr userDrawn="1">
            <p:custDataLst>
              <p:tags r:id="rId1"/>
            </p:custDataLst>
            <p:extLst>
              <p:ext uri="{D42A27DB-BD31-4B8C-83A1-F6EECF244321}">
                <p14:modId xmlns:p14="http://schemas.microsoft.com/office/powerpoint/2010/main" val="22872662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C1886DA-F28F-1854-FC46-A503CBB019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64866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kautettu asettelu">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40A338E2-C699-C7F2-5F5E-63869CC17F72}"/>
              </a:ext>
            </a:extLst>
          </p:cNvPr>
          <p:cNvGraphicFramePr>
            <a:graphicFrameLocks noChangeAspect="1"/>
          </p:cNvGraphicFramePr>
          <p:nvPr userDrawn="1">
            <p:custDataLst>
              <p:tags r:id="rId1"/>
            </p:custDataLst>
            <p:extLst>
              <p:ext uri="{D42A27DB-BD31-4B8C-83A1-F6EECF244321}">
                <p14:modId xmlns:p14="http://schemas.microsoft.com/office/powerpoint/2010/main" val="10032346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40A338E2-C699-C7F2-5F5E-63869CC17F7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C3355CC-01A2-68A7-29ED-11CD53C75DDB}"/>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825CBE83-F192-235E-F7DC-836AB0F66654}"/>
              </a:ext>
            </a:extLst>
          </p:cNvPr>
          <p:cNvSpPr>
            <a:spLocks noGrp="1"/>
          </p:cNvSpPr>
          <p:nvPr>
            <p:ph type="dt" sz="half" idx="10"/>
          </p:nvPr>
        </p:nvSpPr>
        <p:spPr/>
        <p:txBody>
          <a:bodyPr/>
          <a:lstStyle>
            <a:lvl1pPr rtl="0">
              <a:defRPr/>
            </a:lvl1pPr>
          </a:lstStyle>
          <a:p>
            <a:fld id="{E82995AC-F008-1E4B-9263-D2B18A52AAEA}" type="datetimeFigureOut">
              <a:rPr lang="fi-FI" smtClean="0"/>
              <a:pPr/>
              <a:t>11.3.2026</a:t>
            </a:fld>
            <a:endParaRPr lang="fi-FI" dirty="0"/>
          </a:p>
        </p:txBody>
      </p:sp>
      <p:sp>
        <p:nvSpPr>
          <p:cNvPr id="4" name="Alatunnisteen paikkamerkki 3">
            <a:extLst>
              <a:ext uri="{FF2B5EF4-FFF2-40B4-BE49-F238E27FC236}">
                <a16:creationId xmlns:a16="http://schemas.microsoft.com/office/drawing/2014/main" id="{B1BFAE4E-829F-08B4-328F-32E16A510500}"/>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A52D7BFC-82F6-EEBD-4F87-4931CF51499B}"/>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386298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58D8187-73F2-1D3C-3ED4-C6FB315B0949}"/>
              </a:ext>
            </a:extLst>
          </p:cNvPr>
          <p:cNvGraphicFramePr>
            <a:graphicFrameLocks noChangeAspect="1"/>
          </p:cNvGraphicFramePr>
          <p:nvPr userDrawn="1">
            <p:custDataLst>
              <p:tags r:id="rId1"/>
            </p:custDataLst>
            <p:extLst>
              <p:ext uri="{D42A27DB-BD31-4B8C-83A1-F6EECF244321}">
                <p14:modId xmlns:p14="http://schemas.microsoft.com/office/powerpoint/2010/main" val="34232031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58D8187-73F2-1D3C-3ED4-C6FB315B094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513094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21" name="think-cell data - do not delete" hidden="1">
            <a:extLst>
              <a:ext uri="{FF2B5EF4-FFF2-40B4-BE49-F238E27FC236}">
                <a16:creationId xmlns:a16="http://schemas.microsoft.com/office/drawing/2014/main" id="{C258E939-D884-70FA-82BC-5D26317A2FBB}"/>
              </a:ext>
            </a:extLst>
          </p:cNvPr>
          <p:cNvGraphicFramePr>
            <a:graphicFrameLocks noChangeAspect="1"/>
          </p:cNvGraphicFramePr>
          <p:nvPr userDrawn="1">
            <p:custDataLst>
              <p:tags r:id="rId1"/>
            </p:custDataLst>
            <p:extLst>
              <p:ext uri="{D42A27DB-BD31-4B8C-83A1-F6EECF244321}">
                <p14:modId xmlns:p14="http://schemas.microsoft.com/office/powerpoint/2010/main" val="10405416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1" name="think-cell data - do not delete" hidden="1">
                        <a:extLst>
                          <a:ext uri="{FF2B5EF4-FFF2-40B4-BE49-F238E27FC236}">
                            <a16:creationId xmlns:a16="http://schemas.microsoft.com/office/drawing/2014/main" id="{C258E939-D884-70FA-82BC-5D26317A2FB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4">
            <a:extLst>
              <a:ext uri="{FF2B5EF4-FFF2-40B4-BE49-F238E27FC236}">
                <a16:creationId xmlns:a16="http://schemas.microsoft.com/office/drawing/2014/main" id="{ABD6C233-F6D2-5EE1-5C79-444B734FB469}"/>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8" name="Rectangle 35">
            <a:extLst>
              <a:ext uri="{FF2B5EF4-FFF2-40B4-BE49-F238E27FC236}">
                <a16:creationId xmlns:a16="http://schemas.microsoft.com/office/drawing/2014/main" id="{59B0FC02-AFE7-B8BE-2211-7CF2A56C5B95}"/>
              </a:ext>
            </a:extLst>
          </p:cNvPr>
          <p:cNvSpPr/>
          <p:nvPr userDrawn="1"/>
        </p:nvSpPr>
        <p:spPr>
          <a:xfrm>
            <a:off x="2441683" y="-848"/>
            <a:ext cx="2427068" cy="518181"/>
          </a:xfrm>
          <a:prstGeom prst="rect">
            <a:avLst/>
          </a:prstGeom>
          <a:solidFill>
            <a:srgbClr val="EEFA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9" name="Rectangle 37">
            <a:extLst>
              <a:ext uri="{FF2B5EF4-FFF2-40B4-BE49-F238E27FC236}">
                <a16:creationId xmlns:a16="http://schemas.microsoft.com/office/drawing/2014/main" id="{DDB911F0-C19F-F821-951D-363F4D137F63}"/>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38">
            <a:extLst>
              <a:ext uri="{FF2B5EF4-FFF2-40B4-BE49-F238E27FC236}">
                <a16:creationId xmlns:a16="http://schemas.microsoft.com/office/drawing/2014/main" id="{1211648F-7844-E72C-780F-41823B302979}"/>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Toimintaperiaatteet </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käytännöt</a:t>
            </a:r>
          </a:p>
        </p:txBody>
      </p:sp>
      <p:sp>
        <p:nvSpPr>
          <p:cNvPr id="11" name="Rectangle 39">
            <a:extLst>
              <a:ext uri="{FF2B5EF4-FFF2-40B4-BE49-F238E27FC236}">
                <a16:creationId xmlns:a16="http://schemas.microsoft.com/office/drawing/2014/main" id="{7CAE788B-2D03-7674-C9BF-9DDE0FE45121}"/>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accent1">
                    <a:lumMod val="50000"/>
                  </a:schemeClr>
                </a:solidFill>
                <a:ea typeface="Inter" panose="02000503000000020004" pitchFamily="2" charset="0"/>
              </a:rPr>
              <a:t>Palveluyksikön/-pisteen tiedot</a:t>
            </a:r>
          </a:p>
        </p:txBody>
      </p:sp>
      <p:sp>
        <p:nvSpPr>
          <p:cNvPr id="12" name="Rectangle 40">
            <a:extLst>
              <a:ext uri="{FF2B5EF4-FFF2-40B4-BE49-F238E27FC236}">
                <a16:creationId xmlns:a16="http://schemas.microsoft.com/office/drawing/2014/main" id="{9BC60891-7A28-6F63-5DD2-504C39790EE0}"/>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3" name="Straight Connector 41">
            <a:extLst>
              <a:ext uri="{FF2B5EF4-FFF2-40B4-BE49-F238E27FC236}">
                <a16:creationId xmlns:a16="http://schemas.microsoft.com/office/drawing/2014/main" id="{ACD3521A-B238-F1ED-DF13-254D2AE1A47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A6DF2F59-89A3-BC4F-7D45-FDDDF178F43E}"/>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4EE4C550-0C26-1932-AEF7-74011508AC32}"/>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B14A298-A48E-9A37-39DC-748DEB0718F0}"/>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6">
            <a:extLst>
              <a:ext uri="{FF2B5EF4-FFF2-40B4-BE49-F238E27FC236}">
                <a16:creationId xmlns:a16="http://schemas.microsoft.com/office/drawing/2014/main" id="{1ED49152-2B78-8B6F-61A9-47DB4DCA91C7}"/>
              </a:ext>
            </a:extLst>
          </p:cNvPr>
          <p:cNvCxnSpPr>
            <a:cxnSpLocks/>
          </p:cNvCxnSpPr>
          <p:nvPr userDrawn="1"/>
        </p:nvCxnSpPr>
        <p:spPr>
          <a:xfrm flipH="1">
            <a:off x="-8540" y="516156"/>
            <a:ext cx="2443163"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36">
            <a:extLst>
              <a:ext uri="{FF2B5EF4-FFF2-40B4-BE49-F238E27FC236}">
                <a16:creationId xmlns:a16="http://schemas.microsoft.com/office/drawing/2014/main" id="{7F742682-B96D-506F-7735-8D63328591DB}"/>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Liitteet</a:t>
            </a:r>
          </a:p>
        </p:txBody>
      </p:sp>
      <p:cxnSp>
        <p:nvCxnSpPr>
          <p:cNvPr id="19" name="Straight Connector 46">
            <a:extLst>
              <a:ext uri="{FF2B5EF4-FFF2-40B4-BE49-F238E27FC236}">
                <a16:creationId xmlns:a16="http://schemas.microsoft.com/office/drawing/2014/main" id="{928BB3F7-0BE4-8297-9400-6A89DB8FF018}"/>
              </a:ext>
            </a:extLst>
          </p:cNvPr>
          <p:cNvCxnSpPr>
            <a:cxnSpLocks/>
          </p:cNvCxnSpPr>
          <p:nvPr userDrawn="1"/>
        </p:nvCxnSpPr>
        <p:spPr>
          <a:xfrm flipH="1">
            <a:off x="4876800" y="516156"/>
            <a:ext cx="731520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2106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9B2BBB1-75F0-1543-5D08-EA6963651594}"/>
              </a:ext>
            </a:extLst>
          </p:cNvPr>
          <p:cNvGraphicFramePr>
            <a:graphicFrameLocks noChangeAspect="1"/>
          </p:cNvGraphicFramePr>
          <p:nvPr userDrawn="1">
            <p:custDataLst>
              <p:tags r:id="rId1"/>
            </p:custDataLst>
            <p:extLst>
              <p:ext uri="{D42A27DB-BD31-4B8C-83A1-F6EECF244321}">
                <p14:modId xmlns:p14="http://schemas.microsoft.com/office/powerpoint/2010/main" val="982063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E9B2BBB1-75F0-1543-5D08-EA696365159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9" name="Rectangle 6">
            <a:extLst>
              <a:ext uri="{FF2B5EF4-FFF2-40B4-BE49-F238E27FC236}">
                <a16:creationId xmlns:a16="http://schemas.microsoft.com/office/drawing/2014/main" id="{ECFCDEF2-5EE4-990E-E366-FB2A6AEBD7C0}"/>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0" name="Rectangle 12">
            <a:extLst>
              <a:ext uri="{FF2B5EF4-FFF2-40B4-BE49-F238E27FC236}">
                <a16:creationId xmlns:a16="http://schemas.microsoft.com/office/drawing/2014/main" id="{72A3610A-4685-F53C-AAE8-E8079AE199AC}"/>
              </a:ext>
            </a:extLst>
          </p:cNvPr>
          <p:cNvSpPr/>
          <p:nvPr userDrawn="1"/>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1" name="Rectangle 14">
            <a:extLst>
              <a:ext uri="{FF2B5EF4-FFF2-40B4-BE49-F238E27FC236}">
                <a16:creationId xmlns:a16="http://schemas.microsoft.com/office/drawing/2014/main" id="{1BF4957A-FB64-174E-FCD7-672DEC240481}"/>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2" name="Rectangle 15">
            <a:extLst>
              <a:ext uri="{FF2B5EF4-FFF2-40B4-BE49-F238E27FC236}">
                <a16:creationId xmlns:a16="http://schemas.microsoft.com/office/drawing/2014/main" id="{A5AE5B8B-3C70-78CB-C60F-F32CA474F52E}"/>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3" name="Rectangle 16">
            <a:extLst>
              <a:ext uri="{FF2B5EF4-FFF2-40B4-BE49-F238E27FC236}">
                <a16:creationId xmlns:a16="http://schemas.microsoft.com/office/drawing/2014/main" id="{189EB317-4216-15ED-9209-45AC88081B62}"/>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&amp; käytännöt</a:t>
            </a:r>
          </a:p>
        </p:txBody>
      </p:sp>
      <p:sp>
        <p:nvSpPr>
          <p:cNvPr id="14" name="Rectangle 18">
            <a:extLst>
              <a:ext uri="{FF2B5EF4-FFF2-40B4-BE49-F238E27FC236}">
                <a16:creationId xmlns:a16="http://schemas.microsoft.com/office/drawing/2014/main" id="{B58BD1DC-8B38-9820-BA1F-880598200C93}"/>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5" name="Rectangle 20">
            <a:extLst>
              <a:ext uri="{FF2B5EF4-FFF2-40B4-BE49-F238E27FC236}">
                <a16:creationId xmlns:a16="http://schemas.microsoft.com/office/drawing/2014/main" id="{FD4C079F-D67E-86F3-FC80-164C400E0B9D}"/>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6" name="Straight Connector 21">
            <a:extLst>
              <a:ext uri="{FF2B5EF4-FFF2-40B4-BE49-F238E27FC236}">
                <a16:creationId xmlns:a16="http://schemas.microsoft.com/office/drawing/2014/main" id="{B688A1E1-6215-84D9-E9EB-9B3E4449AAB6}"/>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4">
            <a:extLst>
              <a:ext uri="{FF2B5EF4-FFF2-40B4-BE49-F238E27FC236}">
                <a16:creationId xmlns:a16="http://schemas.microsoft.com/office/drawing/2014/main" id="{8C7C610E-C63B-F2A3-4284-16400D2F837C}"/>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25">
            <a:extLst>
              <a:ext uri="{FF2B5EF4-FFF2-40B4-BE49-F238E27FC236}">
                <a16:creationId xmlns:a16="http://schemas.microsoft.com/office/drawing/2014/main" id="{A746A806-4880-A01B-782D-41E0A306AB1D}"/>
              </a:ext>
            </a:extLst>
          </p:cNvPr>
          <p:cNvCxnSpPr>
            <a:cxnSpLocks/>
          </p:cNvCxnSpPr>
          <p:nvPr userDrawn="1"/>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6">
            <a:extLst>
              <a:ext uri="{FF2B5EF4-FFF2-40B4-BE49-F238E27FC236}">
                <a16:creationId xmlns:a16="http://schemas.microsoft.com/office/drawing/2014/main" id="{634B93C8-EE79-C4CA-2996-12E46B4F64AB}"/>
              </a:ext>
            </a:extLst>
          </p:cNvPr>
          <p:cNvCxnSpPr>
            <a:cxnSpLocks/>
          </p:cNvCxnSpPr>
          <p:nvPr userDrawn="1"/>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22">
            <a:extLst>
              <a:ext uri="{FF2B5EF4-FFF2-40B4-BE49-F238E27FC236}">
                <a16:creationId xmlns:a16="http://schemas.microsoft.com/office/drawing/2014/main" id="{29428DE1-077D-C61F-D802-39CDA787CCC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2">
            <a:extLst>
              <a:ext uri="{FF2B5EF4-FFF2-40B4-BE49-F238E27FC236}">
                <a16:creationId xmlns:a16="http://schemas.microsoft.com/office/drawing/2014/main" id="{85E86893-D6E5-3D11-3927-CC3D1FBD4538}"/>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863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E13D40E-877C-A9D4-4811-76001E2E9045}"/>
              </a:ext>
            </a:extLst>
          </p:cNvPr>
          <p:cNvGraphicFramePr>
            <a:graphicFrameLocks noChangeAspect="1"/>
          </p:cNvGraphicFramePr>
          <p:nvPr userDrawn="1">
            <p:custDataLst>
              <p:tags r:id="rId1"/>
            </p:custDataLst>
            <p:extLst>
              <p:ext uri="{D42A27DB-BD31-4B8C-83A1-F6EECF244321}">
                <p14:modId xmlns:p14="http://schemas.microsoft.com/office/powerpoint/2010/main" val="12421216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4E13D40E-877C-A9D4-4811-76001E2E904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Suorakulmio 6">
            <a:extLst>
              <a:ext uri="{FF2B5EF4-FFF2-40B4-BE49-F238E27FC236}">
                <a16:creationId xmlns:a16="http://schemas.microsoft.com/office/drawing/2014/main" id="{71826CA2-492E-F396-E069-D17FCFCB6368}"/>
              </a:ext>
            </a:extLst>
          </p:cNvPr>
          <p:cNvSpPr/>
          <p:nvPr userDrawn="1"/>
        </p:nvSpPr>
        <p:spPr>
          <a:xfrm>
            <a:off x="64800" y="6176964"/>
            <a:ext cx="1850400" cy="555528"/>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fi-FI" dirty="0"/>
          </a:p>
        </p:txBody>
      </p:sp>
    </p:spTree>
    <p:extLst>
      <p:ext uri="{BB962C8B-B14F-4D97-AF65-F5344CB8AC3E}">
        <p14:creationId xmlns:p14="http://schemas.microsoft.com/office/powerpoint/2010/main" val="119444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AF8DBD1F-3EF7-C43F-B3FC-E65FBBBABE6F}"/>
              </a:ext>
            </a:extLst>
          </p:cNvPr>
          <p:cNvGraphicFramePr>
            <a:graphicFrameLocks noChangeAspect="1"/>
          </p:cNvGraphicFramePr>
          <p:nvPr userDrawn="1">
            <p:custDataLst>
              <p:tags r:id="rId1"/>
            </p:custDataLst>
            <p:extLst>
              <p:ext uri="{D42A27DB-BD31-4B8C-83A1-F6EECF244321}">
                <p14:modId xmlns:p14="http://schemas.microsoft.com/office/powerpoint/2010/main" val="37808670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AF8DBD1F-3EF7-C43F-B3FC-E65FBBBABE6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784946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22" name="think-cell data - do not delete" hidden="1">
            <a:extLst>
              <a:ext uri="{FF2B5EF4-FFF2-40B4-BE49-F238E27FC236}">
                <a16:creationId xmlns:a16="http://schemas.microsoft.com/office/drawing/2014/main" id="{CF0866FF-D5D5-2D20-6553-C34AC035F0D7}"/>
              </a:ext>
            </a:extLst>
          </p:cNvPr>
          <p:cNvGraphicFramePr>
            <a:graphicFrameLocks noChangeAspect="1"/>
          </p:cNvGraphicFramePr>
          <p:nvPr userDrawn="1">
            <p:custDataLst>
              <p:tags r:id="rId1"/>
            </p:custDataLst>
            <p:extLst>
              <p:ext uri="{D42A27DB-BD31-4B8C-83A1-F6EECF244321}">
                <p14:modId xmlns:p14="http://schemas.microsoft.com/office/powerpoint/2010/main" val="240175655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2" name="think-cell data - do not delete" hidden="1">
                        <a:extLst>
                          <a:ext uri="{FF2B5EF4-FFF2-40B4-BE49-F238E27FC236}">
                            <a16:creationId xmlns:a16="http://schemas.microsoft.com/office/drawing/2014/main" id="{CF0866FF-D5D5-2D20-6553-C34AC035F0D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
            <a:extLst>
              <a:ext uri="{FF2B5EF4-FFF2-40B4-BE49-F238E27FC236}">
                <a16:creationId xmlns:a16="http://schemas.microsoft.com/office/drawing/2014/main" id="{526EB075-E510-3604-0DAB-A749278C5B74}"/>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5">
            <a:extLst>
              <a:ext uri="{FF2B5EF4-FFF2-40B4-BE49-F238E27FC236}">
                <a16:creationId xmlns:a16="http://schemas.microsoft.com/office/drawing/2014/main" id="{05727ECC-3307-85B8-1B03-2D1A75CAEADB}"/>
              </a:ext>
            </a:extLst>
          </p:cNvPr>
          <p:cNvSpPr/>
          <p:nvPr userDrawn="1"/>
        </p:nvSpPr>
        <p:spPr>
          <a:xfrm>
            <a:off x="7322756" y="-1"/>
            <a:ext cx="2427068" cy="525093"/>
          </a:xfrm>
          <a:prstGeom prst="rect">
            <a:avLst/>
          </a:prstGeom>
          <a:solidFill>
            <a:srgbClr val="FDF2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9" name="Rectangle 6">
            <a:extLst>
              <a:ext uri="{FF2B5EF4-FFF2-40B4-BE49-F238E27FC236}">
                <a16:creationId xmlns:a16="http://schemas.microsoft.com/office/drawing/2014/main" id="{E2971453-FD5D-C423-19AB-237CB6E765F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0" name="Rectangle 7">
            <a:extLst>
              <a:ext uri="{FF2B5EF4-FFF2-40B4-BE49-F238E27FC236}">
                <a16:creationId xmlns:a16="http://schemas.microsoft.com/office/drawing/2014/main" id="{83FCBADB-7936-4ABF-21A1-1AD7B94CBFC0}"/>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&amp; seuranta</a:t>
            </a:r>
          </a:p>
        </p:txBody>
      </p:sp>
      <p:sp>
        <p:nvSpPr>
          <p:cNvPr id="11" name="Rectangle 8">
            <a:extLst>
              <a:ext uri="{FF2B5EF4-FFF2-40B4-BE49-F238E27FC236}">
                <a16:creationId xmlns:a16="http://schemas.microsoft.com/office/drawing/2014/main" id="{DA4D0B96-F52B-383B-DC29-287EB64E3C1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2" name="Rectangle 9">
            <a:extLst>
              <a:ext uri="{FF2B5EF4-FFF2-40B4-BE49-F238E27FC236}">
                <a16:creationId xmlns:a16="http://schemas.microsoft.com/office/drawing/2014/main" id="{5B2F3AD8-ADFC-0278-B731-5C930EF35944}"/>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3" name="Rectangle 10">
            <a:extLst>
              <a:ext uri="{FF2B5EF4-FFF2-40B4-BE49-F238E27FC236}">
                <a16:creationId xmlns:a16="http://schemas.microsoft.com/office/drawing/2014/main" id="{32231B9F-6D05-9EF0-E5D4-67A858456CF6}"/>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4" name="Straight Connector 11">
            <a:extLst>
              <a:ext uri="{FF2B5EF4-FFF2-40B4-BE49-F238E27FC236}">
                <a16:creationId xmlns:a16="http://schemas.microsoft.com/office/drawing/2014/main" id="{727A058F-8312-668C-EFAD-99D6C4586854}"/>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17">
            <a:extLst>
              <a:ext uri="{FF2B5EF4-FFF2-40B4-BE49-F238E27FC236}">
                <a16:creationId xmlns:a16="http://schemas.microsoft.com/office/drawing/2014/main" id="{C7FE136E-1AE6-8F8E-DA88-29BEFDD945A2}"/>
              </a:ext>
            </a:extLst>
          </p:cNvPr>
          <p:cNvCxnSpPr>
            <a:cxnSpLocks/>
          </p:cNvCxnSpPr>
          <p:nvPr userDrawn="1"/>
        </p:nvCxnSpPr>
        <p:spPr>
          <a:xfrm flipH="1">
            <a:off x="4876800" y="0"/>
            <a:ext cx="987"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19">
            <a:extLst>
              <a:ext uri="{FF2B5EF4-FFF2-40B4-BE49-F238E27FC236}">
                <a16:creationId xmlns:a16="http://schemas.microsoft.com/office/drawing/2014/main" id="{70DF553E-4B0B-6655-B53D-4990B3D18A7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0">
            <a:extLst>
              <a:ext uri="{FF2B5EF4-FFF2-40B4-BE49-F238E27FC236}">
                <a16:creationId xmlns:a16="http://schemas.microsoft.com/office/drawing/2014/main" id="{553E269D-CAA9-BA3F-0E4B-D6F86728CF2B}"/>
              </a:ext>
            </a:extLst>
          </p:cNvPr>
          <p:cNvCxnSpPr>
            <a:cxnSpLocks/>
          </p:cNvCxnSpPr>
          <p:nvPr userDrawn="1"/>
        </p:nvCxnSpPr>
        <p:spPr>
          <a:xfrm>
            <a:off x="9753600" y="0"/>
            <a:ext cx="0" cy="518181"/>
          </a:xfrm>
          <a:prstGeom prst="line">
            <a:avLst/>
          </a:prstGeom>
          <a:ln w="19050" cap="sq">
            <a:noFill/>
            <a:round/>
          </a:ln>
        </p:spPr>
        <p:style>
          <a:lnRef idx="1">
            <a:schemeClr val="accent1"/>
          </a:lnRef>
          <a:fillRef idx="0">
            <a:schemeClr val="accent1"/>
          </a:fillRef>
          <a:effectRef idx="0">
            <a:schemeClr val="accent1"/>
          </a:effectRef>
          <a:fontRef idx="minor">
            <a:schemeClr val="tx1"/>
          </a:fontRef>
        </p:style>
      </p:cxnSp>
      <p:cxnSp>
        <p:nvCxnSpPr>
          <p:cNvPr id="18" name="Straight Connector 21">
            <a:extLst>
              <a:ext uri="{FF2B5EF4-FFF2-40B4-BE49-F238E27FC236}">
                <a16:creationId xmlns:a16="http://schemas.microsoft.com/office/drawing/2014/main" id="{9770894E-BDB3-D050-6653-6CC714938797}"/>
              </a:ext>
            </a:extLst>
          </p:cNvPr>
          <p:cNvCxnSpPr>
            <a:cxnSpLocks/>
          </p:cNvCxnSpPr>
          <p:nvPr userDrawn="1"/>
        </p:nvCxnSpPr>
        <p:spPr>
          <a:xfrm flipH="1">
            <a:off x="9753600" y="518181"/>
            <a:ext cx="2439699"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2">
            <a:extLst>
              <a:ext uri="{FF2B5EF4-FFF2-40B4-BE49-F238E27FC236}">
                <a16:creationId xmlns:a16="http://schemas.microsoft.com/office/drawing/2014/main" id="{E60E18EE-26FE-0843-A7A2-3AAE64074FA5}"/>
              </a:ext>
            </a:extLst>
          </p:cNvPr>
          <p:cNvCxnSpPr>
            <a:cxnSpLocks/>
          </p:cNvCxnSpPr>
          <p:nvPr userDrawn="1"/>
        </p:nvCxnSpPr>
        <p:spPr>
          <a:xfrm flipH="1">
            <a:off x="-8540" y="516156"/>
            <a:ext cx="7320947"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19">
            <a:extLst>
              <a:ext uri="{FF2B5EF4-FFF2-40B4-BE49-F238E27FC236}">
                <a16:creationId xmlns:a16="http://schemas.microsoft.com/office/drawing/2014/main" id="{6C36FB33-8E61-2F72-9C04-BAD980AE9800}"/>
              </a:ext>
            </a:extLst>
          </p:cNvPr>
          <p:cNvCxnSpPr>
            <a:cxnSpLocks/>
          </p:cNvCxnSpPr>
          <p:nvPr userDrawn="1"/>
        </p:nvCxnSpPr>
        <p:spPr>
          <a:xfrm>
            <a:off x="9747031" y="-2025"/>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83960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0266B318-2653-A847-06EB-C865B581A3E4}"/>
              </a:ext>
            </a:extLst>
          </p:cNvPr>
          <p:cNvGraphicFramePr>
            <a:graphicFrameLocks noChangeAspect="1"/>
          </p:cNvGraphicFramePr>
          <p:nvPr userDrawn="1">
            <p:custDataLst>
              <p:tags r:id="rId1"/>
            </p:custDataLst>
            <p:extLst>
              <p:ext uri="{D42A27DB-BD31-4B8C-83A1-F6EECF244321}">
                <p14:modId xmlns:p14="http://schemas.microsoft.com/office/powerpoint/2010/main" val="35146366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0266B318-2653-A847-06EB-C865B581A3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011216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Mukautettu asettelu">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F3CDE66-82D4-0F77-DD8A-EC52B1FA5A8C}"/>
              </a:ext>
            </a:extLst>
          </p:cNvPr>
          <p:cNvGraphicFramePr>
            <a:graphicFrameLocks noChangeAspect="1"/>
          </p:cNvGraphicFramePr>
          <p:nvPr userDrawn="1">
            <p:custDataLst>
              <p:tags r:id="rId1"/>
            </p:custDataLst>
            <p:extLst>
              <p:ext uri="{D42A27DB-BD31-4B8C-83A1-F6EECF244321}">
                <p14:modId xmlns:p14="http://schemas.microsoft.com/office/powerpoint/2010/main" val="14141840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EF3CDE66-82D4-0F77-DD8A-EC52B1FA5A8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Rectangle 36">
            <a:extLst>
              <a:ext uri="{FF2B5EF4-FFF2-40B4-BE49-F238E27FC236}">
                <a16:creationId xmlns:a16="http://schemas.microsoft.com/office/drawing/2014/main" id="{050D9C7D-714A-E961-6790-86C42FBE472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chemeClr val="tx1">
                    <a:lumMod val="75000"/>
                    <a:lumOff val="25000"/>
                  </a:schemeClr>
                </a:solidFill>
                <a:effectLst/>
                <a:uLnTx/>
                <a:uFillTx/>
                <a:latin typeface="Arial" panose="020B0604020202020204"/>
                <a:ea typeface="Inter" panose="02000503000000020004" pitchFamily="2" charset="0"/>
                <a:cs typeface="+mn-cs"/>
              </a:rPr>
              <a:t>Liitteet</a:t>
            </a:r>
          </a:p>
        </p:txBody>
      </p:sp>
      <p:sp>
        <p:nvSpPr>
          <p:cNvPr id="8" name="Rectangle 37">
            <a:extLst>
              <a:ext uri="{FF2B5EF4-FFF2-40B4-BE49-F238E27FC236}">
                <a16:creationId xmlns:a16="http://schemas.microsoft.com/office/drawing/2014/main" id="{87F0D37B-BD12-5F01-D563-31232C7D1E15}"/>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9" name="Rectangle 38">
            <a:extLst>
              <a:ext uri="{FF2B5EF4-FFF2-40B4-BE49-F238E27FC236}">
                <a16:creationId xmlns:a16="http://schemas.microsoft.com/office/drawing/2014/main" id="{BF16CA5E-7C55-4974-051E-D2DB067C0FE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0" name="Rectangle 39">
            <a:extLst>
              <a:ext uri="{FF2B5EF4-FFF2-40B4-BE49-F238E27FC236}">
                <a16:creationId xmlns:a16="http://schemas.microsoft.com/office/drawing/2014/main" id="{F16E5374-A3B1-D53D-082E-774B23BCF4DC}"/>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1" name="Rectangle 40">
            <a:extLst>
              <a:ext uri="{FF2B5EF4-FFF2-40B4-BE49-F238E27FC236}">
                <a16:creationId xmlns:a16="http://schemas.microsoft.com/office/drawing/2014/main" id="{ED060CC1-79F5-7614-B77D-E88E585AC134}"/>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mn-ea"/>
                <a:cs typeface="+mn-cs"/>
              </a:rPr>
              <a:t>Sisällysluettelo</a:t>
            </a:r>
          </a:p>
        </p:txBody>
      </p:sp>
      <p:cxnSp>
        <p:nvCxnSpPr>
          <p:cNvPr id="12" name="Straight Connector 41">
            <a:extLst>
              <a:ext uri="{FF2B5EF4-FFF2-40B4-BE49-F238E27FC236}">
                <a16:creationId xmlns:a16="http://schemas.microsoft.com/office/drawing/2014/main" id="{394B3EF3-7BC8-C233-9783-303BB7FAB51D}"/>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3" name="Straight Connector 42">
            <a:extLst>
              <a:ext uri="{FF2B5EF4-FFF2-40B4-BE49-F238E27FC236}">
                <a16:creationId xmlns:a16="http://schemas.microsoft.com/office/drawing/2014/main" id="{BC07BA31-9603-F06F-B47F-FE2568A6BABE}"/>
              </a:ext>
            </a:extLst>
          </p:cNvPr>
          <p:cNvCxnSpPr>
            <a:cxnSpLocks/>
          </p:cNvCxnSpPr>
          <p:nvPr userDrawn="1"/>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3">
            <a:extLst>
              <a:ext uri="{FF2B5EF4-FFF2-40B4-BE49-F238E27FC236}">
                <a16:creationId xmlns:a16="http://schemas.microsoft.com/office/drawing/2014/main" id="{B6B7FBDA-EB40-B175-AC61-48006E0C7A37}"/>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4">
            <a:extLst>
              <a:ext uri="{FF2B5EF4-FFF2-40B4-BE49-F238E27FC236}">
                <a16:creationId xmlns:a16="http://schemas.microsoft.com/office/drawing/2014/main" id="{ED567682-8531-A5DE-F3F8-54AACBE99FE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5">
            <a:extLst>
              <a:ext uri="{FF2B5EF4-FFF2-40B4-BE49-F238E27FC236}">
                <a16:creationId xmlns:a16="http://schemas.microsoft.com/office/drawing/2014/main" id="{C4A58796-9AE2-E16A-4058-3836F23BC626}"/>
              </a:ext>
            </a:extLst>
          </p:cNvPr>
          <p:cNvCxnSpPr>
            <a:cxnSpLocks/>
          </p:cNvCxnSpPr>
          <p:nvPr userDrawn="1"/>
        </p:nvCxnSpPr>
        <p:spPr>
          <a:xfrm flipH="1">
            <a:off x="-2538" y="532326"/>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7" name="Title 48">
            <a:extLst>
              <a:ext uri="{FF2B5EF4-FFF2-40B4-BE49-F238E27FC236}">
                <a16:creationId xmlns:a16="http://schemas.microsoft.com/office/drawing/2014/main" id="{E69FAA82-31FB-CBAD-3967-53A9D622AF77}"/>
              </a:ext>
            </a:extLst>
          </p:cNvPr>
          <p:cNvSpPr>
            <a:spLocks noGrp="1"/>
          </p:cNvSpPr>
          <p:nvPr>
            <p:ph type="title"/>
          </p:nvPr>
        </p:nvSpPr>
        <p:spPr>
          <a:xfrm>
            <a:off x="451413" y="822684"/>
            <a:ext cx="11289174" cy="868004"/>
          </a:xfrm>
        </p:spPr>
        <p:txBody>
          <a:bodyPr/>
          <a:lstStyle>
            <a:lvl1pPr rtl="0">
              <a:defRPr/>
            </a:lvl1pPr>
          </a:lstStyle>
          <a:p>
            <a:endParaRPr lang="fi-FI" dirty="0"/>
          </a:p>
        </p:txBody>
      </p:sp>
      <p:sp>
        <p:nvSpPr>
          <p:cNvPr id="18" name="Content Placeholder 29">
            <a:extLst>
              <a:ext uri="{FF2B5EF4-FFF2-40B4-BE49-F238E27FC236}">
                <a16:creationId xmlns:a16="http://schemas.microsoft.com/office/drawing/2014/main" id="{151DC8EC-DDFF-E5E7-78C9-4EE40BCC0707}"/>
              </a:ext>
            </a:extLst>
          </p:cNvPr>
          <p:cNvSpPr>
            <a:spLocks noGrp="1"/>
          </p:cNvSpPr>
          <p:nvPr>
            <p:ph sz="half" idx="1"/>
          </p:nvPr>
        </p:nvSpPr>
        <p:spPr>
          <a:xfrm>
            <a:off x="451413" y="1825625"/>
            <a:ext cx="11289174" cy="3942129"/>
          </a:xfrm>
        </p:spPr>
        <p:txBody>
          <a:bodyPr numCol="1"/>
          <a:lstStyle>
            <a:lvl1pPr rtl="0">
              <a:defRPr/>
            </a:lvl1pPr>
          </a:lstStyle>
          <a:p>
            <a:pPr>
              <a:lnSpc>
                <a:spcPct val="107000"/>
              </a:lnSpc>
              <a:spcAft>
                <a:spcPts val="800"/>
              </a:spcAft>
            </a:pPr>
            <a:endParaRPr lang="fi-FI" dirty="0"/>
          </a:p>
        </p:txBody>
      </p:sp>
      <p:pic>
        <p:nvPicPr>
          <p:cNvPr id="19" name="Kuva 18">
            <a:extLst>
              <a:ext uri="{FF2B5EF4-FFF2-40B4-BE49-F238E27FC236}">
                <a16:creationId xmlns:a16="http://schemas.microsoft.com/office/drawing/2014/main" id="{AA7D838F-96CF-9D8D-75C9-3E89CE950696}"/>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2526520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C2D370A-F698-B380-3C1F-8F00801B71FE}"/>
              </a:ext>
            </a:extLst>
          </p:cNvPr>
          <p:cNvGraphicFramePr>
            <a:graphicFrameLocks noChangeAspect="1"/>
          </p:cNvGraphicFramePr>
          <p:nvPr userDrawn="1">
            <p:custDataLst>
              <p:tags r:id="rId1"/>
            </p:custDataLst>
            <p:extLst>
              <p:ext uri="{D42A27DB-BD31-4B8C-83A1-F6EECF244321}">
                <p14:modId xmlns:p14="http://schemas.microsoft.com/office/powerpoint/2010/main" val="10772075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C2D370A-F698-B380-3C1F-8F00801B71F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7187150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2200171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extLst>
              <p:ext uri="{D42A27DB-BD31-4B8C-83A1-F6EECF244321}">
                <p14:modId xmlns:p14="http://schemas.microsoft.com/office/powerpoint/2010/main" val="33958656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33488178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Mukautettu asettelu">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6DAE5CA1-7D40-C5E5-4771-E0A3C37D1DC9}"/>
              </a:ext>
            </a:extLst>
          </p:cNvPr>
          <p:cNvGraphicFramePr>
            <a:graphicFrameLocks noChangeAspect="1"/>
          </p:cNvGraphicFramePr>
          <p:nvPr userDrawn="1">
            <p:custDataLst>
              <p:tags r:id="rId1"/>
            </p:custDataLst>
            <p:extLst>
              <p:ext uri="{D42A27DB-BD31-4B8C-83A1-F6EECF244321}">
                <p14:modId xmlns:p14="http://schemas.microsoft.com/office/powerpoint/2010/main" val="3613971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9" name="think-cell data - do not delete" hidden="1">
                        <a:extLst>
                          <a:ext uri="{FF2B5EF4-FFF2-40B4-BE49-F238E27FC236}">
                            <a16:creationId xmlns:a16="http://schemas.microsoft.com/office/drawing/2014/main" id="{6DAE5CA1-7D40-C5E5-4771-E0A3C37D1DC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Title 48">
            <a:extLst>
              <a:ext uri="{FF2B5EF4-FFF2-40B4-BE49-F238E27FC236}">
                <a16:creationId xmlns:a16="http://schemas.microsoft.com/office/drawing/2014/main" id="{BEB2C391-3B20-0498-E422-05199EEA7A27}"/>
              </a:ext>
            </a:extLst>
          </p:cNvPr>
          <p:cNvSpPr>
            <a:spLocks noGrp="1"/>
          </p:cNvSpPr>
          <p:nvPr>
            <p:ph type="title"/>
          </p:nvPr>
        </p:nvSpPr>
        <p:spPr>
          <a:xfrm>
            <a:off x="451413" y="820946"/>
            <a:ext cx="11289174" cy="868004"/>
          </a:xfrm>
        </p:spPr>
        <p:txBody>
          <a:bodyPr vert="horz"/>
          <a:lstStyle>
            <a:lvl1pPr rtl="0">
              <a:defRPr/>
            </a:lvl1pPr>
          </a:lstStyle>
          <a:p>
            <a:endParaRPr lang="fi-FI" dirty="0"/>
          </a:p>
        </p:txBody>
      </p:sp>
      <p:sp>
        <p:nvSpPr>
          <p:cNvPr id="7" name="Rectangle 34">
            <a:extLst>
              <a:ext uri="{FF2B5EF4-FFF2-40B4-BE49-F238E27FC236}">
                <a16:creationId xmlns:a16="http://schemas.microsoft.com/office/drawing/2014/main" id="{61D6B59A-320E-7062-29AC-888378E27945}"/>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36">
            <a:extLst>
              <a:ext uri="{FF2B5EF4-FFF2-40B4-BE49-F238E27FC236}">
                <a16:creationId xmlns:a16="http://schemas.microsoft.com/office/drawing/2014/main" id="{2CA392DB-594A-36DA-4F1A-CDDBE2BA12F5}"/>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9" name="Rectangle 37">
            <a:extLst>
              <a:ext uri="{FF2B5EF4-FFF2-40B4-BE49-F238E27FC236}">
                <a16:creationId xmlns:a16="http://schemas.microsoft.com/office/drawing/2014/main" id="{3A6CA045-8F78-0FAE-C8B0-DD9F29E732E1}"/>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0" name="Rectangle 38">
            <a:extLst>
              <a:ext uri="{FF2B5EF4-FFF2-40B4-BE49-F238E27FC236}">
                <a16:creationId xmlns:a16="http://schemas.microsoft.com/office/drawing/2014/main" id="{F716BE8F-3A45-30FB-4A5D-AAFC835858B1}"/>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1" name="Rectangle 39">
            <a:extLst>
              <a:ext uri="{FF2B5EF4-FFF2-40B4-BE49-F238E27FC236}">
                <a16:creationId xmlns:a16="http://schemas.microsoft.com/office/drawing/2014/main" id="{68E2AA57-D0D2-1E26-C65E-AD8CCFF1BE88}"/>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2" name="Rectangle 40">
            <a:extLst>
              <a:ext uri="{FF2B5EF4-FFF2-40B4-BE49-F238E27FC236}">
                <a16:creationId xmlns:a16="http://schemas.microsoft.com/office/drawing/2014/main" id="{37AAED1E-C3B4-D250-0B24-FE1751712E9D}"/>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00">
                    <a:lumMod val="75000"/>
                    <a:lumOff val="25000"/>
                  </a:srgbClr>
                </a:solidFill>
                <a:effectLst/>
                <a:uLnTx/>
                <a:uFillTx/>
                <a:latin typeface="Arial" panose="020B0604020202020204"/>
                <a:ea typeface="Inter" panose="02000503000000020004" pitchFamily="2" charset="0"/>
                <a:cs typeface="+mn-cs"/>
              </a:rPr>
              <a:t>Sisällysluettelo</a:t>
            </a:r>
          </a:p>
        </p:txBody>
      </p:sp>
      <p:cxnSp>
        <p:nvCxnSpPr>
          <p:cNvPr id="13" name="Straight Connector 41">
            <a:extLst>
              <a:ext uri="{FF2B5EF4-FFF2-40B4-BE49-F238E27FC236}">
                <a16:creationId xmlns:a16="http://schemas.microsoft.com/office/drawing/2014/main" id="{D8FEC7D2-10C8-A9B2-9905-22747F89AD0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C79CC661-C667-C108-1138-3249B3F495ED}"/>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D0511799-89F5-6450-2385-7F9386CE842B}"/>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950DF6A-AB08-25F2-BB18-F4A9455107D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5">
            <a:extLst>
              <a:ext uri="{FF2B5EF4-FFF2-40B4-BE49-F238E27FC236}">
                <a16:creationId xmlns:a16="http://schemas.microsoft.com/office/drawing/2014/main" id="{61291EA2-35AE-25AD-0DE9-8D389697D130}"/>
              </a:ext>
            </a:extLst>
          </p:cNvPr>
          <p:cNvCxnSpPr>
            <a:cxnSpLocks/>
          </p:cNvCxnSpPr>
          <p:nvPr userDrawn="1"/>
        </p:nvCxnSpPr>
        <p:spPr>
          <a:xfrm flipH="1">
            <a:off x="2434623" y="518181"/>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0" name="TextBox 3">
            <a:extLst>
              <a:ext uri="{FF2B5EF4-FFF2-40B4-BE49-F238E27FC236}">
                <a16:creationId xmlns:a16="http://schemas.microsoft.com/office/drawing/2014/main" id="{345462BC-156E-68C4-A149-68B56A0B871B}"/>
              </a:ext>
            </a:extLst>
          </p:cNvPr>
          <p:cNvSpPr txBox="1">
            <a:spLocks/>
          </p:cNvSpPr>
          <p:nvPr userDrawn="1"/>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2" name="TextBox 6">
            <a:extLst>
              <a:ext uri="{FF2B5EF4-FFF2-40B4-BE49-F238E27FC236}">
                <a16:creationId xmlns:a16="http://schemas.microsoft.com/office/drawing/2014/main" id="{F9CAD2F0-5907-B1DD-FBF1-D616465D00D8}"/>
              </a:ext>
            </a:extLst>
          </p:cNvPr>
          <p:cNvSpPr txBox="1">
            <a:spLocks/>
          </p:cNvSpPr>
          <p:nvPr userDrawn="1"/>
        </p:nvSpPr>
        <p:spPr>
          <a:xfrm>
            <a:off x="423659" y="1973954"/>
            <a:ext cx="3168000" cy="123110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rPr>
              <a:t>Palveluyksikön/-pisteen tiedot</a:t>
            </a: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endParaRP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Inter" panose="02000503000000020004" pitchFamily="2" charset="0"/>
              <a:ea typeface="Inter" panose="02000503000000020004" pitchFamily="2" charset="0"/>
              <a:cs typeface="+mn-cs"/>
            </a:endParaRPr>
          </a:p>
        </p:txBody>
      </p:sp>
      <p:cxnSp>
        <p:nvCxnSpPr>
          <p:cNvPr id="23" name="Straight Connector 12">
            <a:extLst>
              <a:ext uri="{FF2B5EF4-FFF2-40B4-BE49-F238E27FC236}">
                <a16:creationId xmlns:a16="http://schemas.microsoft.com/office/drawing/2014/main" id="{A3CE86BA-5D61-3C93-C8F8-50DF341428CD}"/>
              </a:ext>
            </a:extLst>
          </p:cNvPr>
          <p:cNvCxnSpPr>
            <a:cxnSpLocks/>
          </p:cNvCxnSpPr>
          <p:nvPr userDrawn="1"/>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16">
            <a:extLst>
              <a:ext uri="{FF2B5EF4-FFF2-40B4-BE49-F238E27FC236}">
                <a16:creationId xmlns:a16="http://schemas.microsoft.com/office/drawing/2014/main" id="{7D563F2C-DE2D-FC1F-E66F-F23680AC2F5E}"/>
              </a:ext>
            </a:extLst>
          </p:cNvPr>
          <p:cNvCxnSpPr>
            <a:cxnSpLocks/>
          </p:cNvCxnSpPr>
          <p:nvPr userDrawn="1"/>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5" name="TextBox 8">
            <a:extLst>
              <a:ext uri="{FF2B5EF4-FFF2-40B4-BE49-F238E27FC236}">
                <a16:creationId xmlns:a16="http://schemas.microsoft.com/office/drawing/2014/main" id="{08BDFEE3-10D8-1120-B523-53FA7D2AB18F}"/>
              </a:ext>
            </a:extLst>
          </p:cNvPr>
          <p:cNvSpPr txBox="1"/>
          <p:nvPr userDrawn="1"/>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8" name="Rectangle 33">
            <a:extLst>
              <a:ext uri="{FF2B5EF4-FFF2-40B4-BE49-F238E27FC236}">
                <a16:creationId xmlns:a16="http://schemas.microsoft.com/office/drawing/2014/main" id="{F2ED44E9-313B-CB6D-8383-4569D58DFF78}"/>
              </a:ext>
            </a:extLst>
          </p:cNvPr>
          <p:cNvSpPr/>
          <p:nvPr userDrawn="1"/>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29" name="Kuva 28">
            <a:extLst>
              <a:ext uri="{FF2B5EF4-FFF2-40B4-BE49-F238E27FC236}">
                <a16:creationId xmlns:a16="http://schemas.microsoft.com/office/drawing/2014/main" id="{4CEAC39C-D9E3-F4D9-305B-6FFC9BC4D0FB}"/>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23690230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extLst>
              <p:ext uri="{D42A27DB-BD31-4B8C-83A1-F6EECF244321}">
                <p14:modId xmlns:p14="http://schemas.microsoft.com/office/powerpoint/2010/main" val="22465687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0030976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extLst>
              <p:ext uri="{D42A27DB-BD31-4B8C-83A1-F6EECF244321}">
                <p14:modId xmlns:p14="http://schemas.microsoft.com/office/powerpoint/2010/main" val="312832415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0881294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extLst>
              <p:ext uri="{D42A27DB-BD31-4B8C-83A1-F6EECF244321}">
                <p14:modId xmlns:p14="http://schemas.microsoft.com/office/powerpoint/2010/main" val="412387320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0884617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extLst>
              <p:ext uri="{D42A27DB-BD31-4B8C-83A1-F6EECF244321}">
                <p14:modId xmlns:p14="http://schemas.microsoft.com/office/powerpoint/2010/main" val="569285128"/>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2944651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extLst>
              <p:ext uri="{D42A27DB-BD31-4B8C-83A1-F6EECF244321}">
                <p14:modId xmlns:p14="http://schemas.microsoft.com/office/powerpoint/2010/main" val="80587600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6509416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Otsikkodia">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10DBA9B-9324-5F93-AB59-94262A55D99E}"/>
              </a:ext>
            </a:extLst>
          </p:cNvPr>
          <p:cNvGraphicFramePr>
            <a:graphicFrameLocks noChangeAspect="1"/>
          </p:cNvGraphicFramePr>
          <p:nvPr userDrawn="1">
            <p:custDataLst>
              <p:tags r:id="rId1"/>
            </p:custDataLst>
            <p:extLst>
              <p:ext uri="{D42A27DB-BD31-4B8C-83A1-F6EECF244321}">
                <p14:modId xmlns:p14="http://schemas.microsoft.com/office/powerpoint/2010/main" val="10185597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10DBA9B-9324-5F93-AB59-94262A55D99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2D106141-2E69-3187-64E1-D87022578E4A}"/>
              </a:ext>
            </a:extLst>
          </p:cNvPr>
          <p:cNvSpPr>
            <a:spLocks noGrp="1"/>
          </p:cNvSpPr>
          <p:nvPr>
            <p:ph type="ctrTitle"/>
          </p:nvPr>
        </p:nvSpPr>
        <p:spPr>
          <a:xfrm>
            <a:off x="1524000" y="1122363"/>
            <a:ext cx="9144000" cy="2387600"/>
          </a:xfrm>
        </p:spPr>
        <p:txBody>
          <a:bodyPr vert="horz" anchor="b"/>
          <a:lstStyle>
            <a:lvl1pPr algn="ctr" rtl="0">
              <a:defRPr sz="60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3E6307DD-53C5-6CA2-CD38-C48C333AA580}"/>
              </a:ext>
            </a:extLst>
          </p:cNvPr>
          <p:cNvSpPr>
            <a:spLocks noGrp="1"/>
          </p:cNvSpPr>
          <p:nvPr>
            <p:ph type="subTitle" idx="1"/>
          </p:nvPr>
        </p:nvSpPr>
        <p:spPr>
          <a:xfrm>
            <a:off x="1524000" y="3602038"/>
            <a:ext cx="9144000" cy="1655762"/>
          </a:xfrm>
        </p:spPr>
        <p:txBody>
          <a:bodyPr/>
          <a:lstStyle>
            <a:lvl1pPr marL="0" indent="0" algn="ctr" rtl="0">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65745425-1E8F-4E29-50D1-CCDF94ECF596}"/>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DE023C64-E143-7B2C-33C4-F3094A72A9CE}"/>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9B3568B6-D7D6-C749-A1A7-8C1C6D8EF3C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17867157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Otsikko ja sisältö">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026F00A0-AE51-000C-E27A-D8492AC6AC69}"/>
              </a:ext>
            </a:extLst>
          </p:cNvPr>
          <p:cNvGraphicFramePr>
            <a:graphicFrameLocks noChangeAspect="1"/>
          </p:cNvGraphicFramePr>
          <p:nvPr userDrawn="1">
            <p:custDataLst>
              <p:tags r:id="rId1"/>
            </p:custDataLst>
            <p:extLst>
              <p:ext uri="{D42A27DB-BD31-4B8C-83A1-F6EECF244321}">
                <p14:modId xmlns:p14="http://schemas.microsoft.com/office/powerpoint/2010/main" val="185025174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026F00A0-AE51-000C-E27A-D8492AC6AC6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F8136B6A-3E36-CC24-58BD-44B61F7EBF7F}"/>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825F5550-B410-E591-28C5-EEEF90BD786B}"/>
              </a:ext>
            </a:extLst>
          </p:cNvPr>
          <p:cNvSpPr>
            <a:spLocks noGrp="1"/>
          </p:cNvSpPr>
          <p:nvPr>
            <p:ph idx="1"/>
          </p:nvPr>
        </p:nvSpPr>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9C4B7820-FA55-4C24-CEF9-315413F04A9A}"/>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D0844E90-72D8-0D88-52B1-EA1BE16B9727}"/>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FA41795E-7357-3876-E355-144AA6376AB0}"/>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7075353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Osan ylätunniste">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FCD001AA-3D57-2C77-2540-940ECF9F8D40}"/>
              </a:ext>
            </a:extLst>
          </p:cNvPr>
          <p:cNvGraphicFramePr>
            <a:graphicFrameLocks noChangeAspect="1"/>
          </p:cNvGraphicFramePr>
          <p:nvPr userDrawn="1">
            <p:custDataLst>
              <p:tags r:id="rId1"/>
            </p:custDataLst>
            <p:extLst>
              <p:ext uri="{D42A27DB-BD31-4B8C-83A1-F6EECF244321}">
                <p14:modId xmlns:p14="http://schemas.microsoft.com/office/powerpoint/2010/main" val="33358918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FCD001AA-3D57-2C77-2540-940ECF9F8D4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42EA2AED-9777-7142-9F23-7C3A337A0C1C}"/>
              </a:ext>
            </a:extLst>
          </p:cNvPr>
          <p:cNvSpPr>
            <a:spLocks noGrp="1"/>
          </p:cNvSpPr>
          <p:nvPr>
            <p:ph type="title"/>
          </p:nvPr>
        </p:nvSpPr>
        <p:spPr>
          <a:xfrm>
            <a:off x="831850" y="1709738"/>
            <a:ext cx="10515600" cy="2852737"/>
          </a:xfrm>
        </p:spPr>
        <p:txBody>
          <a:bodyPr vert="horz" anchor="b"/>
          <a:lstStyle>
            <a:lvl1pPr rtl="0">
              <a:defRPr sz="60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EF5ADC06-8B06-6CDD-BF66-8EBCB0DECEB1}"/>
              </a:ext>
            </a:extLst>
          </p:cNvPr>
          <p:cNvSpPr>
            <a:spLocks noGrp="1"/>
          </p:cNvSpPr>
          <p:nvPr>
            <p:ph type="body" idx="1"/>
          </p:nvPr>
        </p:nvSpPr>
        <p:spPr>
          <a:xfrm>
            <a:off x="831850" y="4589463"/>
            <a:ext cx="10515600" cy="1500187"/>
          </a:xfrm>
        </p:spPr>
        <p:txBody>
          <a:bodyPr/>
          <a:lstStyle>
            <a:lvl1pPr marL="0" indent="0" rtl="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i-FI" dirty="0"/>
              <a:t>Muokkaa tekstin perustyylejä napsauttamalla</a:t>
            </a:r>
          </a:p>
        </p:txBody>
      </p:sp>
      <p:sp>
        <p:nvSpPr>
          <p:cNvPr id="4" name="Päivämäärän paikkamerkki 3">
            <a:extLst>
              <a:ext uri="{FF2B5EF4-FFF2-40B4-BE49-F238E27FC236}">
                <a16:creationId xmlns:a16="http://schemas.microsoft.com/office/drawing/2014/main" id="{9FD750AE-2220-C10A-C064-383249B0EEF5}"/>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4EF479D6-3759-7188-DCAC-C1E4B01FF417}"/>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77EAC303-4EC9-2BA1-8B49-207C294DF3D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1149967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Kaksi sisältökohdetta">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E2BD139F-5856-2935-1075-115BB5384FAB}"/>
              </a:ext>
            </a:extLst>
          </p:cNvPr>
          <p:cNvGraphicFramePr>
            <a:graphicFrameLocks noChangeAspect="1"/>
          </p:cNvGraphicFramePr>
          <p:nvPr userDrawn="1">
            <p:custDataLst>
              <p:tags r:id="rId1"/>
            </p:custDataLst>
            <p:extLst>
              <p:ext uri="{D42A27DB-BD31-4B8C-83A1-F6EECF244321}">
                <p14:modId xmlns:p14="http://schemas.microsoft.com/office/powerpoint/2010/main" val="30087667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E2BD139F-5856-2935-1075-115BB5384FA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489418D-8B64-1E18-33F1-9DC621EF47F7}"/>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1F22096A-3D04-589A-E3B2-9FCA9D0C3C67}"/>
              </a:ext>
            </a:extLst>
          </p:cNvPr>
          <p:cNvSpPr>
            <a:spLocks noGrp="1"/>
          </p:cNvSpPr>
          <p:nvPr>
            <p:ph sz="half" idx="1"/>
          </p:nvPr>
        </p:nvSpPr>
        <p:spPr>
          <a:xfrm>
            <a:off x="838200" y="1825625"/>
            <a:ext cx="5181600" cy="435133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1CE450F9-58E6-B9B8-180C-F56CECEF9975}"/>
              </a:ext>
            </a:extLst>
          </p:cNvPr>
          <p:cNvSpPr>
            <a:spLocks noGrp="1"/>
          </p:cNvSpPr>
          <p:nvPr>
            <p:ph sz="half" idx="2"/>
          </p:nvPr>
        </p:nvSpPr>
        <p:spPr>
          <a:xfrm>
            <a:off x="6172200" y="1825625"/>
            <a:ext cx="5181600" cy="435133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Päivämäärän paikkamerkki 4">
            <a:extLst>
              <a:ext uri="{FF2B5EF4-FFF2-40B4-BE49-F238E27FC236}">
                <a16:creationId xmlns:a16="http://schemas.microsoft.com/office/drawing/2014/main" id="{505EF220-E7E5-36D5-7EE1-286FF994DB95}"/>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6" name="Alatunnisteen paikkamerkki 5">
            <a:extLst>
              <a:ext uri="{FF2B5EF4-FFF2-40B4-BE49-F238E27FC236}">
                <a16:creationId xmlns:a16="http://schemas.microsoft.com/office/drawing/2014/main" id="{8C572BD7-2504-67F6-CE98-34BC3EBACF37}"/>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553AB83F-5C80-36A9-F51A-07A532BCFDA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4439923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Vertailu">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F15A5BC6-9A7D-953E-8802-6952FDF6356D}"/>
              </a:ext>
            </a:extLst>
          </p:cNvPr>
          <p:cNvGraphicFramePr>
            <a:graphicFrameLocks noChangeAspect="1"/>
          </p:cNvGraphicFramePr>
          <p:nvPr userDrawn="1">
            <p:custDataLst>
              <p:tags r:id="rId1"/>
            </p:custDataLst>
            <p:extLst>
              <p:ext uri="{D42A27DB-BD31-4B8C-83A1-F6EECF244321}">
                <p14:modId xmlns:p14="http://schemas.microsoft.com/office/powerpoint/2010/main" val="11307589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1" name="think-cell data - do not delete" hidden="1">
                        <a:extLst>
                          <a:ext uri="{FF2B5EF4-FFF2-40B4-BE49-F238E27FC236}">
                            <a16:creationId xmlns:a16="http://schemas.microsoft.com/office/drawing/2014/main" id="{F15A5BC6-9A7D-953E-8802-6952FDF6356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D7411119-8EBC-66A3-F8C4-D862CCA67436}"/>
              </a:ext>
            </a:extLst>
          </p:cNvPr>
          <p:cNvSpPr>
            <a:spLocks noGrp="1"/>
          </p:cNvSpPr>
          <p:nvPr>
            <p:ph type="title"/>
          </p:nvPr>
        </p:nvSpPr>
        <p:spPr>
          <a:xfrm>
            <a:off x="839788" y="365125"/>
            <a:ext cx="10515600" cy="1325563"/>
          </a:xfrm>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6E46C1B-748E-705F-04E3-A8EF27DD10C1}"/>
              </a:ext>
            </a:extLst>
          </p:cNvPr>
          <p:cNvSpPr>
            <a:spLocks noGrp="1"/>
          </p:cNvSpPr>
          <p:nvPr>
            <p:ph type="body" idx="1"/>
          </p:nvPr>
        </p:nvSpPr>
        <p:spPr>
          <a:xfrm>
            <a:off x="839788" y="1681163"/>
            <a:ext cx="5157787" cy="823912"/>
          </a:xfrm>
        </p:spPr>
        <p:txBody>
          <a:bodyPr anchor="b"/>
          <a:lstStyle>
            <a:lvl1pPr marL="0" indent="0" rtl="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F443AC18-468A-B76A-F950-5E70586D7084}"/>
              </a:ext>
            </a:extLst>
          </p:cNvPr>
          <p:cNvSpPr>
            <a:spLocks noGrp="1"/>
          </p:cNvSpPr>
          <p:nvPr>
            <p:ph sz="half" idx="2"/>
          </p:nvPr>
        </p:nvSpPr>
        <p:spPr>
          <a:xfrm>
            <a:off x="839788" y="2505075"/>
            <a:ext cx="5157787" cy="368458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B10B0E73-45EE-3F6E-13E7-200B1E427092}"/>
              </a:ext>
            </a:extLst>
          </p:cNvPr>
          <p:cNvSpPr>
            <a:spLocks noGrp="1"/>
          </p:cNvSpPr>
          <p:nvPr>
            <p:ph type="body" sz="quarter" idx="3"/>
          </p:nvPr>
        </p:nvSpPr>
        <p:spPr>
          <a:xfrm>
            <a:off x="6172200" y="1681163"/>
            <a:ext cx="5183188" cy="823912"/>
          </a:xfrm>
        </p:spPr>
        <p:txBody>
          <a:bodyPr anchor="b"/>
          <a:lstStyle>
            <a:lvl1pPr marL="0" indent="0" rtl="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F7D1500F-BA75-1B7E-786B-CFBD88A0D887}"/>
              </a:ext>
            </a:extLst>
          </p:cNvPr>
          <p:cNvSpPr>
            <a:spLocks noGrp="1"/>
          </p:cNvSpPr>
          <p:nvPr>
            <p:ph sz="quarter" idx="4"/>
          </p:nvPr>
        </p:nvSpPr>
        <p:spPr>
          <a:xfrm>
            <a:off x="6172200" y="2505075"/>
            <a:ext cx="5183188" cy="368458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6">
            <a:extLst>
              <a:ext uri="{FF2B5EF4-FFF2-40B4-BE49-F238E27FC236}">
                <a16:creationId xmlns:a16="http://schemas.microsoft.com/office/drawing/2014/main" id="{BDC5A180-868A-F63B-ECF3-4A4706DE8062}"/>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8" name="Alatunnisteen paikkamerkki 7">
            <a:extLst>
              <a:ext uri="{FF2B5EF4-FFF2-40B4-BE49-F238E27FC236}">
                <a16:creationId xmlns:a16="http://schemas.microsoft.com/office/drawing/2014/main" id="{5F299699-AADB-FFF0-C04E-77A6AF57455F}"/>
              </a:ext>
            </a:extLst>
          </p:cNvPr>
          <p:cNvSpPr>
            <a:spLocks noGrp="1"/>
          </p:cNvSpPr>
          <p:nvPr>
            <p:ph type="ftr" sz="quarter" idx="11"/>
          </p:nvPr>
        </p:nvSpPr>
        <p:spPr/>
        <p:txBody>
          <a:bodyPr/>
          <a:lstStyle>
            <a:lvl1pPr rtl="0">
              <a:defRPr/>
            </a:lvl1pPr>
          </a:lstStyle>
          <a:p>
            <a:endParaRPr lang="fi-FI" dirty="0"/>
          </a:p>
        </p:txBody>
      </p:sp>
      <p:sp>
        <p:nvSpPr>
          <p:cNvPr id="9" name="Dian numeron paikkamerkki 8">
            <a:extLst>
              <a:ext uri="{FF2B5EF4-FFF2-40B4-BE49-F238E27FC236}">
                <a16:creationId xmlns:a16="http://schemas.microsoft.com/office/drawing/2014/main" id="{2E9F2FAA-F141-3464-24CC-3F04904EFCF2}"/>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019323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Vain otsikko">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DD9C48B7-C53D-B526-8542-DC65D5220434}"/>
              </a:ext>
            </a:extLst>
          </p:cNvPr>
          <p:cNvGraphicFramePr>
            <a:graphicFrameLocks noChangeAspect="1"/>
          </p:cNvGraphicFramePr>
          <p:nvPr userDrawn="1">
            <p:custDataLst>
              <p:tags r:id="rId1"/>
            </p:custDataLst>
            <p:extLst>
              <p:ext uri="{D42A27DB-BD31-4B8C-83A1-F6EECF244321}">
                <p14:modId xmlns:p14="http://schemas.microsoft.com/office/powerpoint/2010/main" val="35520355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DD9C48B7-C53D-B526-8542-DC65D522043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8B68E42F-BD3C-B4D9-E5F0-119677C50E8D}"/>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EE907999-DBE6-9501-6803-3ADA9E7AD0FF}"/>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4" name="Alatunnisteen paikkamerkki 3">
            <a:extLst>
              <a:ext uri="{FF2B5EF4-FFF2-40B4-BE49-F238E27FC236}">
                <a16:creationId xmlns:a16="http://schemas.microsoft.com/office/drawing/2014/main" id="{B45DAC2D-8BE9-C096-5C33-4CFB149D72BB}"/>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8A220945-684E-944A-A7BC-875B885CA881}"/>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149635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Tyhjä">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9EDEA00B-4F4D-C1E8-F821-C8E67ACC3A38}"/>
              </a:ext>
            </a:extLst>
          </p:cNvPr>
          <p:cNvGraphicFramePr>
            <a:graphicFrameLocks noChangeAspect="1"/>
          </p:cNvGraphicFramePr>
          <p:nvPr userDrawn="1">
            <p:custDataLst>
              <p:tags r:id="rId1"/>
            </p:custDataLst>
            <p:extLst>
              <p:ext uri="{D42A27DB-BD31-4B8C-83A1-F6EECF244321}">
                <p14:modId xmlns:p14="http://schemas.microsoft.com/office/powerpoint/2010/main" val="330459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9EDEA00B-4F4D-C1E8-F821-C8E67ACC3A3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äivämäärän paikkamerkki 1">
            <a:extLst>
              <a:ext uri="{FF2B5EF4-FFF2-40B4-BE49-F238E27FC236}">
                <a16:creationId xmlns:a16="http://schemas.microsoft.com/office/drawing/2014/main" id="{480E2AC9-49DC-7DC2-2E0C-7945A3B415AB}"/>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3" name="Alatunnisteen paikkamerkki 2">
            <a:extLst>
              <a:ext uri="{FF2B5EF4-FFF2-40B4-BE49-F238E27FC236}">
                <a16:creationId xmlns:a16="http://schemas.microsoft.com/office/drawing/2014/main" id="{0364B013-B2CC-AF3C-9E9C-FA8C03672412}"/>
              </a:ext>
            </a:extLst>
          </p:cNvPr>
          <p:cNvSpPr>
            <a:spLocks noGrp="1"/>
          </p:cNvSpPr>
          <p:nvPr>
            <p:ph type="ftr" sz="quarter" idx="11"/>
          </p:nvPr>
        </p:nvSpPr>
        <p:spPr/>
        <p:txBody>
          <a:bodyPr/>
          <a:lstStyle>
            <a:lvl1pPr rtl="0">
              <a:defRPr/>
            </a:lvl1pPr>
          </a:lstStyle>
          <a:p>
            <a:endParaRPr lang="fi-FI" dirty="0"/>
          </a:p>
        </p:txBody>
      </p:sp>
      <p:sp>
        <p:nvSpPr>
          <p:cNvPr id="4" name="Dian numeron paikkamerkki 3">
            <a:extLst>
              <a:ext uri="{FF2B5EF4-FFF2-40B4-BE49-F238E27FC236}">
                <a16:creationId xmlns:a16="http://schemas.microsoft.com/office/drawing/2014/main" id="{DFC89A03-B0B3-01BF-A260-66A36BB22812}"/>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5784526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Kuvatekstillinen sisältö">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BEDF092B-723D-D008-2E6B-AB11D168688D}"/>
              </a:ext>
            </a:extLst>
          </p:cNvPr>
          <p:cNvGraphicFramePr>
            <a:graphicFrameLocks noChangeAspect="1"/>
          </p:cNvGraphicFramePr>
          <p:nvPr userDrawn="1">
            <p:custDataLst>
              <p:tags r:id="rId1"/>
            </p:custDataLst>
            <p:extLst>
              <p:ext uri="{D42A27DB-BD31-4B8C-83A1-F6EECF244321}">
                <p14:modId xmlns:p14="http://schemas.microsoft.com/office/powerpoint/2010/main" val="11714040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BEDF092B-723D-D008-2E6B-AB11D168688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80278122-BF03-59DB-D685-4CA57E7036E4}"/>
              </a:ext>
            </a:extLst>
          </p:cNvPr>
          <p:cNvSpPr>
            <a:spLocks noGrp="1"/>
          </p:cNvSpPr>
          <p:nvPr>
            <p:ph type="title"/>
          </p:nvPr>
        </p:nvSpPr>
        <p:spPr>
          <a:xfrm>
            <a:off x="839788" y="457200"/>
            <a:ext cx="3932237" cy="1600200"/>
          </a:xfrm>
        </p:spPr>
        <p:txBody>
          <a:bodyPr vert="horz" anchor="b"/>
          <a:lstStyle>
            <a:lvl1pPr rtl="0">
              <a:defRPr sz="32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D2A58C85-73F9-B584-EFBE-E882E7E83852}"/>
              </a:ext>
            </a:extLst>
          </p:cNvPr>
          <p:cNvSpPr>
            <a:spLocks noGrp="1"/>
          </p:cNvSpPr>
          <p:nvPr>
            <p:ph idx="1"/>
          </p:nvPr>
        </p:nvSpPr>
        <p:spPr>
          <a:xfrm>
            <a:off x="5183188" y="987425"/>
            <a:ext cx="6172200" cy="4873625"/>
          </a:xfrm>
        </p:spPr>
        <p:txBody>
          <a:bodyPr/>
          <a:lstStyle>
            <a:lvl1pPr rtl="0">
              <a:defRPr sz="3200"/>
            </a:lvl1pPr>
            <a:lvl2pPr rtl="0">
              <a:defRPr sz="2800"/>
            </a:lvl2pPr>
            <a:lvl3pPr rtl="0">
              <a:defRPr sz="2400"/>
            </a:lvl3pPr>
            <a:lvl4pPr rtl="0">
              <a:defRPr sz="2000"/>
            </a:lvl4pPr>
            <a:lvl5pPr rtl="0">
              <a:defRPr sz="20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894AAF46-6C51-56CF-78DF-BA437039FA5E}"/>
              </a:ext>
            </a:extLst>
          </p:cNvPr>
          <p:cNvSpPr>
            <a:spLocks noGrp="1"/>
          </p:cNvSpPr>
          <p:nvPr>
            <p:ph type="body" sz="half" idx="2"/>
          </p:nvPr>
        </p:nvSpPr>
        <p:spPr>
          <a:xfrm>
            <a:off x="839788" y="2057400"/>
            <a:ext cx="3932237" cy="3811588"/>
          </a:xfrm>
        </p:spPr>
        <p:txBody>
          <a:bodyPr/>
          <a:lstStyle>
            <a:lvl1pPr marL="0" indent="0" rtl="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Muokkaa tekstin perustyylejä napsauttamalla</a:t>
            </a:r>
          </a:p>
        </p:txBody>
      </p:sp>
      <p:sp>
        <p:nvSpPr>
          <p:cNvPr id="5" name="Päivämäärän paikkamerkki 4">
            <a:extLst>
              <a:ext uri="{FF2B5EF4-FFF2-40B4-BE49-F238E27FC236}">
                <a16:creationId xmlns:a16="http://schemas.microsoft.com/office/drawing/2014/main" id="{D4DF2FFA-1C38-EEF6-14F4-8AA226244055}"/>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6" name="Alatunnisteen paikkamerkki 5">
            <a:extLst>
              <a:ext uri="{FF2B5EF4-FFF2-40B4-BE49-F238E27FC236}">
                <a16:creationId xmlns:a16="http://schemas.microsoft.com/office/drawing/2014/main" id="{225B4DC5-6A38-0C93-B6B6-FF8841854124}"/>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E6B94194-FAEC-F2E1-CD32-C3C0FB1F92C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7203187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Kuvatekstillinen kuva">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8B605DFB-8FDB-8BEB-25C8-8B50E3E68D4F}"/>
              </a:ext>
            </a:extLst>
          </p:cNvPr>
          <p:cNvGraphicFramePr>
            <a:graphicFrameLocks noChangeAspect="1"/>
          </p:cNvGraphicFramePr>
          <p:nvPr userDrawn="1">
            <p:custDataLst>
              <p:tags r:id="rId1"/>
            </p:custDataLst>
            <p:extLst>
              <p:ext uri="{D42A27DB-BD31-4B8C-83A1-F6EECF244321}">
                <p14:modId xmlns:p14="http://schemas.microsoft.com/office/powerpoint/2010/main" val="6680657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8B605DFB-8FDB-8BEB-25C8-8B50E3E68D4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867D7A5-7B8A-4CB2-E85A-75CC906DB6C3}"/>
              </a:ext>
            </a:extLst>
          </p:cNvPr>
          <p:cNvSpPr>
            <a:spLocks noGrp="1"/>
          </p:cNvSpPr>
          <p:nvPr>
            <p:ph type="title"/>
          </p:nvPr>
        </p:nvSpPr>
        <p:spPr>
          <a:xfrm>
            <a:off x="839788" y="457200"/>
            <a:ext cx="3932237" cy="1600200"/>
          </a:xfrm>
        </p:spPr>
        <p:txBody>
          <a:bodyPr vert="horz" anchor="b"/>
          <a:lstStyle>
            <a:lvl1pPr rtl="0">
              <a:defRPr sz="32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Kuvan paikkamerkki 2">
            <a:extLst>
              <a:ext uri="{FF2B5EF4-FFF2-40B4-BE49-F238E27FC236}">
                <a16:creationId xmlns:a16="http://schemas.microsoft.com/office/drawing/2014/main" id="{766079E2-857A-B424-7D9A-4FF970B6FF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i-FI"/>
          </a:p>
        </p:txBody>
      </p:sp>
      <p:sp>
        <p:nvSpPr>
          <p:cNvPr id="4" name="Tekstin paikkamerkki 3">
            <a:extLst>
              <a:ext uri="{FF2B5EF4-FFF2-40B4-BE49-F238E27FC236}">
                <a16:creationId xmlns:a16="http://schemas.microsoft.com/office/drawing/2014/main" id="{94CF4392-D026-5DB3-9433-E42D18F772B0}"/>
              </a:ext>
            </a:extLst>
          </p:cNvPr>
          <p:cNvSpPr>
            <a:spLocks noGrp="1"/>
          </p:cNvSpPr>
          <p:nvPr>
            <p:ph type="body" sz="half" idx="2"/>
          </p:nvPr>
        </p:nvSpPr>
        <p:spPr>
          <a:xfrm>
            <a:off x="839788" y="2057400"/>
            <a:ext cx="3932237" cy="3811588"/>
          </a:xfrm>
        </p:spPr>
        <p:txBody>
          <a:bodyPr/>
          <a:lstStyle>
            <a:lvl1pPr marL="0" indent="0" rtl="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Muokkaa tekstin perustyylejä napsauttamalla</a:t>
            </a:r>
          </a:p>
        </p:txBody>
      </p:sp>
      <p:sp>
        <p:nvSpPr>
          <p:cNvPr id="5" name="Päivämäärän paikkamerkki 4">
            <a:extLst>
              <a:ext uri="{FF2B5EF4-FFF2-40B4-BE49-F238E27FC236}">
                <a16:creationId xmlns:a16="http://schemas.microsoft.com/office/drawing/2014/main" id="{FD22DBA6-AD8A-DE68-3908-A40BAA0B5362}"/>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6" name="Alatunnisteen paikkamerkki 5">
            <a:extLst>
              <a:ext uri="{FF2B5EF4-FFF2-40B4-BE49-F238E27FC236}">
                <a16:creationId xmlns:a16="http://schemas.microsoft.com/office/drawing/2014/main" id="{0BD160F5-E268-24D7-071D-CFCC7C2481FA}"/>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889169D7-E651-F85D-A3B5-5285360FA07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8684902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Otsikko ja pystysuora teksti">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183AA0A6-17ED-77FD-9B47-2B8E0756511A}"/>
              </a:ext>
            </a:extLst>
          </p:cNvPr>
          <p:cNvGraphicFramePr>
            <a:graphicFrameLocks noChangeAspect="1"/>
          </p:cNvGraphicFramePr>
          <p:nvPr userDrawn="1">
            <p:custDataLst>
              <p:tags r:id="rId1"/>
            </p:custDataLst>
            <p:extLst>
              <p:ext uri="{D42A27DB-BD31-4B8C-83A1-F6EECF244321}">
                <p14:modId xmlns:p14="http://schemas.microsoft.com/office/powerpoint/2010/main" val="39857652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183AA0A6-17ED-77FD-9B47-2B8E0756511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9A980C5-BC16-2EBD-F909-66A5008494B7}"/>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ystysuoran tekstin paikkamerkki 2">
            <a:extLst>
              <a:ext uri="{FF2B5EF4-FFF2-40B4-BE49-F238E27FC236}">
                <a16:creationId xmlns:a16="http://schemas.microsoft.com/office/drawing/2014/main" id="{B6F0CD98-789A-DFA0-6935-68D1EBED9847}"/>
              </a:ext>
            </a:extLst>
          </p:cNvPr>
          <p:cNvSpPr>
            <a:spLocks noGrp="1"/>
          </p:cNvSpPr>
          <p:nvPr>
            <p:ph type="body" orient="vert" idx="1"/>
          </p:nvPr>
        </p:nvSpPr>
        <p:spPr/>
        <p:txBody>
          <a:bodyPr vert="eaVert"/>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004C72E0-ED9D-F158-FAE8-4BF19DC3F853}"/>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DEEA8C4F-68E2-4229-1E3D-41BF85462B38}"/>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5439D74E-C56B-A26A-8969-3AC1D3469B0D}"/>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3422690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Pystysuora otsikko ja teksti">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59ED88B-5A2F-0D02-6873-1966B141838D}"/>
              </a:ext>
            </a:extLst>
          </p:cNvPr>
          <p:cNvGraphicFramePr>
            <a:graphicFrameLocks noChangeAspect="1"/>
          </p:cNvGraphicFramePr>
          <p:nvPr userDrawn="1">
            <p:custDataLst>
              <p:tags r:id="rId1"/>
            </p:custDataLst>
            <p:extLst>
              <p:ext uri="{D42A27DB-BD31-4B8C-83A1-F6EECF244321}">
                <p14:modId xmlns:p14="http://schemas.microsoft.com/office/powerpoint/2010/main" val="12081216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59ED88B-5A2F-0D02-6873-1966B141838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ystysuora otsikko 1">
            <a:extLst>
              <a:ext uri="{FF2B5EF4-FFF2-40B4-BE49-F238E27FC236}">
                <a16:creationId xmlns:a16="http://schemas.microsoft.com/office/drawing/2014/main" id="{4F164AF4-1649-755A-C0DC-A2530E4E01E4}"/>
              </a:ext>
            </a:extLst>
          </p:cNvPr>
          <p:cNvSpPr>
            <a:spLocks noGrp="1"/>
          </p:cNvSpPr>
          <p:nvPr>
            <p:ph type="title" orient="vert"/>
          </p:nvPr>
        </p:nvSpPr>
        <p:spPr>
          <a:xfrm>
            <a:off x="8724900" y="365125"/>
            <a:ext cx="2628900" cy="5811838"/>
          </a:xfrm>
        </p:spPr>
        <p:txBody>
          <a:bodyPr vert="eaVert"/>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ystysuoran tekstin paikkamerkki 2">
            <a:extLst>
              <a:ext uri="{FF2B5EF4-FFF2-40B4-BE49-F238E27FC236}">
                <a16:creationId xmlns:a16="http://schemas.microsoft.com/office/drawing/2014/main" id="{640DC179-7F3D-6AED-392D-270863EF0EEE}"/>
              </a:ext>
            </a:extLst>
          </p:cNvPr>
          <p:cNvSpPr>
            <a:spLocks noGrp="1"/>
          </p:cNvSpPr>
          <p:nvPr>
            <p:ph type="body" orient="vert" idx="1"/>
          </p:nvPr>
        </p:nvSpPr>
        <p:spPr>
          <a:xfrm>
            <a:off x="838200" y="365125"/>
            <a:ext cx="7734300" cy="5811838"/>
          </a:xfrm>
        </p:spPr>
        <p:txBody>
          <a:bodyPr vert="eaVert"/>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71D1FE52-1DEE-9AFE-7E8B-AF44404994AF}"/>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D4D723AA-77E2-58A8-5378-98C06D6AD8AC}"/>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1F4B12E0-F97A-5976-4B1F-E2324F6032F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11376794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extLst>
              <p:ext uri="{D42A27DB-BD31-4B8C-83A1-F6EECF244321}">
                <p14:modId xmlns:p14="http://schemas.microsoft.com/office/powerpoint/2010/main" val="3004568968"/>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25311068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extLst>
              <p:ext uri="{D42A27DB-BD31-4B8C-83A1-F6EECF244321}">
                <p14:modId xmlns:p14="http://schemas.microsoft.com/office/powerpoint/2010/main" val="51915294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8978347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extLst>
              <p:ext uri="{D42A27DB-BD31-4B8C-83A1-F6EECF244321}">
                <p14:modId xmlns:p14="http://schemas.microsoft.com/office/powerpoint/2010/main" val="120005236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00398159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extLst>
              <p:ext uri="{D42A27DB-BD31-4B8C-83A1-F6EECF244321}">
                <p14:modId xmlns:p14="http://schemas.microsoft.com/office/powerpoint/2010/main" val="34802246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1607556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extLst>
              <p:ext uri="{D42A27DB-BD31-4B8C-83A1-F6EECF244321}">
                <p14:modId xmlns:p14="http://schemas.microsoft.com/office/powerpoint/2010/main" val="37648338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5355113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extLst>
              <p:ext uri="{D42A27DB-BD31-4B8C-83A1-F6EECF244321}">
                <p14:modId xmlns:p14="http://schemas.microsoft.com/office/powerpoint/2010/main" val="322406468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42666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extLst>
              <p:ext uri="{D42A27DB-BD31-4B8C-83A1-F6EECF244321}">
                <p14:modId xmlns:p14="http://schemas.microsoft.com/office/powerpoint/2010/main" val="377135661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7066396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C5070C51-2CAB-0194-7E6A-3FA52BAA8F4E}"/>
              </a:ext>
            </a:extLst>
          </p:cNvPr>
          <p:cNvGraphicFramePr>
            <a:graphicFrameLocks noChangeAspect="1"/>
          </p:cNvGraphicFramePr>
          <p:nvPr userDrawn="1">
            <p:custDataLst>
              <p:tags r:id="rId1"/>
            </p:custDataLst>
            <p:extLst>
              <p:ext uri="{D42A27DB-BD31-4B8C-83A1-F6EECF244321}">
                <p14:modId xmlns:p14="http://schemas.microsoft.com/office/powerpoint/2010/main" val="2215174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C5070C51-2CAB-0194-7E6A-3FA52BAA8F4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3390584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68DB540-B56F-1326-3F65-77878AE280AC}"/>
              </a:ext>
            </a:extLst>
          </p:cNvPr>
          <p:cNvGraphicFramePr>
            <a:graphicFrameLocks noChangeAspect="1"/>
          </p:cNvGraphicFramePr>
          <p:nvPr userDrawn="1">
            <p:custDataLst>
              <p:tags r:id="rId1"/>
            </p:custDataLst>
            <p:extLst>
              <p:ext uri="{D42A27DB-BD31-4B8C-83A1-F6EECF244321}">
                <p14:modId xmlns:p14="http://schemas.microsoft.com/office/powerpoint/2010/main" val="41119202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68DB540-B56F-1326-3F65-77878AE280A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1593891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CE2DB21-2C40-4DB0-316C-34A5A4D84729}"/>
              </a:ext>
            </a:extLst>
          </p:cNvPr>
          <p:cNvGraphicFramePr>
            <a:graphicFrameLocks noChangeAspect="1"/>
          </p:cNvGraphicFramePr>
          <p:nvPr userDrawn="1">
            <p:custDataLst>
              <p:tags r:id="rId1"/>
            </p:custDataLst>
            <p:extLst>
              <p:ext uri="{D42A27DB-BD31-4B8C-83A1-F6EECF244321}">
                <p14:modId xmlns:p14="http://schemas.microsoft.com/office/powerpoint/2010/main" val="5740607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2CE2DB21-2C40-4DB0-316C-34A5A4D847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39236694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CE25640B-12B4-8760-09D4-6C627A0D39A6}"/>
              </a:ext>
            </a:extLst>
          </p:cNvPr>
          <p:cNvGraphicFramePr>
            <a:graphicFrameLocks noChangeAspect="1"/>
          </p:cNvGraphicFramePr>
          <p:nvPr userDrawn="1">
            <p:custDataLst>
              <p:tags r:id="rId1"/>
            </p:custDataLst>
            <p:extLst>
              <p:ext uri="{D42A27DB-BD31-4B8C-83A1-F6EECF244321}">
                <p14:modId xmlns:p14="http://schemas.microsoft.com/office/powerpoint/2010/main" val="4469942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CE25640B-12B4-8760-09D4-6C627A0D39A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4832605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5BAA5392-C94A-D0E0-4B11-A4B5AE13E618}"/>
              </a:ext>
            </a:extLst>
          </p:cNvPr>
          <p:cNvGraphicFramePr>
            <a:graphicFrameLocks noChangeAspect="1"/>
          </p:cNvGraphicFramePr>
          <p:nvPr userDrawn="1">
            <p:custDataLst>
              <p:tags r:id="rId1"/>
            </p:custDataLst>
            <p:extLst>
              <p:ext uri="{D42A27DB-BD31-4B8C-83A1-F6EECF244321}">
                <p14:modId xmlns:p14="http://schemas.microsoft.com/office/powerpoint/2010/main" val="3262137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5BAA5392-C94A-D0E0-4B11-A4B5AE13E61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19413721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1C2C35B2-9828-61EF-44FF-07F819660FFC}"/>
              </a:ext>
            </a:extLst>
          </p:cNvPr>
          <p:cNvGraphicFramePr>
            <a:graphicFrameLocks noChangeAspect="1"/>
          </p:cNvGraphicFramePr>
          <p:nvPr userDrawn="1">
            <p:custDataLst>
              <p:tags r:id="rId1"/>
            </p:custDataLst>
            <p:extLst>
              <p:ext uri="{D42A27DB-BD31-4B8C-83A1-F6EECF244321}">
                <p14:modId xmlns:p14="http://schemas.microsoft.com/office/powerpoint/2010/main" val="395015910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1C2C35B2-9828-61EF-44FF-07F819660F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1899637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249750911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extLst>
              <p:ext uri="{D42A27DB-BD31-4B8C-83A1-F6EECF244321}">
                <p14:modId xmlns:p14="http://schemas.microsoft.com/office/powerpoint/2010/main" val="122970715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5742054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extLst>
              <p:ext uri="{D42A27DB-BD31-4B8C-83A1-F6EECF244321}">
                <p14:modId xmlns:p14="http://schemas.microsoft.com/office/powerpoint/2010/main" val="1512948312"/>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1435906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extLst>
              <p:ext uri="{D42A27DB-BD31-4B8C-83A1-F6EECF244321}">
                <p14:modId xmlns:p14="http://schemas.microsoft.com/office/powerpoint/2010/main" val="3175816242"/>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54089317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extLst>
              <p:ext uri="{D42A27DB-BD31-4B8C-83A1-F6EECF244321}">
                <p14:modId xmlns:p14="http://schemas.microsoft.com/office/powerpoint/2010/main" val="384434912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8120729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extLst>
              <p:ext uri="{D42A27DB-BD31-4B8C-83A1-F6EECF244321}">
                <p14:modId xmlns:p14="http://schemas.microsoft.com/office/powerpoint/2010/main" val="15893574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44124413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extLst>
              <p:ext uri="{D42A27DB-BD31-4B8C-83A1-F6EECF244321}">
                <p14:modId xmlns:p14="http://schemas.microsoft.com/office/powerpoint/2010/main" val="151372762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6566854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12985081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224029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0323394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9507440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70742244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11333476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9336254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C1886DA-F28F-1854-FC46-A503CBB019C2}"/>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C1886DA-F28F-1854-FC46-A503CBB019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66585108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Mukautettu asettelu">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40A338E2-C699-C7F2-5F5E-63869CC17F72}"/>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40A338E2-C699-C7F2-5F5E-63869CC17F7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C3355CC-01A2-68A7-29ED-11CD53C75DDB}"/>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825CBE83-F192-235E-F7DC-836AB0F66654}"/>
              </a:ext>
            </a:extLst>
          </p:cNvPr>
          <p:cNvSpPr>
            <a:spLocks noGrp="1"/>
          </p:cNvSpPr>
          <p:nvPr>
            <p:ph type="dt" sz="half" idx="10"/>
          </p:nvPr>
        </p:nvSpPr>
        <p:spPr/>
        <p:txBody>
          <a:bodyPr/>
          <a:lstStyle>
            <a:lvl1pPr rtl="0">
              <a:defRPr/>
            </a:lvl1pPr>
          </a:lstStyle>
          <a:p>
            <a:fld id="{E82995AC-F008-1E4B-9263-D2B18A52AAEA}" type="datetimeFigureOut">
              <a:rPr lang="fi-FI" smtClean="0"/>
              <a:pPr/>
              <a:t>11.3.2026</a:t>
            </a:fld>
            <a:endParaRPr lang="fi-FI" dirty="0"/>
          </a:p>
        </p:txBody>
      </p:sp>
      <p:sp>
        <p:nvSpPr>
          <p:cNvPr id="4" name="Alatunnisteen paikkamerkki 3">
            <a:extLst>
              <a:ext uri="{FF2B5EF4-FFF2-40B4-BE49-F238E27FC236}">
                <a16:creationId xmlns:a16="http://schemas.microsoft.com/office/drawing/2014/main" id="{B1BFAE4E-829F-08B4-328F-32E16A510500}"/>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A52D7BFC-82F6-EEBD-4F87-4931CF51499B}"/>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200826502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58D8187-73F2-1D3C-3ED4-C6FB315B0949}"/>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58D8187-73F2-1D3C-3ED4-C6FB315B094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030606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8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21" name="think-cell data - do not delete" hidden="1">
            <a:extLst>
              <a:ext uri="{FF2B5EF4-FFF2-40B4-BE49-F238E27FC236}">
                <a16:creationId xmlns:a16="http://schemas.microsoft.com/office/drawing/2014/main" id="{C258E939-D884-70FA-82BC-5D26317A2FBB}"/>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1" name="think-cell data - do not delete" hidden="1">
                        <a:extLst>
                          <a:ext uri="{FF2B5EF4-FFF2-40B4-BE49-F238E27FC236}">
                            <a16:creationId xmlns:a16="http://schemas.microsoft.com/office/drawing/2014/main" id="{C258E939-D884-70FA-82BC-5D26317A2FB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4">
            <a:extLst>
              <a:ext uri="{FF2B5EF4-FFF2-40B4-BE49-F238E27FC236}">
                <a16:creationId xmlns:a16="http://schemas.microsoft.com/office/drawing/2014/main" id="{ABD6C233-F6D2-5EE1-5C79-444B734FB469}"/>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8" name="Rectangle 35">
            <a:extLst>
              <a:ext uri="{FF2B5EF4-FFF2-40B4-BE49-F238E27FC236}">
                <a16:creationId xmlns:a16="http://schemas.microsoft.com/office/drawing/2014/main" id="{59B0FC02-AFE7-B8BE-2211-7CF2A56C5B95}"/>
              </a:ext>
            </a:extLst>
          </p:cNvPr>
          <p:cNvSpPr/>
          <p:nvPr userDrawn="1"/>
        </p:nvSpPr>
        <p:spPr>
          <a:xfrm>
            <a:off x="2441683" y="-848"/>
            <a:ext cx="2427068" cy="518181"/>
          </a:xfrm>
          <a:prstGeom prst="rect">
            <a:avLst/>
          </a:prstGeom>
          <a:solidFill>
            <a:srgbClr val="EEFA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9" name="Rectangle 37">
            <a:extLst>
              <a:ext uri="{FF2B5EF4-FFF2-40B4-BE49-F238E27FC236}">
                <a16:creationId xmlns:a16="http://schemas.microsoft.com/office/drawing/2014/main" id="{DDB911F0-C19F-F821-951D-363F4D137F63}"/>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38">
            <a:extLst>
              <a:ext uri="{FF2B5EF4-FFF2-40B4-BE49-F238E27FC236}">
                <a16:creationId xmlns:a16="http://schemas.microsoft.com/office/drawing/2014/main" id="{1211648F-7844-E72C-780F-41823B302979}"/>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Toimintaperiaatteet </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käytännöt</a:t>
            </a:r>
          </a:p>
        </p:txBody>
      </p:sp>
      <p:sp>
        <p:nvSpPr>
          <p:cNvPr id="11" name="Rectangle 39">
            <a:extLst>
              <a:ext uri="{FF2B5EF4-FFF2-40B4-BE49-F238E27FC236}">
                <a16:creationId xmlns:a16="http://schemas.microsoft.com/office/drawing/2014/main" id="{7CAE788B-2D03-7674-C9BF-9DDE0FE45121}"/>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accent1">
                    <a:lumMod val="50000"/>
                  </a:schemeClr>
                </a:solidFill>
                <a:ea typeface="Inter" panose="02000503000000020004" pitchFamily="2" charset="0"/>
              </a:rPr>
              <a:t>Palveluyksikön/-pisteen tiedot</a:t>
            </a:r>
          </a:p>
        </p:txBody>
      </p:sp>
      <p:sp>
        <p:nvSpPr>
          <p:cNvPr id="12" name="Rectangle 40">
            <a:extLst>
              <a:ext uri="{FF2B5EF4-FFF2-40B4-BE49-F238E27FC236}">
                <a16:creationId xmlns:a16="http://schemas.microsoft.com/office/drawing/2014/main" id="{9BC60891-7A28-6F63-5DD2-504C39790EE0}"/>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3" name="Straight Connector 41">
            <a:extLst>
              <a:ext uri="{FF2B5EF4-FFF2-40B4-BE49-F238E27FC236}">
                <a16:creationId xmlns:a16="http://schemas.microsoft.com/office/drawing/2014/main" id="{ACD3521A-B238-F1ED-DF13-254D2AE1A47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A6DF2F59-89A3-BC4F-7D45-FDDDF178F43E}"/>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4EE4C550-0C26-1932-AEF7-74011508AC32}"/>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B14A298-A48E-9A37-39DC-748DEB0718F0}"/>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6">
            <a:extLst>
              <a:ext uri="{FF2B5EF4-FFF2-40B4-BE49-F238E27FC236}">
                <a16:creationId xmlns:a16="http://schemas.microsoft.com/office/drawing/2014/main" id="{1ED49152-2B78-8B6F-61A9-47DB4DCA91C7}"/>
              </a:ext>
            </a:extLst>
          </p:cNvPr>
          <p:cNvCxnSpPr>
            <a:cxnSpLocks/>
          </p:cNvCxnSpPr>
          <p:nvPr userDrawn="1"/>
        </p:nvCxnSpPr>
        <p:spPr>
          <a:xfrm flipH="1">
            <a:off x="-8540" y="516156"/>
            <a:ext cx="2443163"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36">
            <a:extLst>
              <a:ext uri="{FF2B5EF4-FFF2-40B4-BE49-F238E27FC236}">
                <a16:creationId xmlns:a16="http://schemas.microsoft.com/office/drawing/2014/main" id="{7F742682-B96D-506F-7735-8D63328591DB}"/>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Liitteet</a:t>
            </a:r>
          </a:p>
        </p:txBody>
      </p:sp>
      <p:cxnSp>
        <p:nvCxnSpPr>
          <p:cNvPr id="19" name="Straight Connector 46">
            <a:extLst>
              <a:ext uri="{FF2B5EF4-FFF2-40B4-BE49-F238E27FC236}">
                <a16:creationId xmlns:a16="http://schemas.microsoft.com/office/drawing/2014/main" id="{928BB3F7-0BE4-8297-9400-6A89DB8FF018}"/>
              </a:ext>
            </a:extLst>
          </p:cNvPr>
          <p:cNvCxnSpPr>
            <a:cxnSpLocks/>
          </p:cNvCxnSpPr>
          <p:nvPr userDrawn="1"/>
        </p:nvCxnSpPr>
        <p:spPr>
          <a:xfrm flipH="1">
            <a:off x="4876800" y="516156"/>
            <a:ext cx="731520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37759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9B2BBB1-75F0-1543-5D08-EA6963651594}"/>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E9B2BBB1-75F0-1543-5D08-EA696365159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9" name="Rectangle 6">
            <a:extLst>
              <a:ext uri="{FF2B5EF4-FFF2-40B4-BE49-F238E27FC236}">
                <a16:creationId xmlns:a16="http://schemas.microsoft.com/office/drawing/2014/main" id="{ECFCDEF2-5EE4-990E-E366-FB2A6AEBD7C0}"/>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0" name="Rectangle 12">
            <a:extLst>
              <a:ext uri="{FF2B5EF4-FFF2-40B4-BE49-F238E27FC236}">
                <a16:creationId xmlns:a16="http://schemas.microsoft.com/office/drawing/2014/main" id="{72A3610A-4685-F53C-AAE8-E8079AE199AC}"/>
              </a:ext>
            </a:extLst>
          </p:cNvPr>
          <p:cNvSpPr/>
          <p:nvPr userDrawn="1"/>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1" name="Rectangle 14">
            <a:extLst>
              <a:ext uri="{FF2B5EF4-FFF2-40B4-BE49-F238E27FC236}">
                <a16:creationId xmlns:a16="http://schemas.microsoft.com/office/drawing/2014/main" id="{1BF4957A-FB64-174E-FCD7-672DEC240481}"/>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2" name="Rectangle 15">
            <a:extLst>
              <a:ext uri="{FF2B5EF4-FFF2-40B4-BE49-F238E27FC236}">
                <a16:creationId xmlns:a16="http://schemas.microsoft.com/office/drawing/2014/main" id="{A5AE5B8B-3C70-78CB-C60F-F32CA474F52E}"/>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3" name="Rectangle 16">
            <a:extLst>
              <a:ext uri="{FF2B5EF4-FFF2-40B4-BE49-F238E27FC236}">
                <a16:creationId xmlns:a16="http://schemas.microsoft.com/office/drawing/2014/main" id="{189EB317-4216-15ED-9209-45AC88081B62}"/>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&amp; käytännöt</a:t>
            </a:r>
          </a:p>
        </p:txBody>
      </p:sp>
      <p:sp>
        <p:nvSpPr>
          <p:cNvPr id="14" name="Rectangle 18">
            <a:extLst>
              <a:ext uri="{FF2B5EF4-FFF2-40B4-BE49-F238E27FC236}">
                <a16:creationId xmlns:a16="http://schemas.microsoft.com/office/drawing/2014/main" id="{B58BD1DC-8B38-9820-BA1F-880598200C93}"/>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5" name="Rectangle 20">
            <a:extLst>
              <a:ext uri="{FF2B5EF4-FFF2-40B4-BE49-F238E27FC236}">
                <a16:creationId xmlns:a16="http://schemas.microsoft.com/office/drawing/2014/main" id="{FD4C079F-D67E-86F3-FC80-164C400E0B9D}"/>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6" name="Straight Connector 21">
            <a:extLst>
              <a:ext uri="{FF2B5EF4-FFF2-40B4-BE49-F238E27FC236}">
                <a16:creationId xmlns:a16="http://schemas.microsoft.com/office/drawing/2014/main" id="{B688A1E1-6215-84D9-E9EB-9B3E4449AAB6}"/>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4">
            <a:extLst>
              <a:ext uri="{FF2B5EF4-FFF2-40B4-BE49-F238E27FC236}">
                <a16:creationId xmlns:a16="http://schemas.microsoft.com/office/drawing/2014/main" id="{8C7C610E-C63B-F2A3-4284-16400D2F837C}"/>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25">
            <a:extLst>
              <a:ext uri="{FF2B5EF4-FFF2-40B4-BE49-F238E27FC236}">
                <a16:creationId xmlns:a16="http://schemas.microsoft.com/office/drawing/2014/main" id="{A746A806-4880-A01B-782D-41E0A306AB1D}"/>
              </a:ext>
            </a:extLst>
          </p:cNvPr>
          <p:cNvCxnSpPr>
            <a:cxnSpLocks/>
          </p:cNvCxnSpPr>
          <p:nvPr userDrawn="1"/>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6">
            <a:extLst>
              <a:ext uri="{FF2B5EF4-FFF2-40B4-BE49-F238E27FC236}">
                <a16:creationId xmlns:a16="http://schemas.microsoft.com/office/drawing/2014/main" id="{634B93C8-EE79-C4CA-2996-12E46B4F64AB}"/>
              </a:ext>
            </a:extLst>
          </p:cNvPr>
          <p:cNvCxnSpPr>
            <a:cxnSpLocks/>
          </p:cNvCxnSpPr>
          <p:nvPr userDrawn="1"/>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22">
            <a:extLst>
              <a:ext uri="{FF2B5EF4-FFF2-40B4-BE49-F238E27FC236}">
                <a16:creationId xmlns:a16="http://schemas.microsoft.com/office/drawing/2014/main" id="{29428DE1-077D-C61F-D802-39CDA787CCC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2">
            <a:extLst>
              <a:ext uri="{FF2B5EF4-FFF2-40B4-BE49-F238E27FC236}">
                <a16:creationId xmlns:a16="http://schemas.microsoft.com/office/drawing/2014/main" id="{85E86893-D6E5-3D11-3927-CC3D1FBD4538}"/>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856122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6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E13D40E-877C-A9D4-4811-76001E2E9045}"/>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4E13D40E-877C-A9D4-4811-76001E2E904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Suorakulmio 6">
            <a:extLst>
              <a:ext uri="{FF2B5EF4-FFF2-40B4-BE49-F238E27FC236}">
                <a16:creationId xmlns:a16="http://schemas.microsoft.com/office/drawing/2014/main" id="{71826CA2-492E-F396-E069-D17FCFCB6368}"/>
              </a:ext>
            </a:extLst>
          </p:cNvPr>
          <p:cNvSpPr/>
          <p:nvPr userDrawn="1"/>
        </p:nvSpPr>
        <p:spPr>
          <a:xfrm>
            <a:off x="64800" y="6176964"/>
            <a:ext cx="1850400" cy="555528"/>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fi-FI" dirty="0"/>
          </a:p>
        </p:txBody>
      </p:sp>
    </p:spTree>
    <p:extLst>
      <p:ext uri="{BB962C8B-B14F-4D97-AF65-F5344CB8AC3E}">
        <p14:creationId xmlns:p14="http://schemas.microsoft.com/office/powerpoint/2010/main" val="40818424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AF8DBD1F-3EF7-C43F-B3FC-E65FBBBABE6F}"/>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AF8DBD1F-3EF7-C43F-B3FC-E65FBBBABE6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8246445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7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22" name="think-cell data - do not delete" hidden="1">
            <a:extLst>
              <a:ext uri="{FF2B5EF4-FFF2-40B4-BE49-F238E27FC236}">
                <a16:creationId xmlns:a16="http://schemas.microsoft.com/office/drawing/2014/main" id="{CF0866FF-D5D5-2D20-6553-C34AC035F0D7}"/>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2" name="think-cell data - do not delete" hidden="1">
                        <a:extLst>
                          <a:ext uri="{FF2B5EF4-FFF2-40B4-BE49-F238E27FC236}">
                            <a16:creationId xmlns:a16="http://schemas.microsoft.com/office/drawing/2014/main" id="{CF0866FF-D5D5-2D20-6553-C34AC035F0D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
            <a:extLst>
              <a:ext uri="{FF2B5EF4-FFF2-40B4-BE49-F238E27FC236}">
                <a16:creationId xmlns:a16="http://schemas.microsoft.com/office/drawing/2014/main" id="{526EB075-E510-3604-0DAB-A749278C5B74}"/>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5">
            <a:extLst>
              <a:ext uri="{FF2B5EF4-FFF2-40B4-BE49-F238E27FC236}">
                <a16:creationId xmlns:a16="http://schemas.microsoft.com/office/drawing/2014/main" id="{05727ECC-3307-85B8-1B03-2D1A75CAEADB}"/>
              </a:ext>
            </a:extLst>
          </p:cNvPr>
          <p:cNvSpPr/>
          <p:nvPr userDrawn="1"/>
        </p:nvSpPr>
        <p:spPr>
          <a:xfrm>
            <a:off x="7322756" y="-1"/>
            <a:ext cx="2427068" cy="525093"/>
          </a:xfrm>
          <a:prstGeom prst="rect">
            <a:avLst/>
          </a:prstGeom>
          <a:solidFill>
            <a:srgbClr val="FDF2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9" name="Rectangle 6">
            <a:extLst>
              <a:ext uri="{FF2B5EF4-FFF2-40B4-BE49-F238E27FC236}">
                <a16:creationId xmlns:a16="http://schemas.microsoft.com/office/drawing/2014/main" id="{E2971453-FD5D-C423-19AB-237CB6E765F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0" name="Rectangle 7">
            <a:extLst>
              <a:ext uri="{FF2B5EF4-FFF2-40B4-BE49-F238E27FC236}">
                <a16:creationId xmlns:a16="http://schemas.microsoft.com/office/drawing/2014/main" id="{83FCBADB-7936-4ABF-21A1-1AD7B94CBFC0}"/>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&amp; seuranta</a:t>
            </a:r>
          </a:p>
        </p:txBody>
      </p:sp>
      <p:sp>
        <p:nvSpPr>
          <p:cNvPr id="11" name="Rectangle 8">
            <a:extLst>
              <a:ext uri="{FF2B5EF4-FFF2-40B4-BE49-F238E27FC236}">
                <a16:creationId xmlns:a16="http://schemas.microsoft.com/office/drawing/2014/main" id="{DA4D0B96-F52B-383B-DC29-287EB64E3C1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2" name="Rectangle 9">
            <a:extLst>
              <a:ext uri="{FF2B5EF4-FFF2-40B4-BE49-F238E27FC236}">
                <a16:creationId xmlns:a16="http://schemas.microsoft.com/office/drawing/2014/main" id="{5B2F3AD8-ADFC-0278-B731-5C930EF35944}"/>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3" name="Rectangle 10">
            <a:extLst>
              <a:ext uri="{FF2B5EF4-FFF2-40B4-BE49-F238E27FC236}">
                <a16:creationId xmlns:a16="http://schemas.microsoft.com/office/drawing/2014/main" id="{32231B9F-6D05-9EF0-E5D4-67A858456CF6}"/>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4" name="Straight Connector 11">
            <a:extLst>
              <a:ext uri="{FF2B5EF4-FFF2-40B4-BE49-F238E27FC236}">
                <a16:creationId xmlns:a16="http://schemas.microsoft.com/office/drawing/2014/main" id="{727A058F-8312-668C-EFAD-99D6C4586854}"/>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17">
            <a:extLst>
              <a:ext uri="{FF2B5EF4-FFF2-40B4-BE49-F238E27FC236}">
                <a16:creationId xmlns:a16="http://schemas.microsoft.com/office/drawing/2014/main" id="{C7FE136E-1AE6-8F8E-DA88-29BEFDD945A2}"/>
              </a:ext>
            </a:extLst>
          </p:cNvPr>
          <p:cNvCxnSpPr>
            <a:cxnSpLocks/>
          </p:cNvCxnSpPr>
          <p:nvPr userDrawn="1"/>
        </p:nvCxnSpPr>
        <p:spPr>
          <a:xfrm flipH="1">
            <a:off x="4876800" y="0"/>
            <a:ext cx="987"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19">
            <a:extLst>
              <a:ext uri="{FF2B5EF4-FFF2-40B4-BE49-F238E27FC236}">
                <a16:creationId xmlns:a16="http://schemas.microsoft.com/office/drawing/2014/main" id="{70DF553E-4B0B-6655-B53D-4990B3D18A7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0">
            <a:extLst>
              <a:ext uri="{FF2B5EF4-FFF2-40B4-BE49-F238E27FC236}">
                <a16:creationId xmlns:a16="http://schemas.microsoft.com/office/drawing/2014/main" id="{553E269D-CAA9-BA3F-0E4B-D6F86728CF2B}"/>
              </a:ext>
            </a:extLst>
          </p:cNvPr>
          <p:cNvCxnSpPr>
            <a:cxnSpLocks/>
          </p:cNvCxnSpPr>
          <p:nvPr userDrawn="1"/>
        </p:nvCxnSpPr>
        <p:spPr>
          <a:xfrm>
            <a:off x="9753600" y="0"/>
            <a:ext cx="0" cy="518181"/>
          </a:xfrm>
          <a:prstGeom prst="line">
            <a:avLst/>
          </a:prstGeom>
          <a:ln w="19050" cap="sq">
            <a:noFill/>
            <a:round/>
          </a:ln>
        </p:spPr>
        <p:style>
          <a:lnRef idx="1">
            <a:schemeClr val="accent1"/>
          </a:lnRef>
          <a:fillRef idx="0">
            <a:schemeClr val="accent1"/>
          </a:fillRef>
          <a:effectRef idx="0">
            <a:schemeClr val="accent1"/>
          </a:effectRef>
          <a:fontRef idx="minor">
            <a:schemeClr val="tx1"/>
          </a:fontRef>
        </p:style>
      </p:cxnSp>
      <p:cxnSp>
        <p:nvCxnSpPr>
          <p:cNvPr id="18" name="Straight Connector 21">
            <a:extLst>
              <a:ext uri="{FF2B5EF4-FFF2-40B4-BE49-F238E27FC236}">
                <a16:creationId xmlns:a16="http://schemas.microsoft.com/office/drawing/2014/main" id="{9770894E-BDB3-D050-6653-6CC714938797}"/>
              </a:ext>
            </a:extLst>
          </p:cNvPr>
          <p:cNvCxnSpPr>
            <a:cxnSpLocks/>
          </p:cNvCxnSpPr>
          <p:nvPr userDrawn="1"/>
        </p:nvCxnSpPr>
        <p:spPr>
          <a:xfrm flipH="1">
            <a:off x="9753600" y="518181"/>
            <a:ext cx="2439699"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2">
            <a:extLst>
              <a:ext uri="{FF2B5EF4-FFF2-40B4-BE49-F238E27FC236}">
                <a16:creationId xmlns:a16="http://schemas.microsoft.com/office/drawing/2014/main" id="{E60E18EE-26FE-0843-A7A2-3AAE64074FA5}"/>
              </a:ext>
            </a:extLst>
          </p:cNvPr>
          <p:cNvCxnSpPr>
            <a:cxnSpLocks/>
          </p:cNvCxnSpPr>
          <p:nvPr userDrawn="1"/>
        </p:nvCxnSpPr>
        <p:spPr>
          <a:xfrm flipH="1">
            <a:off x="-8540" y="516156"/>
            <a:ext cx="7320947"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19">
            <a:extLst>
              <a:ext uri="{FF2B5EF4-FFF2-40B4-BE49-F238E27FC236}">
                <a16:creationId xmlns:a16="http://schemas.microsoft.com/office/drawing/2014/main" id="{6C36FB33-8E61-2F72-9C04-BAD980AE9800}"/>
              </a:ext>
            </a:extLst>
          </p:cNvPr>
          <p:cNvCxnSpPr>
            <a:cxnSpLocks/>
          </p:cNvCxnSpPr>
          <p:nvPr userDrawn="1"/>
        </p:nvCxnSpPr>
        <p:spPr>
          <a:xfrm>
            <a:off x="9747031" y="-2025"/>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181733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0266B318-2653-A847-06EB-C865B581A3E4}"/>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0266B318-2653-A847-06EB-C865B581A3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258908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Mukautettu asettelu">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F3CDE66-82D4-0F77-DD8A-EC52B1FA5A8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EF3CDE66-82D4-0F77-DD8A-EC52B1FA5A8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Rectangle 36">
            <a:extLst>
              <a:ext uri="{FF2B5EF4-FFF2-40B4-BE49-F238E27FC236}">
                <a16:creationId xmlns:a16="http://schemas.microsoft.com/office/drawing/2014/main" id="{050D9C7D-714A-E961-6790-86C42FBE472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chemeClr val="tx1">
                    <a:lumMod val="75000"/>
                    <a:lumOff val="25000"/>
                  </a:schemeClr>
                </a:solidFill>
                <a:effectLst/>
                <a:uLnTx/>
                <a:uFillTx/>
                <a:latin typeface="Arial" panose="020B0604020202020204"/>
                <a:ea typeface="Inter" panose="02000503000000020004" pitchFamily="2" charset="0"/>
                <a:cs typeface="+mn-cs"/>
              </a:rPr>
              <a:t>Liitteet</a:t>
            </a:r>
          </a:p>
        </p:txBody>
      </p:sp>
      <p:sp>
        <p:nvSpPr>
          <p:cNvPr id="8" name="Rectangle 37">
            <a:extLst>
              <a:ext uri="{FF2B5EF4-FFF2-40B4-BE49-F238E27FC236}">
                <a16:creationId xmlns:a16="http://schemas.microsoft.com/office/drawing/2014/main" id="{87F0D37B-BD12-5F01-D563-31232C7D1E15}"/>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9" name="Rectangle 38">
            <a:extLst>
              <a:ext uri="{FF2B5EF4-FFF2-40B4-BE49-F238E27FC236}">
                <a16:creationId xmlns:a16="http://schemas.microsoft.com/office/drawing/2014/main" id="{BF16CA5E-7C55-4974-051E-D2DB067C0FE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0" name="Rectangle 39">
            <a:extLst>
              <a:ext uri="{FF2B5EF4-FFF2-40B4-BE49-F238E27FC236}">
                <a16:creationId xmlns:a16="http://schemas.microsoft.com/office/drawing/2014/main" id="{F16E5374-A3B1-D53D-082E-774B23BCF4DC}"/>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1" name="Rectangle 40">
            <a:extLst>
              <a:ext uri="{FF2B5EF4-FFF2-40B4-BE49-F238E27FC236}">
                <a16:creationId xmlns:a16="http://schemas.microsoft.com/office/drawing/2014/main" id="{ED060CC1-79F5-7614-B77D-E88E585AC134}"/>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mn-ea"/>
                <a:cs typeface="+mn-cs"/>
              </a:rPr>
              <a:t>Sisällysluettelo</a:t>
            </a:r>
          </a:p>
        </p:txBody>
      </p:sp>
      <p:cxnSp>
        <p:nvCxnSpPr>
          <p:cNvPr id="12" name="Straight Connector 41">
            <a:extLst>
              <a:ext uri="{FF2B5EF4-FFF2-40B4-BE49-F238E27FC236}">
                <a16:creationId xmlns:a16="http://schemas.microsoft.com/office/drawing/2014/main" id="{394B3EF3-7BC8-C233-9783-303BB7FAB51D}"/>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3" name="Straight Connector 42">
            <a:extLst>
              <a:ext uri="{FF2B5EF4-FFF2-40B4-BE49-F238E27FC236}">
                <a16:creationId xmlns:a16="http://schemas.microsoft.com/office/drawing/2014/main" id="{BC07BA31-9603-F06F-B47F-FE2568A6BABE}"/>
              </a:ext>
            </a:extLst>
          </p:cNvPr>
          <p:cNvCxnSpPr>
            <a:cxnSpLocks/>
          </p:cNvCxnSpPr>
          <p:nvPr userDrawn="1"/>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3">
            <a:extLst>
              <a:ext uri="{FF2B5EF4-FFF2-40B4-BE49-F238E27FC236}">
                <a16:creationId xmlns:a16="http://schemas.microsoft.com/office/drawing/2014/main" id="{B6B7FBDA-EB40-B175-AC61-48006E0C7A37}"/>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4">
            <a:extLst>
              <a:ext uri="{FF2B5EF4-FFF2-40B4-BE49-F238E27FC236}">
                <a16:creationId xmlns:a16="http://schemas.microsoft.com/office/drawing/2014/main" id="{ED567682-8531-A5DE-F3F8-54AACBE99FE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5">
            <a:extLst>
              <a:ext uri="{FF2B5EF4-FFF2-40B4-BE49-F238E27FC236}">
                <a16:creationId xmlns:a16="http://schemas.microsoft.com/office/drawing/2014/main" id="{C4A58796-9AE2-E16A-4058-3836F23BC626}"/>
              </a:ext>
            </a:extLst>
          </p:cNvPr>
          <p:cNvCxnSpPr>
            <a:cxnSpLocks/>
          </p:cNvCxnSpPr>
          <p:nvPr userDrawn="1"/>
        </p:nvCxnSpPr>
        <p:spPr>
          <a:xfrm flipH="1">
            <a:off x="-2538" y="532326"/>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7" name="Title 48">
            <a:extLst>
              <a:ext uri="{FF2B5EF4-FFF2-40B4-BE49-F238E27FC236}">
                <a16:creationId xmlns:a16="http://schemas.microsoft.com/office/drawing/2014/main" id="{E69FAA82-31FB-CBAD-3967-53A9D622AF77}"/>
              </a:ext>
            </a:extLst>
          </p:cNvPr>
          <p:cNvSpPr>
            <a:spLocks noGrp="1"/>
          </p:cNvSpPr>
          <p:nvPr>
            <p:ph type="title"/>
          </p:nvPr>
        </p:nvSpPr>
        <p:spPr>
          <a:xfrm>
            <a:off x="451413" y="822684"/>
            <a:ext cx="11289174" cy="868004"/>
          </a:xfrm>
        </p:spPr>
        <p:txBody>
          <a:bodyPr/>
          <a:lstStyle>
            <a:lvl1pPr rtl="0">
              <a:defRPr/>
            </a:lvl1pPr>
          </a:lstStyle>
          <a:p>
            <a:endParaRPr lang="fi-FI" dirty="0"/>
          </a:p>
        </p:txBody>
      </p:sp>
      <p:sp>
        <p:nvSpPr>
          <p:cNvPr id="18" name="Content Placeholder 29">
            <a:extLst>
              <a:ext uri="{FF2B5EF4-FFF2-40B4-BE49-F238E27FC236}">
                <a16:creationId xmlns:a16="http://schemas.microsoft.com/office/drawing/2014/main" id="{151DC8EC-DDFF-E5E7-78C9-4EE40BCC0707}"/>
              </a:ext>
            </a:extLst>
          </p:cNvPr>
          <p:cNvSpPr>
            <a:spLocks noGrp="1"/>
          </p:cNvSpPr>
          <p:nvPr>
            <p:ph sz="half" idx="1"/>
          </p:nvPr>
        </p:nvSpPr>
        <p:spPr>
          <a:xfrm>
            <a:off x="451413" y="1825625"/>
            <a:ext cx="11289174" cy="3942129"/>
          </a:xfrm>
        </p:spPr>
        <p:txBody>
          <a:bodyPr numCol="1"/>
          <a:lstStyle>
            <a:lvl1pPr rtl="0">
              <a:defRPr/>
            </a:lvl1pPr>
          </a:lstStyle>
          <a:p>
            <a:pPr>
              <a:lnSpc>
                <a:spcPct val="107000"/>
              </a:lnSpc>
              <a:spcAft>
                <a:spcPts val="800"/>
              </a:spcAft>
            </a:pPr>
            <a:endParaRPr lang="fi-FI" dirty="0"/>
          </a:p>
        </p:txBody>
      </p:sp>
      <p:pic>
        <p:nvPicPr>
          <p:cNvPr id="19" name="Kuva 18">
            <a:extLst>
              <a:ext uri="{FF2B5EF4-FFF2-40B4-BE49-F238E27FC236}">
                <a16:creationId xmlns:a16="http://schemas.microsoft.com/office/drawing/2014/main" id="{AA7D838F-96CF-9D8D-75C9-3E89CE950696}"/>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08683526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C2D370A-F698-B380-3C1F-8F00801B71FE}"/>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C2D370A-F698-B380-3C1F-8F00801B71F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315335690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178874563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1207410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2_Mukautettu asettelu">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6DAE5CA1-7D40-C5E5-4771-E0A3C37D1DC9}"/>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9" name="think-cell data - do not delete" hidden="1">
                        <a:extLst>
                          <a:ext uri="{FF2B5EF4-FFF2-40B4-BE49-F238E27FC236}">
                            <a16:creationId xmlns:a16="http://schemas.microsoft.com/office/drawing/2014/main" id="{6DAE5CA1-7D40-C5E5-4771-E0A3C37D1DC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Title 48">
            <a:extLst>
              <a:ext uri="{FF2B5EF4-FFF2-40B4-BE49-F238E27FC236}">
                <a16:creationId xmlns:a16="http://schemas.microsoft.com/office/drawing/2014/main" id="{BEB2C391-3B20-0498-E422-05199EEA7A27}"/>
              </a:ext>
            </a:extLst>
          </p:cNvPr>
          <p:cNvSpPr>
            <a:spLocks noGrp="1"/>
          </p:cNvSpPr>
          <p:nvPr>
            <p:ph type="title"/>
          </p:nvPr>
        </p:nvSpPr>
        <p:spPr>
          <a:xfrm>
            <a:off x="451413" y="820946"/>
            <a:ext cx="11289174" cy="868004"/>
          </a:xfrm>
        </p:spPr>
        <p:txBody>
          <a:bodyPr vert="horz"/>
          <a:lstStyle>
            <a:lvl1pPr rtl="0">
              <a:defRPr/>
            </a:lvl1pPr>
          </a:lstStyle>
          <a:p>
            <a:endParaRPr lang="fi-FI" dirty="0"/>
          </a:p>
        </p:txBody>
      </p:sp>
      <p:sp>
        <p:nvSpPr>
          <p:cNvPr id="7" name="Rectangle 34">
            <a:extLst>
              <a:ext uri="{FF2B5EF4-FFF2-40B4-BE49-F238E27FC236}">
                <a16:creationId xmlns:a16="http://schemas.microsoft.com/office/drawing/2014/main" id="{61D6B59A-320E-7062-29AC-888378E27945}"/>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36">
            <a:extLst>
              <a:ext uri="{FF2B5EF4-FFF2-40B4-BE49-F238E27FC236}">
                <a16:creationId xmlns:a16="http://schemas.microsoft.com/office/drawing/2014/main" id="{2CA392DB-594A-36DA-4F1A-CDDBE2BA12F5}"/>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9" name="Rectangle 37">
            <a:extLst>
              <a:ext uri="{FF2B5EF4-FFF2-40B4-BE49-F238E27FC236}">
                <a16:creationId xmlns:a16="http://schemas.microsoft.com/office/drawing/2014/main" id="{3A6CA045-8F78-0FAE-C8B0-DD9F29E732E1}"/>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0" name="Rectangle 38">
            <a:extLst>
              <a:ext uri="{FF2B5EF4-FFF2-40B4-BE49-F238E27FC236}">
                <a16:creationId xmlns:a16="http://schemas.microsoft.com/office/drawing/2014/main" id="{F716BE8F-3A45-30FB-4A5D-AAFC835858B1}"/>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1" name="Rectangle 39">
            <a:extLst>
              <a:ext uri="{FF2B5EF4-FFF2-40B4-BE49-F238E27FC236}">
                <a16:creationId xmlns:a16="http://schemas.microsoft.com/office/drawing/2014/main" id="{68E2AA57-D0D2-1E26-C65E-AD8CCFF1BE88}"/>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2" name="Rectangle 40">
            <a:extLst>
              <a:ext uri="{FF2B5EF4-FFF2-40B4-BE49-F238E27FC236}">
                <a16:creationId xmlns:a16="http://schemas.microsoft.com/office/drawing/2014/main" id="{37AAED1E-C3B4-D250-0B24-FE1751712E9D}"/>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00">
                    <a:lumMod val="75000"/>
                    <a:lumOff val="25000"/>
                  </a:srgbClr>
                </a:solidFill>
                <a:effectLst/>
                <a:uLnTx/>
                <a:uFillTx/>
                <a:latin typeface="Arial" panose="020B0604020202020204"/>
                <a:ea typeface="Inter" panose="02000503000000020004" pitchFamily="2" charset="0"/>
                <a:cs typeface="+mn-cs"/>
              </a:rPr>
              <a:t>Sisällysluettelo</a:t>
            </a:r>
          </a:p>
        </p:txBody>
      </p:sp>
      <p:cxnSp>
        <p:nvCxnSpPr>
          <p:cNvPr id="13" name="Straight Connector 41">
            <a:extLst>
              <a:ext uri="{FF2B5EF4-FFF2-40B4-BE49-F238E27FC236}">
                <a16:creationId xmlns:a16="http://schemas.microsoft.com/office/drawing/2014/main" id="{D8FEC7D2-10C8-A9B2-9905-22747F89AD0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C79CC661-C667-C108-1138-3249B3F495ED}"/>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D0511799-89F5-6450-2385-7F9386CE842B}"/>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950DF6A-AB08-25F2-BB18-F4A9455107D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5">
            <a:extLst>
              <a:ext uri="{FF2B5EF4-FFF2-40B4-BE49-F238E27FC236}">
                <a16:creationId xmlns:a16="http://schemas.microsoft.com/office/drawing/2014/main" id="{61291EA2-35AE-25AD-0DE9-8D389697D130}"/>
              </a:ext>
            </a:extLst>
          </p:cNvPr>
          <p:cNvCxnSpPr>
            <a:cxnSpLocks/>
          </p:cNvCxnSpPr>
          <p:nvPr userDrawn="1"/>
        </p:nvCxnSpPr>
        <p:spPr>
          <a:xfrm flipH="1">
            <a:off x="2434623" y="518181"/>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0" name="TextBox 3">
            <a:extLst>
              <a:ext uri="{FF2B5EF4-FFF2-40B4-BE49-F238E27FC236}">
                <a16:creationId xmlns:a16="http://schemas.microsoft.com/office/drawing/2014/main" id="{345462BC-156E-68C4-A149-68B56A0B871B}"/>
              </a:ext>
            </a:extLst>
          </p:cNvPr>
          <p:cNvSpPr txBox="1">
            <a:spLocks/>
          </p:cNvSpPr>
          <p:nvPr userDrawn="1"/>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2" name="TextBox 6">
            <a:extLst>
              <a:ext uri="{FF2B5EF4-FFF2-40B4-BE49-F238E27FC236}">
                <a16:creationId xmlns:a16="http://schemas.microsoft.com/office/drawing/2014/main" id="{F9CAD2F0-5907-B1DD-FBF1-D616465D00D8}"/>
              </a:ext>
            </a:extLst>
          </p:cNvPr>
          <p:cNvSpPr txBox="1">
            <a:spLocks/>
          </p:cNvSpPr>
          <p:nvPr userDrawn="1"/>
        </p:nvSpPr>
        <p:spPr>
          <a:xfrm>
            <a:off x="423659" y="1973954"/>
            <a:ext cx="3168000" cy="123110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rPr>
              <a:t>Palveluyksikön/-pisteen tiedot</a:t>
            </a: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endParaRP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Inter" panose="02000503000000020004" pitchFamily="2" charset="0"/>
              <a:ea typeface="Inter" panose="02000503000000020004" pitchFamily="2" charset="0"/>
              <a:cs typeface="+mn-cs"/>
            </a:endParaRPr>
          </a:p>
        </p:txBody>
      </p:sp>
      <p:cxnSp>
        <p:nvCxnSpPr>
          <p:cNvPr id="23" name="Straight Connector 12">
            <a:extLst>
              <a:ext uri="{FF2B5EF4-FFF2-40B4-BE49-F238E27FC236}">
                <a16:creationId xmlns:a16="http://schemas.microsoft.com/office/drawing/2014/main" id="{A3CE86BA-5D61-3C93-C8F8-50DF341428CD}"/>
              </a:ext>
            </a:extLst>
          </p:cNvPr>
          <p:cNvCxnSpPr>
            <a:cxnSpLocks/>
          </p:cNvCxnSpPr>
          <p:nvPr userDrawn="1"/>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16">
            <a:extLst>
              <a:ext uri="{FF2B5EF4-FFF2-40B4-BE49-F238E27FC236}">
                <a16:creationId xmlns:a16="http://schemas.microsoft.com/office/drawing/2014/main" id="{7D563F2C-DE2D-FC1F-E66F-F23680AC2F5E}"/>
              </a:ext>
            </a:extLst>
          </p:cNvPr>
          <p:cNvCxnSpPr>
            <a:cxnSpLocks/>
          </p:cNvCxnSpPr>
          <p:nvPr userDrawn="1"/>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5" name="TextBox 8">
            <a:extLst>
              <a:ext uri="{FF2B5EF4-FFF2-40B4-BE49-F238E27FC236}">
                <a16:creationId xmlns:a16="http://schemas.microsoft.com/office/drawing/2014/main" id="{08BDFEE3-10D8-1120-B523-53FA7D2AB18F}"/>
              </a:ext>
            </a:extLst>
          </p:cNvPr>
          <p:cNvSpPr txBox="1"/>
          <p:nvPr userDrawn="1"/>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8" name="Rectangle 33">
            <a:extLst>
              <a:ext uri="{FF2B5EF4-FFF2-40B4-BE49-F238E27FC236}">
                <a16:creationId xmlns:a16="http://schemas.microsoft.com/office/drawing/2014/main" id="{F2ED44E9-313B-CB6D-8383-4569D58DFF78}"/>
              </a:ext>
            </a:extLst>
          </p:cNvPr>
          <p:cNvSpPr/>
          <p:nvPr userDrawn="1"/>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29" name="Kuva 28">
            <a:extLst>
              <a:ext uri="{FF2B5EF4-FFF2-40B4-BE49-F238E27FC236}">
                <a16:creationId xmlns:a16="http://schemas.microsoft.com/office/drawing/2014/main" id="{4CEAC39C-D9E3-F4D9-305B-6FFC9BC4D0FB}"/>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03399663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692956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91750210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47817389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84532345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36370867"/>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slideLayouts/slideLayout12.xml" Type="http://schemas.openxmlformats.org/officeDocument/2006/relationships/slideLayout"/><Relationship Id="rId13" Target="../slideLayouts/slideLayout13.xml" Type="http://schemas.openxmlformats.org/officeDocument/2006/relationships/slideLayout"/><Relationship Id="rId14" Target="../slideLayouts/slideLayout14.xml" Type="http://schemas.openxmlformats.org/officeDocument/2006/relationships/slideLayout"/><Relationship Id="rId15" Target="../slideLayouts/slideLayout15.xml" Type="http://schemas.openxmlformats.org/officeDocument/2006/relationships/slideLayout"/><Relationship Id="rId16" Target="../slideLayouts/slideLayout16.xml" Type="http://schemas.openxmlformats.org/officeDocument/2006/relationships/slideLayout"/><Relationship Id="rId17" Target="../slideLayouts/slideLayout17.xml" Type="http://schemas.openxmlformats.org/officeDocument/2006/relationships/slideLayout"/><Relationship Id="rId18" Target="../slideLayouts/slideLayout18.xml" Type="http://schemas.openxmlformats.org/officeDocument/2006/relationships/slideLayout"/><Relationship Id="rId19" Target="../slideLayouts/slideLayout19.xml" Type="http://schemas.openxmlformats.org/officeDocument/2006/relationships/slideLayout"/><Relationship Id="rId2" Target="../slideLayouts/slideLayout2.xml" Type="http://schemas.openxmlformats.org/officeDocument/2006/relationships/slideLayout"/><Relationship Id="rId20" Target="../slideLayouts/slideLayout20.xml" Type="http://schemas.openxmlformats.org/officeDocument/2006/relationships/slideLayout"/><Relationship Id="rId21" Target="../slideLayouts/slideLayout21.xml" Type="http://schemas.openxmlformats.org/officeDocument/2006/relationships/slideLayout"/><Relationship Id="rId22" Target="../slideLayouts/slideLayout22.xml" Type="http://schemas.openxmlformats.org/officeDocument/2006/relationships/slideLayout"/><Relationship Id="rId23" Target="../slideLayouts/slideLayout23.xml" Type="http://schemas.openxmlformats.org/officeDocument/2006/relationships/slideLayout"/><Relationship Id="rId24" Target="../slideLayouts/slideLayout24.xml" Type="http://schemas.openxmlformats.org/officeDocument/2006/relationships/slideLayout"/><Relationship Id="rId25" Target="../slideLayouts/slideLayout25.xml" Type="http://schemas.openxmlformats.org/officeDocument/2006/relationships/slideLayout"/><Relationship Id="rId26" Target="../slideLayouts/slideLayout26.xml" Type="http://schemas.openxmlformats.org/officeDocument/2006/relationships/slideLayout"/><Relationship Id="rId27" Target="../theme/theme1.xml" Type="http://schemas.openxmlformats.org/officeDocument/2006/relationships/theme"/><Relationship Id="rId28" Target="../tags/tag2.xml" Type="http://schemas.openxmlformats.org/officeDocument/2006/relationships/tags"/><Relationship Id="rId29" Target="../embeddings/oleObject1.bin" Type="http://schemas.openxmlformats.org/officeDocument/2006/relationships/oleObject"/><Relationship Id="rId3" Target="../slideLayouts/slideLayout3.xml" Type="http://schemas.openxmlformats.org/officeDocument/2006/relationships/slideLayout"/><Relationship Id="rId30" Target="../media/image1.emf" Type="http://schemas.openxmlformats.org/officeDocument/2006/relationships/image"/><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_rels/slideMaster2.xml.rels><?xml version="1.0" encoding="UTF-8" standalone="yes"?><Relationships xmlns="http://schemas.openxmlformats.org/package/2006/relationships"><Relationship Id="rId1" Target="../slideLayouts/slideLayout27.xml" Type="http://schemas.openxmlformats.org/officeDocument/2006/relationships/slideLayout"/><Relationship Id="rId10" Target="../slideLayouts/slideLayout36.xml" Type="http://schemas.openxmlformats.org/officeDocument/2006/relationships/slideLayout"/><Relationship Id="rId11" Target="../slideLayouts/slideLayout37.xml" Type="http://schemas.openxmlformats.org/officeDocument/2006/relationships/slideLayout"/><Relationship Id="rId12" Target="../theme/theme2.xml" Type="http://schemas.openxmlformats.org/officeDocument/2006/relationships/theme"/><Relationship Id="rId13" Target="../tags/tag28.xml" Type="http://schemas.openxmlformats.org/officeDocument/2006/relationships/tags"/><Relationship Id="rId14" Target="../embeddings/oleObject27.bin" Type="http://schemas.openxmlformats.org/officeDocument/2006/relationships/oleObject"/><Relationship Id="rId15" Target="../media/image18.emf" Type="http://schemas.openxmlformats.org/officeDocument/2006/relationships/image"/><Relationship Id="rId2" Target="../slideLayouts/slideLayout28.xml" Type="http://schemas.openxmlformats.org/officeDocument/2006/relationships/slideLayout"/><Relationship Id="rId3" Target="../slideLayouts/slideLayout29.xml" Type="http://schemas.openxmlformats.org/officeDocument/2006/relationships/slideLayout"/><Relationship Id="rId4" Target="../slideLayouts/slideLayout30.xml" Type="http://schemas.openxmlformats.org/officeDocument/2006/relationships/slideLayout"/><Relationship Id="rId5" Target="../slideLayouts/slideLayout31.xml" Type="http://schemas.openxmlformats.org/officeDocument/2006/relationships/slideLayout"/><Relationship Id="rId6" Target="../slideLayouts/slideLayout32.xml" Type="http://schemas.openxmlformats.org/officeDocument/2006/relationships/slideLayout"/><Relationship Id="rId7" Target="../slideLayouts/slideLayout33.xml" Type="http://schemas.openxmlformats.org/officeDocument/2006/relationships/slideLayout"/><Relationship Id="rId8" Target="../slideLayouts/slideLayout34.xml" Type="http://schemas.openxmlformats.org/officeDocument/2006/relationships/slideLayout"/><Relationship Id="rId9" Target="../slideLayouts/slideLayout35.xml" Type="http://schemas.openxmlformats.org/officeDocument/2006/relationships/slideLayout"/></Relationships>
</file>

<file path=ppt/slideMasters/_rels/slideMaster3.xml.rels><?xml version="1.0" encoding="UTF-8" standalone="yes"?><Relationships xmlns="http://schemas.openxmlformats.org/package/2006/relationships"><Relationship Id="rId1" Target="../slideLayouts/slideLayout38.xml" Type="http://schemas.openxmlformats.org/officeDocument/2006/relationships/slideLayout"/><Relationship Id="rId10" Target="../slideLayouts/slideLayout47.xml" Type="http://schemas.openxmlformats.org/officeDocument/2006/relationships/slideLayout"/><Relationship Id="rId11" Target="../slideLayouts/slideLayout48.xml" Type="http://schemas.openxmlformats.org/officeDocument/2006/relationships/slideLayout"/><Relationship Id="rId12" Target="../slideLayouts/slideLayout49.xml" Type="http://schemas.openxmlformats.org/officeDocument/2006/relationships/slideLayout"/><Relationship Id="rId13" Target="../slideLayouts/slideLayout50.xml" Type="http://schemas.openxmlformats.org/officeDocument/2006/relationships/slideLayout"/><Relationship Id="rId14" Target="../slideLayouts/slideLayout51.xml" Type="http://schemas.openxmlformats.org/officeDocument/2006/relationships/slideLayout"/><Relationship Id="rId15" Target="../slideLayouts/slideLayout52.xml" Type="http://schemas.openxmlformats.org/officeDocument/2006/relationships/slideLayout"/><Relationship Id="rId16" Target="../slideLayouts/slideLayout53.xml" Type="http://schemas.openxmlformats.org/officeDocument/2006/relationships/slideLayout"/><Relationship Id="rId17" Target="../slideLayouts/slideLayout54.xml" Type="http://schemas.openxmlformats.org/officeDocument/2006/relationships/slideLayout"/><Relationship Id="rId18" Target="../slideLayouts/slideLayout55.xml" Type="http://schemas.openxmlformats.org/officeDocument/2006/relationships/slideLayout"/><Relationship Id="rId19" Target="../slideLayouts/slideLayout56.xml" Type="http://schemas.openxmlformats.org/officeDocument/2006/relationships/slideLayout"/><Relationship Id="rId2" Target="../slideLayouts/slideLayout39.xml" Type="http://schemas.openxmlformats.org/officeDocument/2006/relationships/slideLayout"/><Relationship Id="rId20" Target="../slideLayouts/slideLayout57.xml" Type="http://schemas.openxmlformats.org/officeDocument/2006/relationships/slideLayout"/><Relationship Id="rId21" Target="../theme/theme3.xml" Type="http://schemas.openxmlformats.org/officeDocument/2006/relationships/theme"/><Relationship Id="rId22" Target="../tags/tag40.xml" Type="http://schemas.openxmlformats.org/officeDocument/2006/relationships/tags"/><Relationship Id="rId23" Target="../embeddings/oleObject39.bin" Type="http://schemas.openxmlformats.org/officeDocument/2006/relationships/oleObject"/><Relationship Id="rId24" Target="../media/image1.emf" Type="http://schemas.openxmlformats.org/officeDocument/2006/relationships/image"/><Relationship Id="rId3" Target="../slideLayouts/slideLayout40.xml" Type="http://schemas.openxmlformats.org/officeDocument/2006/relationships/slideLayout"/><Relationship Id="rId4" Target="../slideLayouts/slideLayout41.xml" Type="http://schemas.openxmlformats.org/officeDocument/2006/relationships/slideLayout"/><Relationship Id="rId5" Target="../slideLayouts/slideLayout42.xml" Type="http://schemas.openxmlformats.org/officeDocument/2006/relationships/slideLayout"/><Relationship Id="rId6" Target="../slideLayouts/slideLayout43.xml" Type="http://schemas.openxmlformats.org/officeDocument/2006/relationships/slideLayout"/><Relationship Id="rId7" Target="../slideLayouts/slideLayout44.xml" Type="http://schemas.openxmlformats.org/officeDocument/2006/relationships/slideLayout"/><Relationship Id="rId8" Target="../slideLayouts/slideLayout45.xml" Type="http://schemas.openxmlformats.org/officeDocument/2006/relationships/slideLayout"/><Relationship Id="rId9" Target="../slideLayouts/slideLayout46.xml" Type="http://schemas.openxmlformats.org/officeDocument/2006/relationships/slideLayout"/></Relationships>
</file>

<file path=ppt/slideMasters/_rels/slideMaster4.xml.rels><?xml version="1.0" encoding="UTF-8" standalone="yes"?><Relationships xmlns="http://schemas.openxmlformats.org/package/2006/relationships"><Relationship Id="rId1" Target="../slideLayouts/slideLayout58.xml" Type="http://schemas.openxmlformats.org/officeDocument/2006/relationships/slideLayout"/><Relationship Id="rId10" Target="../slideLayouts/slideLayout67.xml" Type="http://schemas.openxmlformats.org/officeDocument/2006/relationships/slideLayout"/><Relationship Id="rId11" Target="../slideLayouts/slideLayout68.xml" Type="http://schemas.openxmlformats.org/officeDocument/2006/relationships/slideLayout"/><Relationship Id="rId12" Target="../slideLayouts/slideLayout69.xml" Type="http://schemas.openxmlformats.org/officeDocument/2006/relationships/slideLayout"/><Relationship Id="rId13" Target="../slideLayouts/slideLayout70.xml" Type="http://schemas.openxmlformats.org/officeDocument/2006/relationships/slideLayout"/><Relationship Id="rId14" Target="../slideLayouts/slideLayout71.xml" Type="http://schemas.openxmlformats.org/officeDocument/2006/relationships/slideLayout"/><Relationship Id="rId15" Target="../slideLayouts/slideLayout72.xml" Type="http://schemas.openxmlformats.org/officeDocument/2006/relationships/slideLayout"/><Relationship Id="rId16" Target="../slideLayouts/slideLayout73.xml" Type="http://schemas.openxmlformats.org/officeDocument/2006/relationships/slideLayout"/><Relationship Id="rId17" Target="../slideLayouts/slideLayout74.xml" Type="http://schemas.openxmlformats.org/officeDocument/2006/relationships/slideLayout"/><Relationship Id="rId18" Target="../slideLayouts/slideLayout75.xml" Type="http://schemas.openxmlformats.org/officeDocument/2006/relationships/slideLayout"/><Relationship Id="rId19" Target="../slideLayouts/slideLayout76.xml" Type="http://schemas.openxmlformats.org/officeDocument/2006/relationships/slideLayout"/><Relationship Id="rId2" Target="../slideLayouts/slideLayout59.xml" Type="http://schemas.openxmlformats.org/officeDocument/2006/relationships/slideLayout"/><Relationship Id="rId20" Target="../slideLayouts/slideLayout77.xml" Type="http://schemas.openxmlformats.org/officeDocument/2006/relationships/slideLayout"/><Relationship Id="rId21" Target="../slideLayouts/slideLayout78.xml" Type="http://schemas.openxmlformats.org/officeDocument/2006/relationships/slideLayout"/><Relationship Id="rId22" Target="../slideLayouts/slideLayout79.xml" Type="http://schemas.openxmlformats.org/officeDocument/2006/relationships/slideLayout"/><Relationship Id="rId23" Target="../slideLayouts/slideLayout80.xml" Type="http://schemas.openxmlformats.org/officeDocument/2006/relationships/slideLayout"/><Relationship Id="rId24" Target="../slideLayouts/slideLayout81.xml" Type="http://schemas.openxmlformats.org/officeDocument/2006/relationships/slideLayout"/><Relationship Id="rId25" Target="../slideLayouts/slideLayout82.xml" Type="http://schemas.openxmlformats.org/officeDocument/2006/relationships/slideLayout"/><Relationship Id="rId26" Target="../slideLayouts/slideLayout83.xml" Type="http://schemas.openxmlformats.org/officeDocument/2006/relationships/slideLayout"/><Relationship Id="rId27" Target="../theme/theme4.xml" Type="http://schemas.openxmlformats.org/officeDocument/2006/relationships/theme"/><Relationship Id="rId28" Target="../tags/tag60.xml" Type="http://schemas.openxmlformats.org/officeDocument/2006/relationships/tags"/><Relationship Id="rId29" Target="../embeddings/oleObject1.bin" Type="http://schemas.openxmlformats.org/officeDocument/2006/relationships/oleObject"/><Relationship Id="rId3" Target="../slideLayouts/slideLayout60.xml" Type="http://schemas.openxmlformats.org/officeDocument/2006/relationships/slideLayout"/><Relationship Id="rId30" Target="../media/image1.emf" Type="http://schemas.openxmlformats.org/officeDocument/2006/relationships/image"/><Relationship Id="rId4" Target="../slideLayouts/slideLayout61.xml" Type="http://schemas.openxmlformats.org/officeDocument/2006/relationships/slideLayout"/><Relationship Id="rId5" Target="../slideLayouts/slideLayout62.xml" Type="http://schemas.openxmlformats.org/officeDocument/2006/relationships/slideLayout"/><Relationship Id="rId6" Target="../slideLayouts/slideLayout63.xml" Type="http://schemas.openxmlformats.org/officeDocument/2006/relationships/slideLayout"/><Relationship Id="rId7" Target="../slideLayouts/slideLayout64.xml" Type="http://schemas.openxmlformats.org/officeDocument/2006/relationships/slideLayout"/><Relationship Id="rId8" Target="../slideLayouts/slideLayout65.xml" Type="http://schemas.openxmlformats.org/officeDocument/2006/relationships/slideLayout"/><Relationship Id="rId9" Target="../slideLayouts/slideLayout66.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8"/>
            </p:custDataLst>
            <p:extLst>
              <p:ext uri="{D42A27DB-BD31-4B8C-83A1-F6EECF244321}">
                <p14:modId xmlns:p14="http://schemas.microsoft.com/office/powerpoint/2010/main" val="203129546"/>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30"/>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E82995AC-F008-1E4B-9263-D2B18A52AAEA}"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4090532122"/>
      </p:ext>
    </p:extLst>
  </p:cSld>
  <p:clrMap bg1="lt1" tx1="dk1" bg2="lt2" tx2="dk2" accent1="accent1" accent2="accent2" accent3="accent3" accent4="accent4" accent5="accent5" accent6="accent6" hlink="hlink" folHlink="folHlink"/>
  <p:sldLayoutIdLst>
    <p:sldLayoutId id="2147483674" r:id="rId1"/>
    <p:sldLayoutId id="2147483649" r:id="rId2"/>
    <p:sldLayoutId id="2147483663" r:id="rId3"/>
    <p:sldLayoutId id="2147483651" r:id="rId4"/>
    <p:sldLayoutId id="2147483652" r:id="rId5"/>
    <p:sldLayoutId id="2147483653" r:id="rId6"/>
    <p:sldLayoutId id="2147483654" r:id="rId7"/>
    <p:sldLayoutId id="2147483655" r:id="rId8"/>
    <p:sldLayoutId id="2147483692" r:id="rId9"/>
    <p:sldLayoutId id="2147483675" r:id="rId10"/>
    <p:sldLayoutId id="2147483696" r:id="rId11"/>
    <p:sldLayoutId id="2147483676" r:id="rId12"/>
    <p:sldLayoutId id="2147483693" r:id="rId13"/>
    <p:sldLayoutId id="2147483677" r:id="rId14"/>
    <p:sldLayoutId id="2147483694" r:id="rId15"/>
    <p:sldLayoutId id="2147483679" r:id="rId16"/>
    <p:sldLayoutId id="2147483718" r:id="rId17"/>
    <p:sldLayoutId id="2147483678" r:id="rId18"/>
    <p:sldLayoutId id="2147483665" r:id="rId19"/>
    <p:sldLayoutId id="2147483664" r:id="rId20"/>
    <p:sldLayoutId id="2147483719" r:id="rId21"/>
    <p:sldLayoutId id="2147483667" r:id="rId22"/>
    <p:sldLayoutId id="2147483657" r:id="rId23"/>
    <p:sldLayoutId id="2147483662" r:id="rId24"/>
    <p:sldLayoutId id="2147483672" r:id="rId25"/>
    <p:sldLayoutId id="2147483673" r:id="rId26"/>
  </p:sldLayoutIdLst>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819A26C-FFD0-D5D5-CDC7-D75149BB4215}"/>
              </a:ext>
            </a:extLst>
          </p:cNvPr>
          <p:cNvGraphicFramePr>
            <a:graphicFrameLocks noChangeAspect="1"/>
          </p:cNvGraphicFramePr>
          <p:nvPr userDrawn="1">
            <p:custDataLst>
              <p:tags r:id="rId13"/>
            </p:custDataLst>
            <p:extLst>
              <p:ext uri="{D42A27DB-BD31-4B8C-83A1-F6EECF244321}">
                <p14:modId xmlns:p14="http://schemas.microsoft.com/office/powerpoint/2010/main" val="232417695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484" imgH="486" progId="TCLayout.ActiveDocument.1">
                  <p:embed/>
                </p:oleObj>
              </mc:Choice>
              <mc:Fallback>
                <p:oleObj name="think-cell Slide" r:id="rId14" imgW="484" imgH="486" progId="TCLayout.ActiveDocument.1">
                  <p:embed/>
                  <p:pic>
                    <p:nvPicPr>
                      <p:cNvPr id="8" name="think-cell data - do not delete" hidden="1">
                        <a:extLst>
                          <a:ext uri="{FF2B5EF4-FFF2-40B4-BE49-F238E27FC236}">
                            <a16:creationId xmlns:a16="http://schemas.microsoft.com/office/drawing/2014/main" id="{4819A26C-FFD0-D5D5-CDC7-D75149BB4215}"/>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3170F20A-3C56-8221-65A9-7AECBD84FD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01DECE69-BEB6-4273-2FEB-C1571CE1D4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7DBF0452-F04D-4FCA-7D0E-3D97E8D145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rtl="0">
              <a:defRPr sz="1200">
                <a:solidFill>
                  <a:schemeClr val="tx1">
                    <a:tint val="75000"/>
                  </a:schemeClr>
                </a:solidFill>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36B5F741-FE2A-A25B-9BBC-10D4AC1633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rtl="0">
              <a:defRPr sz="1200">
                <a:solidFill>
                  <a:schemeClr val="tx1">
                    <a:tint val="75000"/>
                  </a:schemeClr>
                </a:solidFill>
              </a:defRPr>
            </a:lvl1pPr>
          </a:lstStyle>
          <a:p>
            <a:endParaRPr lang="fi-FI" dirty="0"/>
          </a:p>
        </p:txBody>
      </p:sp>
      <p:sp>
        <p:nvSpPr>
          <p:cNvPr id="6" name="Dian numeron paikkamerkki 5">
            <a:extLst>
              <a:ext uri="{FF2B5EF4-FFF2-40B4-BE49-F238E27FC236}">
                <a16:creationId xmlns:a16="http://schemas.microsoft.com/office/drawing/2014/main" id="{307096A0-04DC-8DED-A1BC-43B41A0EBC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rtl="0">
              <a:defRPr sz="1200">
                <a:solidFill>
                  <a:schemeClr val="tx1">
                    <a:tint val="75000"/>
                  </a:schemeClr>
                </a:solidFill>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401520328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2"/>
            </p:custDataLst>
            <p:extLst>
              <p:ext uri="{D42A27DB-BD31-4B8C-83A1-F6EECF244321}">
                <p14:modId xmlns:p14="http://schemas.microsoft.com/office/powerpoint/2010/main" val="1437501484"/>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3" imgW="7772400" imgH="10058400" progId="TCLayout.ActiveDocument.1">
                  <p:embed/>
                </p:oleObj>
              </mc:Choice>
              <mc:Fallback>
                <p:oleObj name="think-cell Slide" r:id="rId23"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24"/>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E82995AC-F008-1E4B-9263-D2B18A52AAEA}"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2447554505"/>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716" r:id="rId19"/>
    <p:sldLayoutId id="2147483717" r:id="rId20"/>
  </p:sldLayoutIdLst>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8"/>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30"/>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E82995AC-F008-1E4B-9263-D2B18A52AAEA}"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327385724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 id="2147483743" r:id="rId23"/>
    <p:sldLayoutId id="2147483744" r:id="rId24"/>
    <p:sldLayoutId id="2147483745" r:id="rId25"/>
    <p:sldLayoutId id="2147483746" r:id="rId26"/>
  </p:sldLayoutIdLst>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Relationships xmlns="http://schemas.openxmlformats.org/package/2006/relationships"><Relationship Id="rId1" Target="../tags/tag86.xml" Type="http://schemas.openxmlformats.org/officeDocument/2006/relationships/tags"/><Relationship Id="rId2" Target="../slideLayouts/slideLayout8.xml" Type="http://schemas.openxmlformats.org/officeDocument/2006/relationships/slideLayout"/><Relationship Id="rId3" Target="../notesSlides/notesSlide1.xml" Type="http://schemas.openxmlformats.org/officeDocument/2006/relationships/notesSlide"/><Relationship Id="rId4" Target="../media/image28.jpeg" Type="http://schemas.openxmlformats.org/officeDocument/2006/relationships/image"/><Relationship Id="rId5" Target="https://www.pexels.com/fi-fi/kuva/mies-lappari-toimisto-sumea-3860860/" TargetMode="External" Type="http://schemas.openxmlformats.org/officeDocument/2006/relationships/hyperlink"/><Relationship Id="rId6" Target="../embeddings/oleObject59.bin" Type="http://schemas.openxmlformats.org/officeDocument/2006/relationships/oleObject"/><Relationship Id="rId7" Target="../media/image18.emf" Type="http://schemas.openxmlformats.org/officeDocument/2006/relationships/image"/><Relationship Id="rId8" Target="../media/image29.png" Type="http://schemas.openxmlformats.org/officeDocument/2006/relationships/image"/><Relationship Id="rId9" Target="../media/image30.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18.xml" Type="http://schemas.openxmlformats.org/officeDocument/2006/relationships/slideLayout"/><Relationship Id="rId2" Target="../notesSlides/notesSlide2.xml" Type="http://schemas.openxmlformats.org/officeDocument/2006/relationships/notesSlide"/><Relationship Id="rId3" Target="../media/image31.jpg" Type="http://schemas.openxmlformats.org/officeDocument/2006/relationships/image"/><Relationship Id="rId4" Target="https://pxhere.com/id/photo/1440157"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8.xml" Type="http://schemas.openxmlformats.org/officeDocument/2006/relationships/slideLayout"/><Relationship Id="rId10" Target="slide56.xml" Type="http://schemas.openxmlformats.org/officeDocument/2006/relationships/slide"/><Relationship Id="rId11" Target="slide59.xml" Type="http://schemas.openxmlformats.org/officeDocument/2006/relationships/slide"/><Relationship Id="rId12" Target="../media/image32.png" Type="http://schemas.openxmlformats.org/officeDocument/2006/relationships/image"/><Relationship Id="rId13" Target="../media/image33.svg" Type="http://schemas.openxmlformats.org/officeDocument/2006/relationships/image"/><Relationship Id="rId2" Target="../notesSlides/notesSlide3.xml" Type="http://schemas.openxmlformats.org/officeDocument/2006/relationships/notesSlide"/><Relationship Id="rId3" Target="slide5.xml" Type="http://schemas.openxmlformats.org/officeDocument/2006/relationships/slide"/><Relationship Id="rId4" Target="slide13.xml" Type="http://schemas.openxmlformats.org/officeDocument/2006/relationships/slide"/><Relationship Id="rId5" Target="slide24.xml" Type="http://schemas.openxmlformats.org/officeDocument/2006/relationships/slide"/><Relationship Id="rId6" Target="slide32.xml" Type="http://schemas.openxmlformats.org/officeDocument/2006/relationships/slide"/><Relationship Id="rId7" Target="slide43.xml" Type="http://schemas.openxmlformats.org/officeDocument/2006/relationships/slide"/><Relationship Id="rId8" Target="slide52.xml" Type="http://schemas.openxmlformats.org/officeDocument/2006/relationships/slide"/><Relationship Id="rId9" Target="slide6.xml" Type="http://schemas.openxmlformats.org/officeDocument/2006/relationships/slide"/></Relationships>
</file>

<file path=ppt/slides/_rels/slide4.xml.rels><?xml version="1.0" encoding="UTF-8" standalone="yes"?><Relationships xmlns="http://schemas.openxmlformats.org/package/2006/relationships"><Relationship Id="rId1" Target="../slideLayouts/slideLayout47.xml" Type="http://schemas.openxmlformats.org/officeDocument/2006/relationships/slideLayout"/><Relationship Id="rId2" Target="../notesSlides/notesSlide4.xml" Type="http://schemas.openxmlformats.org/officeDocument/2006/relationships/notesSlide"/></Relationships>
</file>

<file path=ppt/slides/_rels/slide5.xml.rels><?xml version="1.0" encoding="UTF-8" standalone="yes"?><Relationships xmlns="http://schemas.openxmlformats.org/package/2006/relationships"><Relationship Id="rId1" Target="../tags/tag87.xml" Type="http://schemas.openxmlformats.org/officeDocument/2006/relationships/tags"/><Relationship Id="rId2" Target="../slideLayouts/slideLayout11.xml" Type="http://schemas.openxmlformats.org/officeDocument/2006/relationships/slideLayout"/><Relationship Id="rId3" Target="../notesSlides/notesSlide5.xml" Type="http://schemas.openxmlformats.org/officeDocument/2006/relationships/notesSlide"/><Relationship Id="rId4" Target="../embeddings/oleObject60.bin" Type="http://schemas.openxmlformats.org/officeDocument/2006/relationships/oleObject"/><Relationship Id="rId5" Target="../media/image18.emf" Type="http://schemas.openxmlformats.org/officeDocument/2006/relationships/image"/></Relationships>
</file>

<file path=ppt/slides/_rels/slide6.xml.rels><?xml version="1.0" encoding="UTF-8" standalone="yes"?><Relationships xmlns="http://schemas.openxmlformats.org/package/2006/relationships"><Relationship Id="rId1" Target="../tags/tag88.xml" Type="http://schemas.openxmlformats.org/officeDocument/2006/relationships/tags"/><Relationship Id="rId10" Target="mailto:tiina.hiltunen@etelasavonha.fi" TargetMode="External" Type="http://schemas.openxmlformats.org/officeDocument/2006/relationships/hyperlink"/><Relationship Id="rId2" Target="../slideLayouts/slideLayout11.xml" Type="http://schemas.openxmlformats.org/officeDocument/2006/relationships/slideLayout"/><Relationship Id="rId3" Target="../notesSlides/notesSlide6.xml" Type="http://schemas.openxmlformats.org/officeDocument/2006/relationships/notesSlide"/><Relationship Id="rId4" Target="../embeddings/oleObject61.bin" Type="http://schemas.openxmlformats.org/officeDocument/2006/relationships/oleObject"/><Relationship Id="rId5" Target="../media/image18.emf" Type="http://schemas.openxmlformats.org/officeDocument/2006/relationships/image"/><Relationship Id="rId6" Target="../media/image34.png" Type="http://schemas.openxmlformats.org/officeDocument/2006/relationships/image"/><Relationship Id="rId7" Target="../media/image35.svg" Type="http://schemas.openxmlformats.org/officeDocument/2006/relationships/image"/><Relationship Id="rId8" Target="../media/image36.png" Type="http://schemas.openxmlformats.org/officeDocument/2006/relationships/image"/><Relationship Id="rId9" Target="../media/image37.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47.xml" Type="http://schemas.openxmlformats.org/officeDocument/2006/relationships/slideLayout"/><Relationship Id="rId2" Target="../notesSlides/notesSlide7.xml" Type="http://schemas.openxmlformats.org/officeDocument/2006/relationships/notesSlide"/><Relationship Id="rId3" Target="slide8.xml" Type="http://schemas.openxmlformats.org/officeDocument/2006/relationships/slide"/><Relationship Id="rId4" Target="slide13.xml" Type="http://schemas.openxmlformats.org/officeDocument/2006/relationships/slide"/><Relationship Id="rId5" Target="slide24.xml" Type="http://schemas.openxmlformats.org/officeDocument/2006/relationships/slide"/><Relationship Id="rId6" Target="slide32.xml" Type="http://schemas.openxmlformats.org/officeDocument/2006/relationships/slide"/><Relationship Id="rId7" Target="slide43.xml" Type="http://schemas.openxmlformats.org/officeDocument/2006/relationships/slide"/><Relationship Id="rId8" Target="slide52.xml" Type="http://schemas.openxmlformats.org/officeDocument/2006/relationships/slide"/></Relationships>
</file>

<file path=ppt/slides/_rels/slide8.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8.xml" Type="http://schemas.openxmlformats.org/officeDocument/2006/relationships/notesSlide"/></Relationships>
</file>

<file path=ppt/slides/_rels/slide9.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9.xml" Type="http://schemas.openxmlformats.org/officeDocument/2006/relationships/notesSlide"/></Relationships>
</file>

<file path=ppt/slides/_rels/slide10.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0.xml" Type="http://schemas.openxmlformats.org/officeDocument/2006/relationships/notesSlide"/></Relationships>
</file>

<file path=ppt/slides/_rels/slide11.xml.rels><?xml version="1.0" encoding="UTF-8" standalone="yes"?><Relationships xmlns="http://schemas.openxmlformats.org/package/2006/relationships"><Relationship Id="rId1" Target="../slideLayouts/slideLayout12.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13.xml" Type="http://schemas.openxmlformats.org/officeDocument/2006/relationships/slideLayout"/><Relationship Id="rId2" Target="../notesSlides/notesSlide11.xml" Type="http://schemas.openxmlformats.org/officeDocument/2006/relationships/notesSlide"/><Relationship Id="rId3" Target="../media/image38.jpg" Type="http://schemas.openxmlformats.org/officeDocument/2006/relationships/image"/><Relationship Id="rId4" Target="../media/image39.png" Type="http://schemas.openxmlformats.org/officeDocument/2006/relationships/image"/><Relationship Id="rId5" Target="../media/image40.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2.xml" Type="http://schemas.openxmlformats.org/officeDocument/2006/relationships/notesSlide"/></Relationships>
</file>

<file path=ppt/slides/_rels/slide14.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3.xml" Type="http://schemas.openxmlformats.org/officeDocument/2006/relationships/notesSlide"/><Relationship Id="rId3" Target="https://etelasavonha.fi/asiakkaan-opas/asiakas-ja-potilasturvallisuus-ja-valvonta/oma-ilmoitus-vaaratilanteesta/" TargetMode="External" Type="http://schemas.openxmlformats.org/officeDocument/2006/relationships/hyperlink"/></Relationships>
</file>

<file path=ppt/slides/_rels/slide15.xml.rels><?xml version="1.0" encoding="UTF-8" standalone="yes"?><Relationships xmlns="http://schemas.openxmlformats.org/package/2006/relationships"><Relationship Id="rId1" Target="../slideLayouts/slideLayout13.xml" Type="http://schemas.openxmlformats.org/officeDocument/2006/relationships/slideLayout"/><Relationship Id="rId2" Target="../notesSlides/notesSlide14.xml" Type="http://schemas.openxmlformats.org/officeDocument/2006/relationships/notesSlide"/></Relationships>
</file>

<file path=ppt/slides/_rels/slide16.xml.rels><?xml version="1.0" encoding="UTF-8" standalone="yes"?><Relationships xmlns="http://schemas.openxmlformats.org/package/2006/relationships"><Relationship Id="rId1" Target="../tags/tag89.xml" Type="http://schemas.openxmlformats.org/officeDocument/2006/relationships/tags"/><Relationship Id="rId2" Target="../slideLayouts/slideLayout12.xml" Type="http://schemas.openxmlformats.org/officeDocument/2006/relationships/slideLayout"/><Relationship Id="rId3" Target="../notesSlides/notesSlide15.xml" Type="http://schemas.openxmlformats.org/officeDocument/2006/relationships/notesSlide"/><Relationship Id="rId4" Target="../embeddings/oleObject62.bin" Type="http://schemas.openxmlformats.org/officeDocument/2006/relationships/oleObject"/><Relationship Id="rId5" Target="../media/image18.emf" Type="http://schemas.openxmlformats.org/officeDocument/2006/relationships/image"/></Relationships>
</file>

<file path=ppt/slides/_rels/slide17.xml.rels><?xml version="1.0" encoding="UTF-8" standalone="yes"?><Relationships xmlns="http://schemas.openxmlformats.org/package/2006/relationships"><Relationship Id="rId1" Target="../tags/tag90.xml" Type="http://schemas.openxmlformats.org/officeDocument/2006/relationships/tags"/><Relationship Id="rId2" Target="../slideLayouts/slideLayout12.xml" Type="http://schemas.openxmlformats.org/officeDocument/2006/relationships/slideLayout"/><Relationship Id="rId3" Target="../notesSlides/notesSlide16.xml" Type="http://schemas.openxmlformats.org/officeDocument/2006/relationships/notesSlide"/><Relationship Id="rId4" Target="../embeddings/oleObject63.bin" Type="http://schemas.openxmlformats.org/officeDocument/2006/relationships/oleObject"/><Relationship Id="rId5" Target="../media/image18.emf" Type="http://schemas.openxmlformats.org/officeDocument/2006/relationships/image"/></Relationships>
</file>

<file path=ppt/slides/_rels/slide18.xml.rels><?xml version="1.0" encoding="UTF-8" standalone="yes"?><Relationships xmlns="http://schemas.openxmlformats.org/package/2006/relationships"><Relationship Id="rId1" Target="../tags/tag91.xml" Type="http://schemas.openxmlformats.org/officeDocument/2006/relationships/tags"/><Relationship Id="rId2" Target="../slideLayouts/slideLayout12.xml" Type="http://schemas.openxmlformats.org/officeDocument/2006/relationships/slideLayout"/><Relationship Id="rId3" Target="../notesSlides/notesSlide17.xml" Type="http://schemas.openxmlformats.org/officeDocument/2006/relationships/notesSlide"/><Relationship Id="rId4" Target="../embeddings/oleObject64.bin" Type="http://schemas.openxmlformats.org/officeDocument/2006/relationships/oleObject"/><Relationship Id="rId5" Target="../media/image18.emf" Type="http://schemas.openxmlformats.org/officeDocument/2006/relationships/image"/><Relationship Id="rId6" Target="https://julkaisut.valtioneuvosto.fi/bitstream/handle/10024/163858/STM_2022_2.pdf?sequence=1&amp;isAllowed=y" TargetMode="External" Type="http://schemas.openxmlformats.org/officeDocument/2006/relationships/hyperlink"/></Relationships>
</file>

<file path=ppt/slides/_rels/slide19.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8.svg" Type="http://schemas.openxmlformats.org/officeDocument/2006/relationships/image"/><Relationship Id="rId11" Target="../media/image49.png" Type="http://schemas.openxmlformats.org/officeDocument/2006/relationships/image"/><Relationship Id="rId12" Target="../media/image50.svg" Type="http://schemas.openxmlformats.org/officeDocument/2006/relationships/image"/><Relationship Id="rId13" Target="https://etelasavonha.fi/asiakkaan-opas/asiakas-ja-potilasturvallisuus-ja-valvonta/omavalvontaohjelma-ja-suunnitelmat/" TargetMode="External" Type="http://schemas.openxmlformats.org/officeDocument/2006/relationships/hyperlink"/><Relationship Id="rId14" Target="../media/image51.png" Type="http://schemas.openxmlformats.org/officeDocument/2006/relationships/image"/><Relationship Id="rId15" Target="../media/image52.svg" Type="http://schemas.openxmlformats.org/officeDocument/2006/relationships/image"/><Relationship Id="rId2" Target="../notesSlides/notesSlide18.xml" Type="http://schemas.openxmlformats.org/officeDocument/2006/relationships/notesSlide"/><Relationship Id="rId3" Target="../media/image41.png" Type="http://schemas.openxmlformats.org/officeDocument/2006/relationships/image"/><Relationship Id="rId4" Target="../media/image42.svg" Type="http://schemas.openxmlformats.org/officeDocument/2006/relationships/image"/><Relationship Id="rId5" Target="../media/image43.png" Type="http://schemas.openxmlformats.org/officeDocument/2006/relationships/image"/><Relationship Id="rId6" Target="../media/image44.svg" Type="http://schemas.openxmlformats.org/officeDocument/2006/relationships/image"/><Relationship Id="rId7" Target="../media/image45.png" Type="http://schemas.openxmlformats.org/officeDocument/2006/relationships/image"/><Relationship Id="rId8" Target="../media/image46.svg" Type="http://schemas.openxmlformats.org/officeDocument/2006/relationships/image"/><Relationship Id="rId9" Target="../media/image47.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6.svg" Type="http://schemas.openxmlformats.org/officeDocument/2006/relationships/image"/><Relationship Id="rId11" Target="../media/image53.png" Type="http://schemas.openxmlformats.org/officeDocument/2006/relationships/image"/><Relationship Id="rId12" Target="../media/image54.svg" Type="http://schemas.openxmlformats.org/officeDocument/2006/relationships/image"/><Relationship Id="rId13" Target="../media/image55.png" Type="http://schemas.openxmlformats.org/officeDocument/2006/relationships/image"/><Relationship Id="rId14" Target="../media/image56.svg" Type="http://schemas.openxmlformats.org/officeDocument/2006/relationships/image"/><Relationship Id="rId2" Target="../notesSlides/notesSlide19.xml" Type="http://schemas.openxmlformats.org/officeDocument/2006/relationships/notesSlide"/><Relationship Id="rId3" Target="../media/image49.png" Type="http://schemas.openxmlformats.org/officeDocument/2006/relationships/image"/><Relationship Id="rId4" Target="../media/image50.svg" Type="http://schemas.openxmlformats.org/officeDocument/2006/relationships/image"/><Relationship Id="rId5" Target="../media/image41.png" Type="http://schemas.openxmlformats.org/officeDocument/2006/relationships/image"/><Relationship Id="rId6" Target="../media/image42.svg" Type="http://schemas.openxmlformats.org/officeDocument/2006/relationships/image"/><Relationship Id="rId7" Target="../media/image43.png" Type="http://schemas.openxmlformats.org/officeDocument/2006/relationships/image"/><Relationship Id="rId8" Target="../media/image44.svg" Type="http://schemas.openxmlformats.org/officeDocument/2006/relationships/image"/><Relationship Id="rId9" Target="../media/image45.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5.png" Type="http://schemas.openxmlformats.org/officeDocument/2006/relationships/image"/><Relationship Id="rId11" Target="../media/image46.svg" Type="http://schemas.openxmlformats.org/officeDocument/2006/relationships/image"/><Relationship Id="rId2" Target="../notesSlides/notesSlide20.xml" Type="http://schemas.openxmlformats.org/officeDocument/2006/relationships/notesSlide"/><Relationship Id="rId3" Target="https://eloisa.ims.fi/spring/document/6725/approved/with_frames" TargetMode="External" Type="http://schemas.openxmlformats.org/officeDocument/2006/relationships/hyperlink"/><Relationship Id="rId4" Target="../media/image49.png" Type="http://schemas.openxmlformats.org/officeDocument/2006/relationships/image"/><Relationship Id="rId5" Target="../media/image50.svg" Type="http://schemas.openxmlformats.org/officeDocument/2006/relationships/image"/><Relationship Id="rId6" Target="../media/image41.png" Type="http://schemas.openxmlformats.org/officeDocument/2006/relationships/image"/><Relationship Id="rId7" Target="../media/image42.svg" Type="http://schemas.openxmlformats.org/officeDocument/2006/relationships/image"/><Relationship Id="rId8" Target="../media/image43.png" Type="http://schemas.openxmlformats.org/officeDocument/2006/relationships/image"/><Relationship Id="rId9" Target="../media/image44.svg" Type="http://schemas.openxmlformats.org/officeDocument/2006/relationships/image"/></Relationships>
</file>

<file path=ppt/slides/_rels/slide22.xml.rels><?xml version="1.0" encoding="UTF-8" standalone="yes"?><Relationships xmlns="http://schemas.openxmlformats.org/package/2006/relationships"><Relationship Id="rId1" Target="../tags/tag92.xml" Type="http://schemas.openxmlformats.org/officeDocument/2006/relationships/tags"/><Relationship Id="rId10" Target="../media/image60.svg" Type="http://schemas.openxmlformats.org/officeDocument/2006/relationships/image"/><Relationship Id="rId11" Target="../media/image61.png" Type="http://schemas.openxmlformats.org/officeDocument/2006/relationships/image"/><Relationship Id="rId12" Target="../media/image62.svg" Type="http://schemas.openxmlformats.org/officeDocument/2006/relationships/image"/><Relationship Id="rId13" Target="https://julkaisut.valtioneuvosto.fi/handle/10024/72811" TargetMode="External" Type="http://schemas.openxmlformats.org/officeDocument/2006/relationships/hyperlink"/><Relationship Id="rId2" Target="../slideLayouts/slideLayout12.xml" Type="http://schemas.openxmlformats.org/officeDocument/2006/relationships/slideLayout"/><Relationship Id="rId3" Target="../notesSlides/notesSlide21.xml" Type="http://schemas.openxmlformats.org/officeDocument/2006/relationships/notesSlide"/><Relationship Id="rId4" Target="../embeddings/oleObject65.bin" Type="http://schemas.openxmlformats.org/officeDocument/2006/relationships/oleObject"/><Relationship Id="rId5" Target="../media/image18.emf" Type="http://schemas.openxmlformats.org/officeDocument/2006/relationships/image"/><Relationship Id="rId6" Target="https://eloisa.ims.fi/servlet/doc/4294/approved/file" TargetMode="External" Type="http://schemas.openxmlformats.org/officeDocument/2006/relationships/hyperlink"/><Relationship Id="rId7" Target="../media/image57.png" Type="http://schemas.openxmlformats.org/officeDocument/2006/relationships/image"/><Relationship Id="rId8" Target="../media/image58.svg" Type="http://schemas.openxmlformats.org/officeDocument/2006/relationships/image"/><Relationship Id="rId9" Target="../media/image59.png" Type="http://schemas.openxmlformats.org/officeDocument/2006/relationships/image"/></Relationships>
</file>

<file path=ppt/slides/_rels/slide23.xml.rels><?xml version="1.0" encoding="UTF-8" standalone="yes"?><Relationships xmlns="http://schemas.openxmlformats.org/package/2006/relationships"><Relationship Id="rId1" Target="../tags/tag93.xml" Type="http://schemas.openxmlformats.org/officeDocument/2006/relationships/tags"/><Relationship Id="rId2" Target="../slideLayouts/slideLayout12.xml" Type="http://schemas.openxmlformats.org/officeDocument/2006/relationships/slideLayout"/><Relationship Id="rId3" Target="../notesSlides/notesSlide22.xml" Type="http://schemas.openxmlformats.org/officeDocument/2006/relationships/notesSlide"/><Relationship Id="rId4" Target="../embeddings/oleObject64.bin" Type="http://schemas.openxmlformats.org/officeDocument/2006/relationships/oleObject"/><Relationship Id="rId5" Target="../media/image18.emf" Type="http://schemas.openxmlformats.org/officeDocument/2006/relationships/image"/><Relationship Id="rId6" Target="https://stm.fi/valmiusasiat" TargetMode="External" Type="http://schemas.openxmlformats.org/officeDocument/2006/relationships/hyperlink"/><Relationship Id="rId7" Target="https://www.finlex.fi/fi/laki/ajantasa/2011/20111552" TargetMode="External" Type="http://schemas.openxmlformats.org/officeDocument/2006/relationships/hyperlink"/></Relationships>
</file>

<file path=ppt/slides/_rels/slide24.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23.xml" Type="http://schemas.openxmlformats.org/officeDocument/2006/relationships/notesSlide"/></Relationships>
</file>

<file path=ppt/slides/_rels/slide25.xml.rels><?xml version="1.0" encoding="UTF-8" standalone="yes"?><Relationships xmlns="http://schemas.openxmlformats.org/package/2006/relationships"><Relationship Id="rId1" Target="../tags/tag94.xml" Type="http://schemas.openxmlformats.org/officeDocument/2006/relationships/tags"/><Relationship Id="rId10" Target="../media/image67.png" Type="http://schemas.openxmlformats.org/officeDocument/2006/relationships/image"/><Relationship Id="rId11" Target="../media/image68.svg" Type="http://schemas.openxmlformats.org/officeDocument/2006/relationships/image"/><Relationship Id="rId12" Target="../media/image69.png" Type="http://schemas.openxmlformats.org/officeDocument/2006/relationships/image"/><Relationship Id="rId13" Target="../media/image70.svg" Type="http://schemas.openxmlformats.org/officeDocument/2006/relationships/image"/><Relationship Id="rId14" Target="../media/image71.png" Type="http://schemas.openxmlformats.org/officeDocument/2006/relationships/image"/><Relationship Id="rId15" Target="../media/image72.svg" Type="http://schemas.openxmlformats.org/officeDocument/2006/relationships/image"/><Relationship Id="rId2" Target="../slideLayouts/slideLayout9.xml" Type="http://schemas.openxmlformats.org/officeDocument/2006/relationships/slideLayout"/><Relationship Id="rId3" Target="../notesSlides/notesSlide24.xml" Type="http://schemas.openxmlformats.org/officeDocument/2006/relationships/notesSlide"/><Relationship Id="rId4" Target="../embeddings/oleObject66.bin" Type="http://schemas.openxmlformats.org/officeDocument/2006/relationships/oleObject"/><Relationship Id="rId5" Target="../media/image18.emf" Type="http://schemas.openxmlformats.org/officeDocument/2006/relationships/image"/><Relationship Id="rId6" Target="../media/image63.png" Type="http://schemas.openxmlformats.org/officeDocument/2006/relationships/image"/><Relationship Id="rId7" Target="../media/image64.svg" Type="http://schemas.openxmlformats.org/officeDocument/2006/relationships/image"/><Relationship Id="rId8" Target="../media/image65.png" Type="http://schemas.openxmlformats.org/officeDocument/2006/relationships/image"/><Relationship Id="rId9" Target="../media/image66.svg" Type="http://schemas.openxmlformats.org/officeDocument/2006/relationships/image"/></Relationships>
</file>

<file path=ppt/slides/_rels/slide26.xml.rels><?xml version="1.0" encoding="UTF-8" standalone="yes"?><Relationships xmlns="http://schemas.openxmlformats.org/package/2006/relationships"><Relationship Id="rId1" Target="../tags/tag95.xml" Type="http://schemas.openxmlformats.org/officeDocument/2006/relationships/tags"/><Relationship Id="rId2" Target="../slideLayouts/slideLayout12.xml" Type="http://schemas.openxmlformats.org/officeDocument/2006/relationships/slideLayout"/><Relationship Id="rId3" Target="../notesSlides/notesSlide25.xml" Type="http://schemas.openxmlformats.org/officeDocument/2006/relationships/notesSlide"/><Relationship Id="rId4" Target="../embeddings/oleObject67.bin" Type="http://schemas.openxmlformats.org/officeDocument/2006/relationships/oleObject"/><Relationship Id="rId5" Target="../media/image18.emf"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12.xml" Type="http://schemas.openxmlformats.org/officeDocument/2006/relationships/slideLayout"/></Relationships>
</file>

<file path=ppt/slides/_rels/slide28.xml.rels><?xml version="1.0" encoding="UTF-8" standalone="yes"?><Relationships xmlns="http://schemas.openxmlformats.org/package/2006/relationships"><Relationship Id="rId1" Target="../tags/tag96.xml" Type="http://schemas.openxmlformats.org/officeDocument/2006/relationships/tags"/><Relationship Id="rId2" Target="../slideLayouts/slideLayout12.xml" Type="http://schemas.openxmlformats.org/officeDocument/2006/relationships/slideLayout"/><Relationship Id="rId3" Target="../notesSlides/notesSlide26.xml" Type="http://schemas.openxmlformats.org/officeDocument/2006/relationships/notesSlide"/><Relationship Id="rId4" Target="../embeddings/oleObject68.bin" Type="http://schemas.openxmlformats.org/officeDocument/2006/relationships/oleObject"/><Relationship Id="rId5" Target="../media/image18.emf" Type="http://schemas.openxmlformats.org/officeDocument/2006/relationships/image"/><Relationship Id="rId6" Target="../media/image67.png" Type="http://schemas.openxmlformats.org/officeDocument/2006/relationships/image"/><Relationship Id="rId7" Target="../media/image73.svg" Type="http://schemas.openxmlformats.org/officeDocument/2006/relationships/image"/></Relationships>
</file>

<file path=ppt/slides/_rels/slide29.xml.rels><?xml version="1.0" encoding="UTF-8" standalone="yes"?><Relationships xmlns="http://schemas.openxmlformats.org/package/2006/relationships"><Relationship Id="rId1" Target="../tags/tag97.xml" Type="http://schemas.openxmlformats.org/officeDocument/2006/relationships/tags"/><Relationship Id="rId2" Target="../slideLayouts/slideLayout12.xml" Type="http://schemas.openxmlformats.org/officeDocument/2006/relationships/slideLayout"/><Relationship Id="rId3" Target="../notesSlides/notesSlide27.xml" Type="http://schemas.openxmlformats.org/officeDocument/2006/relationships/notesSlide"/><Relationship Id="rId4" Target="../embeddings/oleObject69.bin" Type="http://schemas.openxmlformats.org/officeDocument/2006/relationships/oleObject"/><Relationship Id="rId5" Target="../media/image18.emf" Type="http://schemas.openxmlformats.org/officeDocument/2006/relationships/image"/><Relationship Id="rId6" Target="../media/image65.png" Type="http://schemas.openxmlformats.org/officeDocument/2006/relationships/image"/><Relationship Id="rId7" Target="../media/image74.svg" Type="http://schemas.openxmlformats.org/officeDocument/2006/relationships/image"/></Relationships>
</file>

<file path=ppt/slides/_rels/slide30.xml.rels><?xml version="1.0" encoding="UTF-8" standalone="yes"?><Relationships xmlns="http://schemas.openxmlformats.org/package/2006/relationships"><Relationship Id="rId1" Target="../tags/tag98.xml" Type="http://schemas.openxmlformats.org/officeDocument/2006/relationships/tags"/><Relationship Id="rId10" Target="../media/image63.png" Type="http://schemas.openxmlformats.org/officeDocument/2006/relationships/image"/><Relationship Id="rId11" Target="../media/image64.svg" Type="http://schemas.openxmlformats.org/officeDocument/2006/relationships/image"/><Relationship Id="rId12" Target="../media/image71.png" Type="http://schemas.openxmlformats.org/officeDocument/2006/relationships/image"/><Relationship Id="rId13" Target="../media/image72.svg" Type="http://schemas.openxmlformats.org/officeDocument/2006/relationships/image"/><Relationship Id="rId2" Target="../slideLayouts/slideLayout12.xml" Type="http://schemas.openxmlformats.org/officeDocument/2006/relationships/slideLayout"/><Relationship Id="rId3" Target="../notesSlides/notesSlide28.xml" Type="http://schemas.openxmlformats.org/officeDocument/2006/relationships/notesSlide"/><Relationship Id="rId4" Target="../embeddings/oleObject70.bin" Type="http://schemas.openxmlformats.org/officeDocument/2006/relationships/oleObject"/><Relationship Id="rId5" Target="../media/image18.emf" Type="http://schemas.openxmlformats.org/officeDocument/2006/relationships/image"/><Relationship Id="rId6" Target="https://etelasavonha.fi/asiakkaan-opas/palaute-etela-savon-hyvinvointialueelle/" TargetMode="External" Type="http://schemas.openxmlformats.org/officeDocument/2006/relationships/hyperlink"/><Relationship Id="rId7" Target="https://etelasavonha.fi/asiakkaan-opas/asiakas-ja-potilasturvallisuus-ja-valvonta/oma-ilmoitus-vaaratilanteesta/" TargetMode="External" Type="http://schemas.openxmlformats.org/officeDocument/2006/relationships/hyperlink"/><Relationship Id="rId8" Target="../media/image75.png" Type="http://schemas.openxmlformats.org/officeDocument/2006/relationships/image"/><Relationship Id="rId9" Target="../media/image76.svg" Type="http://schemas.openxmlformats.org/officeDocument/2006/relationships/image"/></Relationships>
</file>

<file path=ppt/slides/_rels/slide31.xml.rels><?xml version="1.0" encoding="UTF-8" standalone="yes"?><Relationships xmlns="http://schemas.openxmlformats.org/package/2006/relationships"><Relationship Id="rId1" Target="../tags/tag99.xml" Type="http://schemas.openxmlformats.org/officeDocument/2006/relationships/tags"/><Relationship Id="rId10" Target="../media/image35.svg" Type="http://schemas.openxmlformats.org/officeDocument/2006/relationships/image"/><Relationship Id="rId11" Target="mailto:sosiaali.potilasasiamies@etelasavonha.fi" TargetMode="External" Type="http://schemas.openxmlformats.org/officeDocument/2006/relationships/hyperlink"/><Relationship Id="rId12" Target="../media/image36.png" Type="http://schemas.openxmlformats.org/officeDocument/2006/relationships/image"/><Relationship Id="rId13" Target="../media/image37.svg" Type="http://schemas.openxmlformats.org/officeDocument/2006/relationships/image"/><Relationship Id="rId2" Target="../tags/tag100.xml" Type="http://schemas.openxmlformats.org/officeDocument/2006/relationships/tags"/><Relationship Id="rId3" Target="../slideLayouts/slideLayout12.xml" Type="http://schemas.openxmlformats.org/officeDocument/2006/relationships/slideLayout"/><Relationship Id="rId4" Target="../notesSlides/notesSlide29.xml" Type="http://schemas.openxmlformats.org/officeDocument/2006/relationships/notesSlide"/><Relationship Id="rId5" Target="../embeddings/oleObject71.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 Id="rId8" Target="https://etelasavonha.fi/asiakkaan-opas/lomakkeet-ja-hakemukset/" TargetMode="External" Type="http://schemas.openxmlformats.org/officeDocument/2006/relationships/hyperlink"/><Relationship Id="rId9" Target="../media/image34.png" Type="http://schemas.openxmlformats.org/officeDocument/2006/relationships/image"/></Relationships>
</file>

<file path=ppt/slides/_rels/slide32.xml.rels><?xml version="1.0" encoding="UTF-8" standalone="yes"?><Relationships xmlns="http://schemas.openxmlformats.org/package/2006/relationships"><Relationship Id="rId1" Target="../tags/tag101.xml" Type="http://schemas.openxmlformats.org/officeDocument/2006/relationships/tags"/><Relationship Id="rId2" Target="../slideLayouts/slideLayout12.xml" Type="http://schemas.openxmlformats.org/officeDocument/2006/relationships/slideLayout"/><Relationship Id="rId3" Target="../notesSlides/notesSlide30.xml" Type="http://schemas.openxmlformats.org/officeDocument/2006/relationships/notesSlide"/><Relationship Id="rId4" Target="../embeddings/oleObject73.bin" Type="http://schemas.openxmlformats.org/officeDocument/2006/relationships/oleObject"/><Relationship Id="rId5" Target="../media/image18.emf" Type="http://schemas.openxmlformats.org/officeDocument/2006/relationships/image"/></Relationships>
</file>

<file path=ppt/slides/_rels/slide33.xml.rels><?xml version="1.0" encoding="UTF-8" standalone="yes"?><Relationships xmlns="http://schemas.openxmlformats.org/package/2006/relationships"><Relationship Id="rId1" Target="../tags/tag102.xml" Type="http://schemas.openxmlformats.org/officeDocument/2006/relationships/tags"/><Relationship Id="rId2" Target="../slideLayouts/slideLayout12.xml" Type="http://schemas.openxmlformats.org/officeDocument/2006/relationships/slideLayout"/><Relationship Id="rId3" Target="../notesSlides/notesSlide31.xml" Type="http://schemas.openxmlformats.org/officeDocument/2006/relationships/notesSlide"/><Relationship Id="rId4" Target="../media/image77.jpg" Type="http://schemas.openxmlformats.org/officeDocument/2006/relationships/image"/><Relationship Id="rId5" Target="../embeddings/oleObject74.bin" Type="http://schemas.openxmlformats.org/officeDocument/2006/relationships/oleObject"/><Relationship Id="rId6" Target="../media/image18.emf" Type="http://schemas.openxmlformats.org/officeDocument/2006/relationships/image"/><Relationship Id="rId7" Target="../media/image78.png" Type="http://schemas.openxmlformats.org/officeDocument/2006/relationships/image"/><Relationship Id="rId8" Target="../media/image79.svg" Type="http://schemas.openxmlformats.org/officeDocument/2006/relationships/image"/></Relationships>
</file>

<file path=ppt/slides/_rels/slide34.xml.rels><?xml version="1.0" encoding="UTF-8" standalone="yes"?><Relationships xmlns="http://schemas.openxmlformats.org/package/2006/relationships"><Relationship Id="rId1" Target="../tags/tag103.xml" Type="http://schemas.openxmlformats.org/officeDocument/2006/relationships/tags"/><Relationship Id="rId2" Target="../slideLayouts/slideLayout12.xml" Type="http://schemas.openxmlformats.org/officeDocument/2006/relationships/slideLayout"/><Relationship Id="rId3" Target="../notesSlides/notesSlide32.xml" Type="http://schemas.openxmlformats.org/officeDocument/2006/relationships/notesSlide"/><Relationship Id="rId4" Target="../embeddings/oleObject75.bin" Type="http://schemas.openxmlformats.org/officeDocument/2006/relationships/oleObject"/><Relationship Id="rId5" Target="../media/image18.emf" Type="http://schemas.openxmlformats.org/officeDocument/2006/relationships/image"/><Relationship Id="rId6" Target="../media/image80.png" Type="http://schemas.openxmlformats.org/officeDocument/2006/relationships/image"/><Relationship Id="rId7" Target="../media/image81.svg" Type="http://schemas.openxmlformats.org/officeDocument/2006/relationships/image"/></Relationships>
</file>

<file path=ppt/slides/_rels/slide35.xml.rels><?xml version="1.0" encoding="UTF-8" standalone="yes"?><Relationships xmlns="http://schemas.openxmlformats.org/package/2006/relationships"><Relationship Id="rId1" Target="../tags/tag104.xml" Type="http://schemas.openxmlformats.org/officeDocument/2006/relationships/tags"/><Relationship Id="rId2" Target="../slideLayouts/slideLayout13.xml" Type="http://schemas.openxmlformats.org/officeDocument/2006/relationships/slideLayout"/><Relationship Id="rId3" Target="../notesSlides/notesSlide33.xml" Type="http://schemas.openxmlformats.org/officeDocument/2006/relationships/notesSlide"/><Relationship Id="rId4" Target="../embeddings/oleObject76.bin" Type="http://schemas.openxmlformats.org/officeDocument/2006/relationships/oleObject"/><Relationship Id="rId5" Target="../media/image18.emf" Type="http://schemas.openxmlformats.org/officeDocument/2006/relationships/image"/></Relationships>
</file>

<file path=ppt/slides/_rels/slide36.xml.rels><?xml version="1.0" encoding="UTF-8" standalone="yes"?><Relationships xmlns="http://schemas.openxmlformats.org/package/2006/relationships"><Relationship Id="rId1" Target="../tags/tag105.xml" Type="http://schemas.openxmlformats.org/officeDocument/2006/relationships/tags"/><Relationship Id="rId2" Target="../slideLayouts/slideLayout12.xml" Type="http://schemas.openxmlformats.org/officeDocument/2006/relationships/slideLayout"/><Relationship Id="rId3" Target="../notesSlides/notesSlide34.xml" Type="http://schemas.openxmlformats.org/officeDocument/2006/relationships/notesSlide"/><Relationship Id="rId4" Target="../embeddings/oleObject77.bin" Type="http://schemas.openxmlformats.org/officeDocument/2006/relationships/oleObject"/><Relationship Id="rId5" Target="../media/image18.emf" Type="http://schemas.openxmlformats.org/officeDocument/2006/relationships/image"/><Relationship Id="rId6" Target="https://www.julkari.fi/bitstream/handle/10024/139415/THL_OHJ_4_2020_Vireytt%c3%a4%20seniorivuosiin_verkko.pdf?sequence=4&amp;isAllowed=y" TargetMode="External" Type="http://schemas.openxmlformats.org/officeDocument/2006/relationships/hyperlink"/><Relationship Id="rId7" Target="https://www.ruokavirasto.fi/elintarvikkeet/terveytta-edistava-ruokavalio/ravitsemus--ja-ruokasuositukset/" TargetMode="External" Type="http://schemas.openxmlformats.org/officeDocument/2006/relationships/hyperlink"/></Relationships>
</file>

<file path=ppt/slides/_rels/slide37.xml.rels><?xml version="1.0" encoding="UTF-8" standalone="yes"?><Relationships xmlns="http://schemas.openxmlformats.org/package/2006/relationships"><Relationship Id="rId1" Target="../tags/tag106.xml" Type="http://schemas.openxmlformats.org/officeDocument/2006/relationships/tags"/><Relationship Id="rId2" Target="../slideLayouts/slideLayout12.xml" Type="http://schemas.openxmlformats.org/officeDocument/2006/relationships/slideLayout"/><Relationship Id="rId3" Target="../notesSlides/notesSlide35.xml" Type="http://schemas.openxmlformats.org/officeDocument/2006/relationships/notesSlide"/><Relationship Id="rId4" Target="../embeddings/oleObject78.bin" Type="http://schemas.openxmlformats.org/officeDocument/2006/relationships/oleObject"/><Relationship Id="rId5" Target="../media/image18.emf" Type="http://schemas.openxmlformats.org/officeDocument/2006/relationships/image"/></Relationships>
</file>

<file path=ppt/slides/_rels/slide38.xml.rels><?xml version="1.0" encoding="UTF-8" standalone="yes"?><Relationships xmlns="http://schemas.openxmlformats.org/package/2006/relationships"><Relationship Id="rId1" Target="../tags/tag107.xml" Type="http://schemas.openxmlformats.org/officeDocument/2006/relationships/tags"/><Relationship Id="rId2" Target="../slideLayouts/slideLayout12.xml" Type="http://schemas.openxmlformats.org/officeDocument/2006/relationships/slideLayout"/><Relationship Id="rId3" Target="../notesSlides/notesSlide36.xml" Type="http://schemas.openxmlformats.org/officeDocument/2006/relationships/notesSlide"/><Relationship Id="rId4" Target="../embeddings/oleObject79.bin" Type="http://schemas.openxmlformats.org/officeDocument/2006/relationships/oleObject"/><Relationship Id="rId5" Target="../media/image18.emf" Type="http://schemas.openxmlformats.org/officeDocument/2006/relationships/image"/><Relationship Id="rId6" Target="../media/image82.png" Type="http://schemas.openxmlformats.org/officeDocument/2006/relationships/image"/><Relationship Id="rId7" Target="../media/image83.svg" Type="http://schemas.openxmlformats.org/officeDocument/2006/relationships/image"/></Relationships>
</file>

<file path=ppt/slides/_rels/slide39.xml.rels><?xml version="1.0" encoding="UTF-8" standalone="yes"?><Relationships xmlns="http://schemas.openxmlformats.org/package/2006/relationships"><Relationship Id="rId1" Target="../tags/tag108.xml" Type="http://schemas.openxmlformats.org/officeDocument/2006/relationships/tags"/><Relationship Id="rId2" Target="../slideLayouts/slideLayout12.xml" Type="http://schemas.openxmlformats.org/officeDocument/2006/relationships/slideLayout"/><Relationship Id="rId3" Target="../notesSlides/notesSlide37.xml" Type="http://schemas.openxmlformats.org/officeDocument/2006/relationships/notesSlide"/><Relationship Id="rId4" Target="../embeddings/oleObject80.bin" Type="http://schemas.openxmlformats.org/officeDocument/2006/relationships/oleObject"/><Relationship Id="rId5" Target="../media/image18.emf" Type="http://schemas.openxmlformats.org/officeDocument/2006/relationships/image"/></Relationships>
</file>

<file path=ppt/slides/_rels/slide40.xml.rels><?xml version="1.0" encoding="UTF-8" standalone="yes"?><Relationships xmlns="http://schemas.openxmlformats.org/package/2006/relationships"><Relationship Id="rId1" Target="../tags/tag109.xml" Type="http://schemas.openxmlformats.org/officeDocument/2006/relationships/tags"/><Relationship Id="rId2" Target="../slideLayouts/slideLayout12.xml" Type="http://schemas.openxmlformats.org/officeDocument/2006/relationships/slideLayout"/><Relationship Id="rId3" Target="../notesSlides/notesSlide38.xml" Type="http://schemas.openxmlformats.org/officeDocument/2006/relationships/notesSlide"/><Relationship Id="rId4" Target="../embeddings/oleObject81.bin" Type="http://schemas.openxmlformats.org/officeDocument/2006/relationships/oleObject"/><Relationship Id="rId5" Target="../media/image18.emf" Type="http://schemas.openxmlformats.org/officeDocument/2006/relationships/image"/><Relationship Id="rId6" Target="https://julkaisut.valtioneuvosto.fi/handle/10024/162847" TargetMode="External" Type="http://schemas.openxmlformats.org/officeDocument/2006/relationships/hyperlink"/><Relationship Id="rId7" Target="https://valvira.fi/sosiaali-ja-terveydenhuolto/rajattu-laakevarasto" TargetMode="External" Type="http://schemas.openxmlformats.org/officeDocument/2006/relationships/hyperlink"/></Relationships>
</file>

<file path=ppt/slides/_rels/slide41.xml.rels><?xml version="1.0" encoding="UTF-8" standalone="yes"?><Relationships xmlns="http://schemas.openxmlformats.org/package/2006/relationships"><Relationship Id="rId1" Target="../tags/tag110.xml" Type="http://schemas.openxmlformats.org/officeDocument/2006/relationships/tags"/><Relationship Id="rId2" Target="../slideLayouts/slideLayout12.xml" Type="http://schemas.openxmlformats.org/officeDocument/2006/relationships/slideLayout"/><Relationship Id="rId3" Target="../notesSlides/notesSlide39.xml" Type="http://schemas.openxmlformats.org/officeDocument/2006/relationships/notesSlide"/><Relationship Id="rId4" Target="../embeddings/oleObject82.bin" Type="http://schemas.openxmlformats.org/officeDocument/2006/relationships/oleObject"/><Relationship Id="rId5" Target="../media/image18.emf" Type="http://schemas.openxmlformats.org/officeDocument/2006/relationships/image"/><Relationship Id="rId6" Target="../media/image84.png" Type="http://schemas.openxmlformats.org/officeDocument/2006/relationships/image"/><Relationship Id="rId7" Target="../media/image85.svg" Type="http://schemas.openxmlformats.org/officeDocument/2006/relationships/image"/></Relationships>
</file>

<file path=ppt/slides/_rels/slide42.xml.rels><?xml version="1.0" encoding="UTF-8" standalone="yes"?><Relationships xmlns="http://schemas.openxmlformats.org/package/2006/relationships"><Relationship Id="rId1" Target="../tags/tag111.xml" Type="http://schemas.openxmlformats.org/officeDocument/2006/relationships/tags"/><Relationship Id="rId2" Target="../tags/tag112.xml" Type="http://schemas.openxmlformats.org/officeDocument/2006/relationships/tags"/><Relationship Id="rId3" Target="../slideLayouts/slideLayout47.xml" Type="http://schemas.openxmlformats.org/officeDocument/2006/relationships/slideLayout"/><Relationship Id="rId4" Target="../notesSlides/notesSlide40.xml" Type="http://schemas.openxmlformats.org/officeDocument/2006/relationships/notesSlide"/><Relationship Id="rId5" Target="../embeddings/oleObject83.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 Id="rId8" Target="../media/image86.jpg" Type="http://schemas.openxmlformats.org/officeDocument/2006/relationships/image"/></Relationships>
</file>

<file path=ppt/slides/_rels/slide43.xml.rels><?xml version="1.0" encoding="UTF-8" standalone="yes"?><Relationships xmlns="http://schemas.openxmlformats.org/package/2006/relationships"><Relationship Id="rId1" Target="../tags/tag113.xml" Type="http://schemas.openxmlformats.org/officeDocument/2006/relationships/tags"/><Relationship Id="rId2" Target="../tags/tag114.xml" Type="http://schemas.openxmlformats.org/officeDocument/2006/relationships/tags"/><Relationship Id="rId3" Target="../slideLayouts/slideLayout12.xml" Type="http://schemas.openxmlformats.org/officeDocument/2006/relationships/slideLayout"/><Relationship Id="rId4" Target="../notesSlides/notesSlide41.xml" Type="http://schemas.openxmlformats.org/officeDocument/2006/relationships/notesSlide"/><Relationship Id="rId5" Target="../embeddings/oleObject84.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s>
</file>

<file path=ppt/slides/_rels/slide44.xml.rels><?xml version="1.0" encoding="UTF-8" standalone="yes"?><Relationships xmlns="http://schemas.openxmlformats.org/package/2006/relationships"><Relationship Id="rId1" Target="../tags/tag115.xml" Type="http://schemas.openxmlformats.org/officeDocument/2006/relationships/tags"/><Relationship Id="rId2" Target="../slideLayouts/slideLayout12.xml" Type="http://schemas.openxmlformats.org/officeDocument/2006/relationships/slideLayout"/><Relationship Id="rId3" Target="../notesSlides/notesSlide42.xml" Type="http://schemas.openxmlformats.org/officeDocument/2006/relationships/notesSlide"/><Relationship Id="rId4" Target="../embeddings/oleObject85.bin" Type="http://schemas.openxmlformats.org/officeDocument/2006/relationships/oleObject"/><Relationship Id="rId5" Target="../media/image18.emf" Type="http://schemas.openxmlformats.org/officeDocument/2006/relationships/image"/><Relationship Id="rId6" Target="https://dvv.fi/nain-ilmoitat-edunvalvontaa-tarvitsevasta-henkilosta" TargetMode="External" Type="http://schemas.openxmlformats.org/officeDocument/2006/relationships/hyperlink"/><Relationship Id="rId7" Target="https://pelastustoimi.fi/asiointi/lomakkeet/ilmoitus-ilmeinen-palonvaara" TargetMode="External" Type="http://schemas.openxmlformats.org/officeDocument/2006/relationships/hyperlink"/><Relationship Id="rId8" Target="https://etelasavonha.fi/asiakkaan-opas/huoli/" TargetMode="External" Type="http://schemas.openxmlformats.org/officeDocument/2006/relationships/hyperlink"/></Relationships>
</file>

<file path=ppt/slides/_rels/slide45.xml.rels><?xml version="1.0" encoding="UTF-8" standalone="yes"?><Relationships xmlns="http://schemas.openxmlformats.org/package/2006/relationships"><Relationship Id="rId1" Target="../tags/tag116.xml" Type="http://schemas.openxmlformats.org/officeDocument/2006/relationships/tags"/><Relationship Id="rId2" Target="../tags/tag117.xml" Type="http://schemas.openxmlformats.org/officeDocument/2006/relationships/tags"/><Relationship Id="rId3" Target="../slideLayouts/slideLayout12.xml" Type="http://schemas.openxmlformats.org/officeDocument/2006/relationships/slideLayout"/><Relationship Id="rId4" Target="../notesSlides/notesSlide43.xml" Type="http://schemas.openxmlformats.org/officeDocument/2006/relationships/notesSlide"/><Relationship Id="rId5" Target="../embeddings/oleObject86.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s>
</file>

<file path=ppt/slides/_rels/slide46.xml.rels><?xml version="1.0" encoding="UTF-8" standalone="yes"?><Relationships xmlns="http://schemas.openxmlformats.org/package/2006/relationships"><Relationship Id="rId1" Target="../tags/tag118.xml" Type="http://schemas.openxmlformats.org/officeDocument/2006/relationships/tags"/><Relationship Id="rId2" Target="../slideLayouts/slideLayout12.xml" Type="http://schemas.openxmlformats.org/officeDocument/2006/relationships/slideLayout"/><Relationship Id="rId3" Target="../notesSlides/notesSlide44.xml" Type="http://schemas.openxmlformats.org/officeDocument/2006/relationships/notesSlide"/><Relationship Id="rId4" Target="../embeddings/oleObject87.bin" Type="http://schemas.openxmlformats.org/officeDocument/2006/relationships/oleObject"/><Relationship Id="rId5" Target="../media/image18.emf" Type="http://schemas.openxmlformats.org/officeDocument/2006/relationships/image"/><Relationship Id="rId6" Target="https://www.kuntarekry.fi/fi/tyonantajat/etela-savon-hyvinvointialue/" TargetMode="External" Type="http://schemas.openxmlformats.org/officeDocument/2006/relationships/hyperlink"/><Relationship Id="rId7" Target="https://valvira.fi/ammattioikeudet/riittava-kielitaito" TargetMode="External" Type="http://schemas.openxmlformats.org/officeDocument/2006/relationships/hyperlink"/></Relationships>
</file>

<file path=ppt/slides/_rels/slide47.xml.rels><?xml version="1.0" encoding="UTF-8" standalone="yes"?><Relationships xmlns="http://schemas.openxmlformats.org/package/2006/relationships"><Relationship Id="rId1" Target="../tags/tag119.xml" Type="http://schemas.openxmlformats.org/officeDocument/2006/relationships/tags"/><Relationship Id="rId2" Target="../slideLayouts/slideLayout12.xml" Type="http://schemas.openxmlformats.org/officeDocument/2006/relationships/slideLayout"/><Relationship Id="rId3" Target="../notesSlides/notesSlide45.xml" Type="http://schemas.openxmlformats.org/officeDocument/2006/relationships/notesSlide"/><Relationship Id="rId4" Target="../embeddings/oleObject88.bin" Type="http://schemas.openxmlformats.org/officeDocument/2006/relationships/oleObject"/><Relationship Id="rId5" Target="../media/image18.emf" Type="http://schemas.openxmlformats.org/officeDocument/2006/relationships/image"/></Relationships>
</file>

<file path=ppt/slides/_rels/slide48.xml.rels><?xml version="1.0" encoding="UTF-8" standalone="yes"?><Relationships xmlns="http://schemas.openxmlformats.org/package/2006/relationships"><Relationship Id="rId1" Target="../tags/tag120.xml" Type="http://schemas.openxmlformats.org/officeDocument/2006/relationships/tags"/><Relationship Id="rId2" Target="../slideLayouts/slideLayout12.xml" Type="http://schemas.openxmlformats.org/officeDocument/2006/relationships/slideLayout"/><Relationship Id="rId3" Target="../notesSlides/notesSlide46.xml" Type="http://schemas.openxmlformats.org/officeDocument/2006/relationships/notesSlide"/><Relationship Id="rId4" Target="../embeddings/oleObject89.bin" Type="http://schemas.openxmlformats.org/officeDocument/2006/relationships/oleObject"/><Relationship Id="rId5" Target="../media/image18.emf" Type="http://schemas.openxmlformats.org/officeDocument/2006/relationships/image"/></Relationships>
</file>

<file path=ppt/slides/_rels/slide49.xml.rels><?xml version="1.0" encoding="UTF-8" standalone="yes"?><Relationships xmlns="http://schemas.openxmlformats.org/package/2006/relationships"><Relationship Id="rId1" Target="../tags/tag121.xml" Type="http://schemas.openxmlformats.org/officeDocument/2006/relationships/tags"/><Relationship Id="rId2" Target="../slideLayouts/slideLayout12.xml" Type="http://schemas.openxmlformats.org/officeDocument/2006/relationships/slideLayout"/><Relationship Id="rId3" Target="../notesSlides/notesSlide47.xml" Type="http://schemas.openxmlformats.org/officeDocument/2006/relationships/notesSlide"/><Relationship Id="rId4" Target="../embeddings/oleObject90.bin" Type="http://schemas.openxmlformats.org/officeDocument/2006/relationships/oleObject"/><Relationship Id="rId5" Target="../media/image18.emf" Type="http://schemas.openxmlformats.org/officeDocument/2006/relationships/image"/></Relationships>
</file>

<file path=ppt/slides/_rels/slide50.xml.rels><?xml version="1.0" encoding="UTF-8" standalone="yes"?><Relationships xmlns="http://schemas.openxmlformats.org/package/2006/relationships"><Relationship Id="rId1" Target="../tags/tag122.xml" Type="http://schemas.openxmlformats.org/officeDocument/2006/relationships/tags"/><Relationship Id="rId2" Target="../slideLayouts/slideLayout12.xml" Type="http://schemas.openxmlformats.org/officeDocument/2006/relationships/slideLayout"/><Relationship Id="rId3" Target="../notesSlides/notesSlide48.xml" Type="http://schemas.openxmlformats.org/officeDocument/2006/relationships/notesSlide"/><Relationship Id="rId4" Target="../embeddings/oleObject91.bin" Type="http://schemas.openxmlformats.org/officeDocument/2006/relationships/oleObject"/><Relationship Id="rId5" Target="../media/image18.emf" Type="http://schemas.openxmlformats.org/officeDocument/2006/relationships/image"/></Relationships>
</file>

<file path=ppt/slides/_rels/slide51.xml.rels><?xml version="1.0" encoding="UTF-8" standalone="yes"?><Relationships xmlns="http://schemas.openxmlformats.org/package/2006/relationships"><Relationship Id="rId1" Target="../tags/tag123.xml" Type="http://schemas.openxmlformats.org/officeDocument/2006/relationships/tags"/><Relationship Id="rId10" Target="../media/image91.png" Type="http://schemas.openxmlformats.org/officeDocument/2006/relationships/image"/><Relationship Id="rId11" Target="../media/image92.svg" Type="http://schemas.openxmlformats.org/officeDocument/2006/relationships/image"/><Relationship Id="rId12" Target="../media/image93.png" Type="http://schemas.openxmlformats.org/officeDocument/2006/relationships/image"/><Relationship Id="rId13" Target="../media/image94.svg" Type="http://schemas.openxmlformats.org/officeDocument/2006/relationships/image"/><Relationship Id="rId2" Target="../slideLayouts/slideLayout13.xml" Type="http://schemas.openxmlformats.org/officeDocument/2006/relationships/slideLayout"/><Relationship Id="rId3" Target="../notesSlides/notesSlide49.xml" Type="http://schemas.openxmlformats.org/officeDocument/2006/relationships/notesSlide"/><Relationship Id="rId4" Target="../embeddings/oleObject92.bin" Type="http://schemas.openxmlformats.org/officeDocument/2006/relationships/oleObject"/><Relationship Id="rId5" Target="../media/image18.emf" Type="http://schemas.openxmlformats.org/officeDocument/2006/relationships/image"/><Relationship Id="rId6" Target="../media/image87.png" Type="http://schemas.openxmlformats.org/officeDocument/2006/relationships/image"/><Relationship Id="rId7" Target="../media/image88.svg" Type="http://schemas.openxmlformats.org/officeDocument/2006/relationships/image"/><Relationship Id="rId8" Target="../media/image89.png" Type="http://schemas.openxmlformats.org/officeDocument/2006/relationships/image"/><Relationship Id="rId9" Target="../media/image90.svg" Type="http://schemas.openxmlformats.org/officeDocument/2006/relationships/image"/></Relationships>
</file>

<file path=ppt/slides/_rels/slide52.xml.rels><?xml version="1.0" encoding="UTF-8" standalone="yes"?><Relationships xmlns="http://schemas.openxmlformats.org/package/2006/relationships"><Relationship Id="rId1" Target="../tags/tag124.xml" Type="http://schemas.openxmlformats.org/officeDocument/2006/relationships/tags"/><Relationship Id="rId2" Target="../slideLayouts/slideLayout12.xml" Type="http://schemas.openxmlformats.org/officeDocument/2006/relationships/slideLayout"/><Relationship Id="rId3" Target="../notesSlides/notesSlide50.xml" Type="http://schemas.openxmlformats.org/officeDocument/2006/relationships/notesSlide"/><Relationship Id="rId4" Target="../embeddings/oleObject93.bin" Type="http://schemas.openxmlformats.org/officeDocument/2006/relationships/oleObject"/><Relationship Id="rId5" Target="../media/image18.emf" Type="http://schemas.openxmlformats.org/officeDocument/2006/relationships/image"/></Relationships>
</file>

<file path=ppt/slides/_rels/slide53.xml.rels><?xml version="1.0" encoding="UTF-8" standalone="yes"?><Relationships xmlns="http://schemas.openxmlformats.org/package/2006/relationships"><Relationship Id="rId1" Target="../tags/tag125.xml" Type="http://schemas.openxmlformats.org/officeDocument/2006/relationships/tags"/><Relationship Id="rId10" Target="../media/image37.svg" Type="http://schemas.openxmlformats.org/officeDocument/2006/relationships/image"/><Relationship Id="rId11" Target="https://thl.fi/documents/920442/2816495/THL_maarays_1_2021sosiaalihuollon_asiakasasiakirjoista_ja_niihin_merkittavista_tiedoista.pdf/f11f6fce-d7c5-9fff-7a92-d40460dbde80?t=1637222140211" TargetMode="External" Type="http://schemas.openxmlformats.org/officeDocument/2006/relationships/hyperlink"/><Relationship Id="rId12" Target="https://tietosuoja.fi/documents/6927448/10594424/Sosiaalihuollon+asiakatietojen+k%C3%A4sittely.pdf/fc9f4ce8-caee-3161-f3ae-8962a87007b6/Sosiaalihuollon+asiakatietojen+k%C3%A4sittely.pdf?t=1664534736382" TargetMode="External" Type="http://schemas.openxmlformats.org/officeDocument/2006/relationships/hyperlink"/><Relationship Id="rId2" Target="../slideLayouts/slideLayout12.xml" Type="http://schemas.openxmlformats.org/officeDocument/2006/relationships/slideLayout"/><Relationship Id="rId3" Target="../notesSlides/notesSlide51.xml" Type="http://schemas.openxmlformats.org/officeDocument/2006/relationships/notesSlide"/><Relationship Id="rId4" Target="../embeddings/oleObject94.bin" Type="http://schemas.openxmlformats.org/officeDocument/2006/relationships/oleObject"/><Relationship Id="rId5" Target="../media/image18.emf" Type="http://schemas.openxmlformats.org/officeDocument/2006/relationships/image"/><Relationship Id="rId6" Target="https://etelasavonha.fi/asiakkaan-opas/asiakas-ja-potilasturvallisuus-ja-valvonta/rekisterit/" TargetMode="External" Type="http://schemas.openxmlformats.org/officeDocument/2006/relationships/hyperlink"/><Relationship Id="rId7" Target="../media/image34.png" Type="http://schemas.openxmlformats.org/officeDocument/2006/relationships/image"/><Relationship Id="rId8" Target="../media/image35.svg" Type="http://schemas.openxmlformats.org/officeDocument/2006/relationships/image"/><Relationship Id="rId9" Target="../media/image36.png" Type="http://schemas.openxmlformats.org/officeDocument/2006/relationships/image"/></Relationships>
</file>

<file path=ppt/slides/_rels/slide54.xml.rels><?xml version="1.0" encoding="UTF-8" standalone="yes"?><Relationships xmlns="http://schemas.openxmlformats.org/package/2006/relationships"><Relationship Id="rId1" Target="../tags/tag126.xml" Type="http://schemas.openxmlformats.org/officeDocument/2006/relationships/tags"/><Relationship Id="rId2" Target="../slideLayouts/slideLayout12.xml" Type="http://schemas.openxmlformats.org/officeDocument/2006/relationships/slideLayout"/><Relationship Id="rId3" Target="../notesSlides/notesSlide52.xml" Type="http://schemas.openxmlformats.org/officeDocument/2006/relationships/notesSlide"/><Relationship Id="rId4" Target="../embeddings/oleObject95.bin" Type="http://schemas.openxmlformats.org/officeDocument/2006/relationships/oleObject"/><Relationship Id="rId5" Target="../media/image18.emf" Type="http://schemas.openxmlformats.org/officeDocument/2006/relationships/image"/></Relationships>
</file>

<file path=ppt/slides/_rels/slide55.xml.rels><?xml version="1.0" encoding="UTF-8" standalone="yes"?><Relationships xmlns="http://schemas.openxmlformats.org/package/2006/relationships"><Relationship Id="rId1" Target="../slideLayouts/slideLayout8.xml" Type="http://schemas.openxmlformats.org/officeDocument/2006/relationships/slideLayout"/><Relationship Id="rId2" Target="../notesSlides/notesSlide53.xml" Type="http://schemas.openxmlformats.org/officeDocument/2006/relationships/notesSlide"/></Relationships>
</file>

<file path=ppt/slides/_rels/slide56.xml.rels><?xml version="1.0" encoding="UTF-8" standalone="yes"?><Relationships xmlns="http://schemas.openxmlformats.org/package/2006/relationships"><Relationship Id="rId1" Target="../tags/tag127.xml" Type="http://schemas.openxmlformats.org/officeDocument/2006/relationships/tags"/><Relationship Id="rId2" Target="../slideLayouts/slideLayout15.xml" Type="http://schemas.openxmlformats.org/officeDocument/2006/relationships/slideLayout"/><Relationship Id="rId3" Target="../notesSlides/notesSlide54.xml" Type="http://schemas.openxmlformats.org/officeDocument/2006/relationships/notesSlide"/><Relationship Id="rId4" Target="../embeddings/oleObject96.bin" Type="http://schemas.openxmlformats.org/officeDocument/2006/relationships/oleObject"/><Relationship Id="rId5" Target="../media/image18.emf" Type="http://schemas.openxmlformats.org/officeDocument/2006/relationships/image"/></Relationships>
</file>

<file path=ppt/slides/_rels/slide57.xml.rels><?xml version="1.0" encoding="UTF-8" standalone="yes"?><Relationships xmlns="http://schemas.openxmlformats.org/package/2006/relationships"><Relationship Id="rId1" Target="../tags/tag128.xml" Type="http://schemas.openxmlformats.org/officeDocument/2006/relationships/tags"/><Relationship Id="rId2" Target="../slideLayouts/slideLayout15.xml" Type="http://schemas.openxmlformats.org/officeDocument/2006/relationships/slideLayout"/><Relationship Id="rId3" Target="../notesSlides/notesSlide55.xml" Type="http://schemas.openxmlformats.org/officeDocument/2006/relationships/notesSlide"/><Relationship Id="rId4" Target="../embeddings/oleObject97.bin" Type="http://schemas.openxmlformats.org/officeDocument/2006/relationships/oleObject"/><Relationship Id="rId5" Target="../media/image18.emf" Type="http://schemas.openxmlformats.org/officeDocument/2006/relationships/image"/><Relationship Id="rId6" Target="https://etelasavonha.fi/asiakkaan-opas/asiakas-ja-potilasturvallisuus-ja-valvonta/omavalvontaohjelma-ja-suunnitelmat/" TargetMode="External" Type="http://schemas.openxmlformats.org/officeDocument/2006/relationships/hyperlink"/><Relationship Id="rId7" Target="https://etelasavonha.fi/asiakkaan-opas/asiakas-ja-potilasturvallisuus-ja-valvonta/valvonnan-yhteystiedot/" TargetMode="External" Type="http://schemas.openxmlformats.org/officeDocument/2006/relationships/hyperlink"/></Relationships>
</file>

<file path=ppt/slides/_rels/slide58.xml.rels><?xml version="1.0" encoding="UTF-8" standalone="yes"?><Relationships xmlns="http://schemas.openxmlformats.org/package/2006/relationships"><Relationship Id="rId1" Target="../tags/tag129.xml" Type="http://schemas.openxmlformats.org/officeDocument/2006/relationships/tags"/><Relationship Id="rId10" Target="../media/image96.svg" Type="http://schemas.openxmlformats.org/officeDocument/2006/relationships/image"/><Relationship Id="rId2" Target="../slideLayouts/slideLayout16.xml" Type="http://schemas.openxmlformats.org/officeDocument/2006/relationships/slideLayout"/><Relationship Id="rId3" Target="../notesSlides/notesSlide56.xml" Type="http://schemas.openxmlformats.org/officeDocument/2006/relationships/notesSlide"/><Relationship Id="rId4" Target="../embeddings/oleObject71.bin" Type="http://schemas.openxmlformats.org/officeDocument/2006/relationships/oleObject"/><Relationship Id="rId5" Target="../media/image18.emf" Type="http://schemas.openxmlformats.org/officeDocument/2006/relationships/image"/><Relationship Id="rId6" Target="../ink/ink1.xml" Type="http://schemas.openxmlformats.org/officeDocument/2006/relationships/customXml"/><Relationship Id="rId8" Target="../media/image890.png" Type="http://schemas.openxmlformats.org/officeDocument/2006/relationships/image"/><Relationship Id="rId9" Target="../media/image95.png" Type="http://schemas.openxmlformats.org/officeDocument/2006/relationships/image"/></Relationships>
</file>

<file path=ppt/slides/_rels/slide59.xml.rels><?xml version="1.0" encoding="UTF-8" standalone="yes"?><Relationships xmlns="http://schemas.openxmlformats.org/package/2006/relationships"><Relationship Id="rId1" Target="../tags/tag130.xml" Type="http://schemas.openxmlformats.org/officeDocument/2006/relationships/tags"/><Relationship Id="rId2" Target="../slideLayouts/slideLayout15.xml" Type="http://schemas.openxmlformats.org/officeDocument/2006/relationships/slideLayout"/><Relationship Id="rId3" Target="../notesSlides/notesSlide57.xml" Type="http://schemas.openxmlformats.org/officeDocument/2006/relationships/notesSlide"/><Relationship Id="rId4" Target="../embeddings/oleObject98.bin" Type="http://schemas.openxmlformats.org/officeDocument/2006/relationships/oleObject"/><Relationship Id="rId5" Target="../media/image18.emf" Type="http://schemas.openxmlformats.org/officeDocument/2006/relationships/image"/></Relationships>
</file>

<file path=ppt/slides/_rels/slide60.xml.rels><?xml version="1.0" encoding="UTF-8" standalone="yes"?><Relationships xmlns="http://schemas.openxmlformats.org/package/2006/relationships"><Relationship Id="rId1" Target="../tags/tag131.xml" Type="http://schemas.openxmlformats.org/officeDocument/2006/relationships/tags"/><Relationship Id="rId2" Target="../slideLayouts/slideLayout17.xml" Type="http://schemas.openxmlformats.org/officeDocument/2006/relationships/slideLayout"/><Relationship Id="rId3" Target="../notesSlides/notesSlide58.xml" Type="http://schemas.openxmlformats.org/officeDocument/2006/relationships/notesSlide"/><Relationship Id="rId4" Target="../embeddings/oleObject99.bin" Type="http://schemas.openxmlformats.org/officeDocument/2006/relationships/oleObject"/><Relationship Id="rId5" Target="../media/image18.emf" Type="http://schemas.openxmlformats.org/officeDocument/2006/relationships/image"/></Relationships>
</file>

<file path=ppt/slides/_rels/slide61.xml.rels><?xml version="1.0" encoding="UTF-8" standalone="yes"?><Relationships xmlns="http://schemas.openxmlformats.org/package/2006/relationships"><Relationship Id="rId1" Target="../tags/tag132.xml" Type="http://schemas.openxmlformats.org/officeDocument/2006/relationships/tags"/><Relationship Id="rId10" Target="https://pelastustoimi.fi/asiointi/lomakkeet/ilmoitus-ilmeinen-palonvaara" TargetMode="External" Type="http://schemas.openxmlformats.org/officeDocument/2006/relationships/hyperlink"/><Relationship Id="rId11" Target="https://urldefense.proofpoint.com/v2/url?u=https-3A__www.savonlinna.fi_asukas_terveysvalvonta_asumisterveys_&amp;d=DwMFAw&amp;c=euGZstcaTDllvimEN8b7jXrwqOf-v5A_CdpgnVfiiMM&amp;r=mc_BQWkfQO8xQBgHnlkDa0syIeHuwRe1MVW24M-zU6A&amp;m=rh-clCKp1Nzbv9CRjRVHVHhvsbhsxfaGWN7DBI9zuPEFlBVDBc0_tFFxXnvt-5o6&amp;s=QqMsBFvP9m59CpE43Eb2h68w_4bHLJu7ll6Pz5XBLjM&amp;e=" TargetMode="External" Type="http://schemas.openxmlformats.org/officeDocument/2006/relationships/hyperlink"/><Relationship Id="rId12" Target="https://urldefense.proofpoint.com/v2/url?u=https-3A__mikkeli.fi_palvelut_ymparisto_ymparistoterveydenhuolto-2D2_asumisterveys-2Dja-2Dsisailma_&amp;d=DwMFAw&amp;c=euGZstcaTDllvimEN8b7jXrwqOf-v5A_CdpgnVfiiMM&amp;r=mc_BQWkfQO8xQBgHnlkDa0syIeHuwRe1MVW24M-zU6A&amp;m=rh-clCKp1Nzbv9CRjRVHVHhvsbhsxfaGWN7DBI9zuPEFlBVDBc0_tFFxXnvt-5o6&amp;s=t3PoO75kO1TQgDv3VH0HRofQmzsadkjOj0EpDCEYEZo&amp;e=" TargetMode="External" Type="http://schemas.openxmlformats.org/officeDocument/2006/relationships/hyperlink"/><Relationship Id="rId13" Target="https://urldefense.proofpoint.com/v2/url?u=https-3A__keskisavonymparistotoimi.fi_terveysvalvonta_asumisterveys-2D2_&amp;d=DwMFAw&amp;c=euGZstcaTDllvimEN8b7jXrwqOf-v5A_CdpgnVfiiMM&amp;r=mc_BQWkfQO8xQBgHnlkDa0syIeHuwRe1MVW24M-zU6A&amp;m=rh-clCKp1Nzbv9CRjRVHVHhvsbhsxfaGWN7DBI9zuPEFlBVDBc0_tFFxXnvt-5o6&amp;s=YC2VFsqiGJKMWNU4K0EKxg8oVCXaAt-96uh1tjKFBfU&amp;e=" TargetMode="External" Type="http://schemas.openxmlformats.org/officeDocument/2006/relationships/hyperlink"/><Relationship Id="rId14" Target="https://poliisi.fi/tee-rikosilmoitus" TargetMode="External" Type="http://schemas.openxmlformats.org/officeDocument/2006/relationships/hyperlink"/><Relationship Id="rId2" Target="../slideLayouts/slideLayout9.xml" Type="http://schemas.openxmlformats.org/officeDocument/2006/relationships/slideLayout"/><Relationship Id="rId3" Target="../notesSlides/notesSlide59.xml" Type="http://schemas.openxmlformats.org/officeDocument/2006/relationships/notesSlide"/><Relationship Id="rId4" Target="../embeddings/oleObject100.bin" Type="http://schemas.openxmlformats.org/officeDocument/2006/relationships/oleObject"/><Relationship Id="rId5" Target="../media/image18.emf" Type="http://schemas.openxmlformats.org/officeDocument/2006/relationships/image"/><Relationship Id="rId6" Target="https://etelasavonha.fi/asiakkaan-opas/huoli/" TargetMode="External" Type="http://schemas.openxmlformats.org/officeDocument/2006/relationships/hyperlink"/><Relationship Id="rId7" Target="https://etelasavonha.fi/asiakkaan-opas/asiakas-ja-potilasturvallisuus-ja-valvonta/oma-ilmoitus-vaaratilanteesta/" TargetMode="External" Type="http://schemas.openxmlformats.org/officeDocument/2006/relationships/hyperlink"/><Relationship Id="rId8" Target="https://etelasavonha.fi/asiakkaan-opas/lomakkeet-ja-hakemukset/" TargetMode="External" Type="http://schemas.openxmlformats.org/officeDocument/2006/relationships/hyperlink"/><Relationship Id="rId9" Target="https://dvv.fi/nain-ilmoitat-edunvalvontaa-tarvitsevasta-henkilosta" TargetMode="External" Type="http://schemas.openxmlformats.org/officeDocument/2006/relationships/hyperlink"/></Relationships>
</file>

<file path=ppt/slides/_rels/slide62.xml.rels><?xml version="1.0" encoding="UTF-8" standalone="yes"?><Relationships xmlns="http://schemas.openxmlformats.org/package/2006/relationships"><Relationship Id="rId1" Target="../tags/tag133.xml" Type="http://schemas.openxmlformats.org/officeDocument/2006/relationships/tags"/><Relationship Id="rId10" Target="https://etelasavonha.fi/asiakkaan-opas/asiakas-ja-potilasturvallisuus-ja-valvonta/valvonnan-yhteystiedot/" TargetMode="External" Type="http://schemas.openxmlformats.org/officeDocument/2006/relationships/hyperlink"/><Relationship Id="rId11" Target="https://julkaisut.valtioneuvosto.fi/bitstream/handle/10024/163858/STM_2022_2.pdf?sequence=1&amp;isAllowed=y" TargetMode="External" Type="http://schemas.openxmlformats.org/officeDocument/2006/relationships/hyperlink"/><Relationship Id="rId12" Target="https://julkaisut.valtioneuvosto.fi/handle/10024/72811" TargetMode="External" Type="http://schemas.openxmlformats.org/officeDocument/2006/relationships/hyperlink"/><Relationship Id="rId13" Target="https://www.julkari.fi/bitstream/handle/10024/139415/THL_OHJ_4_2020_Vireytt%c3%a4%20seniorivuosiin_verkko.pdf?sequence=4&amp;isAllowed=y" TargetMode="External" Type="http://schemas.openxmlformats.org/officeDocument/2006/relationships/hyperlink"/><Relationship Id="rId14" Target="https://www.ruokavirasto.fi/elintarvikkeet/terveytta-edistava-ruokavalio/ravitsemus--ja-ruokasuositukset/" TargetMode="External" Type="http://schemas.openxmlformats.org/officeDocument/2006/relationships/hyperlink"/><Relationship Id="rId15" Target="https://julkaisut.valtioneuvosto.fi/handle/10024/162847" TargetMode="External" Type="http://schemas.openxmlformats.org/officeDocument/2006/relationships/hyperlink"/><Relationship Id="rId16" Target="https://valvira.fi/sosiaali-ja-terveydenhuolto/rajattu-laakevarasto" TargetMode="External" Type="http://schemas.openxmlformats.org/officeDocument/2006/relationships/hyperlink"/><Relationship Id="rId17" Target="https://www.kuntarekry.fi/fi/tyonantajat/etela-savon-hyvinvointialue/" TargetMode="External" Type="http://schemas.openxmlformats.org/officeDocument/2006/relationships/hyperlink"/><Relationship Id="rId18" Target="https://valvira.fi/ammattioikeudet/riittava-kielitaito" TargetMode="External" Type="http://schemas.openxmlformats.org/officeDocument/2006/relationships/hyperlink"/><Relationship Id="rId19" Target="https://thl.fi/documents/920442/2816495/THL_maarays_1_2021sosiaalihuollon_asiakasasiakirjoista_ja_niihin_merkittavista_tiedoista.pdf/f11f6fce-d7c5-9fff-7a92-d40460dbde80?t=1637222140211" TargetMode="External" Type="http://schemas.openxmlformats.org/officeDocument/2006/relationships/hyperlink"/><Relationship Id="rId2" Target="../slideLayouts/slideLayout18.xml" Type="http://schemas.openxmlformats.org/officeDocument/2006/relationships/slideLayout"/><Relationship Id="rId20" Target="https://tietosuoja.fi/documents/6927448/10594424/Sosiaalihuollon+asiakatietojen+k%C3%A4sittely.pdf/fc9f4ce8-caee-3161-f3ae-8962a87007b6/Sosiaalihuollon+asiakatietojen+k%C3%A4sittely.pdf?t=1664534736382" TargetMode="External" Type="http://schemas.openxmlformats.org/officeDocument/2006/relationships/hyperlink"/><Relationship Id="rId3" Target="../notesSlides/notesSlide60.xml" Type="http://schemas.openxmlformats.org/officeDocument/2006/relationships/notesSlide"/><Relationship Id="rId4" Target="../embeddings/oleObject101.bin" Type="http://schemas.openxmlformats.org/officeDocument/2006/relationships/oleObject"/><Relationship Id="rId5" Target="../media/image18.emf" Type="http://schemas.openxmlformats.org/officeDocument/2006/relationships/image"/><Relationship Id="rId6" Target="https://etelasavonha.fi/eloisa/tutkimus-ja-kehittamistyo/ikaohjelma-2030/" TargetMode="External" Type="http://schemas.openxmlformats.org/officeDocument/2006/relationships/hyperlink"/><Relationship Id="rId7" Target="https://etelasavonha.fi/asiakkaan-opas/palveluoppaat/" TargetMode="External" Type="http://schemas.openxmlformats.org/officeDocument/2006/relationships/hyperlink"/><Relationship Id="rId8" Target="https://etelasavonha.fi/asiakkaan-opas/asiakas-ja-potilasturvallisuus-ja-valvonta/rekisterit/" TargetMode="External" Type="http://schemas.openxmlformats.org/officeDocument/2006/relationships/hyperlink"/><Relationship Id="rId9" Target="https://etelasavonha.fi/asiakkaan-opas/asiakas-ja-potilasturvallisuus-ja-valvonta/omavalvontaohjelma-ja-suunnitelmat/" TargetMode="External" Type="http://schemas.openxmlformats.org/officeDocument/2006/relationships/hyperlink"/></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Kuva 3">
            <a:extLst>
              <a:ext uri="{FF2B5EF4-FFF2-40B4-BE49-F238E27FC236}">
                <a16:creationId xmlns:a16="http://schemas.microsoft.com/office/drawing/2014/main" id="{4F34F66C-A540-4EB8-B025-D0C88E1F876D}"/>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7032996" y="1837764"/>
            <a:ext cx="5096435" cy="3397623"/>
          </a:xfrm>
          <a:prstGeom prst="rect">
            <a:avLst/>
          </a:prstGeom>
        </p:spPr>
      </p:pic>
      <p:graphicFrame>
        <p:nvGraphicFramePr>
          <p:cNvPr id="2" name="think-cell data - do not delete" hidden="1">
            <a:extLst>
              <a:ext uri="{FF2B5EF4-FFF2-40B4-BE49-F238E27FC236}">
                <a16:creationId xmlns:a16="http://schemas.microsoft.com/office/drawing/2014/main" id="{09EE3100-5E23-0A26-BDF8-D9B9663E1752}"/>
              </a:ext>
            </a:extLst>
          </p:cNvPr>
          <p:cNvGraphicFramePr>
            <a:graphicFrameLocks noChangeAspect="1"/>
          </p:cNvGraphicFramePr>
          <p:nvPr>
            <p:custDataLst>
              <p:tags r:id="rId1"/>
            </p:custDataLst>
            <p:extLst>
              <p:ext uri="{D42A27DB-BD31-4B8C-83A1-F6EECF244321}">
                <p14:modId xmlns:p14="http://schemas.microsoft.com/office/powerpoint/2010/main" val="29889997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6" imgW="484" imgH="486" progId="TCLayout.ActiveDocument.1">
                  <p:embed/>
                </p:oleObj>
              </mc:Choice>
              <mc:Fallback>
                <p:oleObj name="think-cell Slide" r:id="rId6" imgW="484" imgH="486" progId="TCLayout.ActiveDocument.1">
                  <p:embed/>
                  <p:pic>
                    <p:nvPicPr>
                      <p:cNvPr id="2" name="think-cell data - do not delete" hidden="1">
                        <a:extLst>
                          <a:ext uri="{FF2B5EF4-FFF2-40B4-BE49-F238E27FC236}">
                            <a16:creationId xmlns:a16="http://schemas.microsoft.com/office/drawing/2014/main" id="{09EE3100-5E23-0A26-BDF8-D9B9663E1752}"/>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10" name="Otsikko 1">
            <a:extLst>
              <a:ext uri="{FF2B5EF4-FFF2-40B4-BE49-F238E27FC236}">
                <a16:creationId xmlns:a16="http://schemas.microsoft.com/office/drawing/2014/main" id="{424094F7-DF5A-CE2F-8741-AFFA7E4F428D}"/>
              </a:ext>
            </a:extLst>
          </p:cNvPr>
          <p:cNvSpPr txBox="1">
            <a:spLocks/>
          </p:cNvSpPr>
          <p:nvPr/>
        </p:nvSpPr>
        <p:spPr>
          <a:xfrm>
            <a:off x="301868" y="2287280"/>
            <a:ext cx="10389577" cy="2387600"/>
          </a:xfrm>
          <a:prstGeom prst="rect">
            <a:avLst/>
          </a:prstGeom>
        </p:spPr>
        <p:txBody>
          <a:bodyP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3200" dirty="0">
              <a:latin typeface="+mj-lt"/>
              <a:ea typeface="Inter" panose="02000503000000020004" pitchFamily="2" charset="0"/>
            </a:endParaRPr>
          </a:p>
          <a:p>
            <a:endParaRPr lang="fi-FI" sz="3200" dirty="0">
              <a:latin typeface="+mj-lt"/>
              <a:ea typeface="Inter" panose="02000503000000020004" pitchFamily="2" charset="0"/>
            </a:endParaRPr>
          </a:p>
          <a:p>
            <a:r>
              <a:rPr lang="fi-FI" sz="3200" dirty="0">
                <a:latin typeface="+mj-lt"/>
                <a:ea typeface="Inter" panose="02000503000000020004" pitchFamily="2" charset="0"/>
              </a:rPr>
              <a:t>Omavalvontasuunnitelma</a:t>
            </a:r>
          </a:p>
        </p:txBody>
      </p:sp>
      <p:pic>
        <p:nvPicPr>
          <p:cNvPr id="16" name="Graphic 15">
            <a:extLst>
              <a:ext uri="{FF2B5EF4-FFF2-40B4-BE49-F238E27FC236}">
                <a16:creationId xmlns:a16="http://schemas.microsoft.com/office/drawing/2014/main" id="{309E1002-4B3A-6365-23BC-5B1AAD1B0A88}"/>
              </a:ext>
            </a:extLst>
          </p:cNvPr>
          <p:cNvPicPr>
            <a:picLocks noChangeAspect="1"/>
          </p:cNvPicPr>
          <p:nvPr/>
        </p:nvPicPr>
        <p:blipFill rotWithShape="1">
          <a:blip r:embed="rId8">
            <a:extLst>
              <a:ext uri="{96DAC541-7B7A-43D3-8B79-37D633B846F1}">
                <asvg:svgBlip xmlns:asvg="http://schemas.microsoft.com/office/drawing/2016/SVG/main" r:embed="rId9"/>
              </a:ext>
            </a:extLst>
          </a:blip>
          <a:srcRect l="8507" r="16114"/>
          <a:stretch/>
        </p:blipFill>
        <p:spPr>
          <a:xfrm>
            <a:off x="6550755" y="911437"/>
            <a:ext cx="5641245" cy="5285725"/>
          </a:xfrm>
          <a:prstGeom prst="rect">
            <a:avLst/>
          </a:prstGeom>
        </p:spPr>
      </p:pic>
      <p:sp>
        <p:nvSpPr>
          <p:cNvPr id="9" name="Sisällön paikkamerkki 2">
            <a:extLst>
              <a:ext uri="{FF2B5EF4-FFF2-40B4-BE49-F238E27FC236}">
                <a16:creationId xmlns:a16="http://schemas.microsoft.com/office/drawing/2014/main" id="{3233CC60-49AA-8583-4A5E-53B34BAD0F1A}"/>
              </a:ext>
            </a:extLst>
          </p:cNvPr>
          <p:cNvSpPr txBox="1">
            <a:spLocks/>
          </p:cNvSpPr>
          <p:nvPr/>
        </p:nvSpPr>
        <p:spPr>
          <a:xfrm>
            <a:off x="172329" y="352345"/>
            <a:ext cx="11957101" cy="1375843"/>
          </a:xfrm>
          <a:prstGeom prst="rect">
            <a:avLst/>
          </a:prstGeom>
          <a:solidFill>
            <a:schemeClr val="bg1"/>
          </a:solidFill>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sz="2400" b="1" spc="40" dirty="0">
                <a:latin typeface="+mj-lt"/>
                <a:ea typeface="Inter" panose="02000503000000020004" pitchFamily="2" charset="0"/>
              </a:rPr>
              <a:t>Osallisuutta ja työllistymistä tukeva toiminta </a:t>
            </a:r>
          </a:p>
          <a:p>
            <a:pPr marL="0" indent="0">
              <a:buNone/>
            </a:pPr>
            <a:r>
              <a:rPr lang="fi-FI" sz="2400" b="1" spc="40" dirty="0">
                <a:latin typeface="+mj-lt"/>
                <a:ea typeface="Inter" panose="02000503000000020004" pitchFamily="2" charset="0"/>
              </a:rPr>
              <a:t>Toimintakeskus Veräjä Pieksämäki</a:t>
            </a:r>
          </a:p>
        </p:txBody>
      </p:sp>
    </p:spTree>
    <p:extLst>
      <p:ext uri="{BB962C8B-B14F-4D97-AF65-F5344CB8AC3E}">
        <p14:creationId xmlns:p14="http://schemas.microsoft.com/office/powerpoint/2010/main" val="974395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p:txBody>
          <a:bodyPr vert="horz"/>
          <a:lstStyle/>
          <a:p>
            <a:r>
              <a:rPr lang="fi-FI" sz="2600">
                <a:latin typeface="+mj-lt"/>
                <a:ea typeface="Inter" panose="02000503000000020004" pitchFamily="2" charset="0"/>
              </a:rPr>
              <a:t>Lukijalle</a:t>
            </a:r>
            <a:endParaRPr lang="fi-FI" dirty="0"/>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838201" y="1205309"/>
            <a:ext cx="10781715" cy="681323"/>
          </a:xfrm>
          <a:prstGeom prst="rect">
            <a:avLst/>
          </a:prstGeom>
        </p:spPr>
        <p:txBody>
          <a:bodyPr anchor="b"/>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2600" dirty="0">
              <a:latin typeface="+mj-lt"/>
              <a:ea typeface="Inter" panose="02000503000000020004" pitchFamily="2" charset="0"/>
            </a:endParaRPr>
          </a:p>
        </p:txBody>
      </p:sp>
      <p:sp>
        <p:nvSpPr>
          <p:cNvPr id="35" name="Rectangle 34">
            <a:extLst>
              <a:ext uri="{FF2B5EF4-FFF2-40B4-BE49-F238E27FC236}">
                <a16:creationId xmlns:a16="http://schemas.microsoft.com/office/drawing/2014/main" id="{F1DC9D12-00D1-3C63-ED73-EB79BADB4691}"/>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8" name="Content Placeholder 4">
            <a:extLst>
              <a:ext uri="{FF2B5EF4-FFF2-40B4-BE49-F238E27FC236}">
                <a16:creationId xmlns:a16="http://schemas.microsoft.com/office/drawing/2014/main" id="{42C25015-C74F-C0C3-7718-26DC6F17B4FE}"/>
              </a:ext>
            </a:extLst>
          </p:cNvPr>
          <p:cNvSpPr txBox="1">
            <a:spLocks/>
          </p:cNvSpPr>
          <p:nvPr/>
        </p:nvSpPr>
        <p:spPr>
          <a:xfrm>
            <a:off x="451413" y="1825626"/>
            <a:ext cx="11289174" cy="2299565"/>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i-FI" dirty="0">
                <a:latin typeface="+mn-lt"/>
                <a:ea typeface="Inter" panose="02000503000000020004" pitchFamily="2" charset="0"/>
              </a:rPr>
              <a:t>Tämä on toimintakeskus Veräjän (osallisuutta ja työllistymistä tukevan toiminnan palvelukokonaisuuteen kuuluva yksikkö) omavalvontasuunnitelma. Dokumentti on tuotettu perinteisen tekstidokumentin sijaan näyttöruuduille sopivassa 16:9-muodossa, ja siihen on lisätty erilaisia kuvia ja kaavioita, jotta omavalvontasuunnitelma olisi mahdollisimman helposti luettavissa ja omaksuttavissa niin henkilöstön kuin asiakkaidenkin toimesta, ja sen käsittely yhteisesti valkokankaalta olisi mahdollisimman helppoa. Dokumentti on laadittu Valviran antaman määräyksen (1/2024) mukaisesti, joka tuli voimaan 15.5.2024. Lomake kattaa kaikki määräyksen asiakokonaisuudet ja jokainen palveluyksikkö ottaa omassa omavalvontasuunnitelmassaan esille ne asiat, jotka toteutuvat palvelun käytännössä. </a:t>
            </a:r>
          </a:p>
          <a:p>
            <a:pPr>
              <a:lnSpc>
                <a:spcPct val="100000"/>
              </a:lnSpc>
            </a:pPr>
            <a:r>
              <a:rPr lang="fi-FI" dirty="0">
                <a:latin typeface="+mn-lt"/>
                <a:ea typeface="Inter" panose="02000503000000020004" pitchFamily="2" charset="0"/>
              </a:rPr>
              <a:t>(Vaihda halutessasi kuvat)</a:t>
            </a:r>
          </a:p>
          <a:p>
            <a:pPr>
              <a:lnSpc>
                <a:spcPct val="100000"/>
              </a:lnSpc>
            </a:pPr>
            <a:endParaRPr lang="fi-FI" dirty="0">
              <a:latin typeface="+mn-lt"/>
              <a:ea typeface="Inter" panose="02000503000000020004" pitchFamily="2" charset="0"/>
            </a:endParaRPr>
          </a:p>
          <a:p>
            <a:pPr>
              <a:lnSpc>
                <a:spcPct val="100000"/>
              </a:lnSpc>
            </a:pPr>
            <a:endParaRPr lang="fi-FI" dirty="0">
              <a:latin typeface="+mn-lt"/>
              <a:ea typeface="Inter" panose="02000503000000020004" pitchFamily="2" charset="0"/>
            </a:endParaRPr>
          </a:p>
          <a:p>
            <a:pPr>
              <a:lnSpc>
                <a:spcPct val="100000"/>
              </a:lnSpc>
            </a:pPr>
            <a:endParaRPr lang="fi-FI" dirty="0">
              <a:latin typeface="+mn-lt"/>
              <a:ea typeface="Inter" panose="02000503000000020004" pitchFamily="2" charset="0"/>
            </a:endParaRPr>
          </a:p>
        </p:txBody>
      </p:sp>
      <p:pic>
        <p:nvPicPr>
          <p:cNvPr id="4" name="Kuva 3">
            <a:extLst>
              <a:ext uri="{FF2B5EF4-FFF2-40B4-BE49-F238E27FC236}">
                <a16:creationId xmlns:a16="http://schemas.microsoft.com/office/drawing/2014/main" id="{1A1F381C-A948-4656-84E7-1CBFE9F6F9B0}"/>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989409" y="1067568"/>
            <a:ext cx="5537306" cy="3903801"/>
          </a:xfrm>
          <a:prstGeom prst="rect">
            <a:avLst/>
          </a:prstGeom>
        </p:spPr>
      </p:pic>
    </p:spTree>
    <p:extLst>
      <p:ext uri="{BB962C8B-B14F-4D97-AF65-F5344CB8AC3E}">
        <p14:creationId xmlns:p14="http://schemas.microsoft.com/office/powerpoint/2010/main" val="695973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a:xfrm>
            <a:off x="432363" y="820946"/>
            <a:ext cx="11289174" cy="868004"/>
          </a:xfrm>
        </p:spPr>
        <p:txBody>
          <a:bodyPr vert="horz"/>
          <a:lstStyle/>
          <a:p>
            <a:r>
              <a:rPr lang="fi-FI" sz="2600">
                <a:latin typeface="+mj-lt"/>
                <a:ea typeface="Inter" panose="02000503000000020004" pitchFamily="2" charset="0"/>
              </a:rPr>
              <a:t>Sisällysluettelo</a:t>
            </a:r>
            <a:endParaRPr lang="fi-FI" dirty="0"/>
          </a:p>
        </p:txBody>
      </p:sp>
      <p:sp>
        <p:nvSpPr>
          <p:cNvPr id="4" name="TextBox 3">
            <a:extLst>
              <a:ext uri="{FF2B5EF4-FFF2-40B4-BE49-F238E27FC236}">
                <a16:creationId xmlns:a16="http://schemas.microsoft.com/office/drawing/2014/main" id="{83CA2BFC-BBC3-4506-C864-AFC381D87D5F}"/>
              </a:ext>
            </a:extLst>
          </p:cNvPr>
          <p:cNvSpPr txBox="1">
            <a:spLocks/>
          </p:cNvSpPr>
          <p:nvPr/>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6" name="TextBox 5">
            <a:extLst>
              <a:ext uri="{FF2B5EF4-FFF2-40B4-BE49-F238E27FC236}">
                <a16:creationId xmlns:a16="http://schemas.microsoft.com/office/drawing/2014/main" id="{B0587810-B5AC-7F2A-A646-39BBE5621D09}"/>
              </a:ext>
            </a:extLst>
          </p:cNvPr>
          <p:cNvSpPr txBox="1">
            <a:spLocks/>
          </p:cNvSpPr>
          <p:nvPr/>
        </p:nvSpPr>
        <p:spPr>
          <a:xfrm>
            <a:off x="4111824" y="2972213"/>
            <a:ext cx="4286896" cy="2956387"/>
          </a:xfrm>
          <a:prstGeom prst="rect">
            <a:avLst/>
          </a:prstGeom>
          <a:noFill/>
        </p:spPr>
        <p:txBody>
          <a:bodyPr wrap="square" lIns="91440" tIns="45720" rIns="91440" bIns="45720" rtlCol="0" anchor="t">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3" action="ppaction://hlinksldjump"/>
              </a:rPr>
              <a:t>Toiminta-ajatus, arvot ja toimintaperiaatteet…..…...</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7</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4" action="ppaction://hlinksldjump"/>
              </a:rPr>
              <a:t>Omavalvonnan toimeenpano … ...…………………..</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13</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5" action="ppaction://hlinksldjump"/>
              </a:rPr>
              <a:t>Asiakkaan asema ja oikeudet………………………..</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24</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6" action="ppaction://hlinksldjump"/>
              </a:rPr>
              <a:t>Palvelun sisällön omavalvonta..…………………..…</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32</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7" action="ppaction://hlinksldjump"/>
              </a:rPr>
              <a:t>Asiakasturvallisuus……………………………….......</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43 </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Inter" panose="02000503000000020004" pitchFamily="2" charset="0"/>
                <a:cs typeface="+mn-cs"/>
                <a:hlinkClick r:id="rId8" action="ppaction://hlinksldjump"/>
              </a:rPr>
              <a:t>Asiakas- ja potilastietojen käsittely ja kirjaaminen…</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Inter" panose="02000503000000020004" pitchFamily="2" charset="0"/>
                <a:cs typeface="+mn-cs"/>
              </a:rPr>
              <a:t>52</a:t>
            </a:r>
          </a:p>
        </p:txBody>
      </p:sp>
      <p:cxnSp>
        <p:nvCxnSpPr>
          <p:cNvPr id="13" name="Straight Connector 12">
            <a:extLst>
              <a:ext uri="{FF2B5EF4-FFF2-40B4-BE49-F238E27FC236}">
                <a16:creationId xmlns:a16="http://schemas.microsoft.com/office/drawing/2014/main" id="{16AC985C-2194-CA51-7341-957CC9136BB1}"/>
              </a:ext>
            </a:extLst>
          </p:cNvPr>
          <p:cNvCxnSpPr>
            <a:cxnSpLocks/>
          </p:cNvCxnSpPr>
          <p:nvPr/>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21D1854-BE73-951C-6210-EE0DCA65D51A}"/>
              </a:ext>
            </a:extLst>
          </p:cNvPr>
          <p:cNvCxnSpPr>
            <a:cxnSpLocks/>
          </p:cNvCxnSpPr>
          <p:nvPr/>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8E41B4F-28D1-AF66-FE1F-CFD3739E2173}"/>
              </a:ext>
            </a:extLst>
          </p:cNvPr>
          <p:cNvSpPr txBox="1"/>
          <p:nvPr/>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0" name="TextBox 19">
            <a:extLst>
              <a:ext uri="{FF2B5EF4-FFF2-40B4-BE49-F238E27FC236}">
                <a16:creationId xmlns:a16="http://schemas.microsoft.com/office/drawing/2014/main" id="{0DD80B9A-55FB-6F8A-B7DB-F9426B28698E}"/>
              </a:ext>
            </a:extLst>
          </p:cNvPr>
          <p:cNvSpPr txBox="1">
            <a:spLocks/>
          </p:cNvSpPr>
          <p:nvPr/>
        </p:nvSpPr>
        <p:spPr>
          <a:xfrm>
            <a:off x="383346" y="2972213"/>
            <a:ext cx="3292398" cy="914802"/>
          </a:xfrm>
          <a:prstGeom prst="rect">
            <a:avLst/>
          </a:prstGeom>
          <a:noFill/>
          <a:ln>
            <a:noFill/>
          </a:ln>
        </p:spPr>
        <p:txBody>
          <a:bodyPr wrap="square">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3" action="ppaction://hlinksldjump"/>
              </a:rPr>
              <a:t>Palveluntuottajaa koskevat tiedot……….....</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5</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9" action="ppaction://hlinksldjump"/>
              </a:rPr>
              <a:t>Omavalvontasuunnitelman laatiminen..…...</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6</a:t>
            </a:r>
          </a:p>
        </p:txBody>
      </p:sp>
      <p:sp>
        <p:nvSpPr>
          <p:cNvPr id="24" name="TextBox 23">
            <a:extLst>
              <a:ext uri="{FF2B5EF4-FFF2-40B4-BE49-F238E27FC236}">
                <a16:creationId xmlns:a16="http://schemas.microsoft.com/office/drawing/2014/main" id="{8C90E8CC-15DA-CA5F-6364-6F83F681403C}"/>
              </a:ext>
            </a:extLst>
          </p:cNvPr>
          <p:cNvSpPr txBox="1">
            <a:spLocks/>
          </p:cNvSpPr>
          <p:nvPr/>
        </p:nvSpPr>
        <p:spPr>
          <a:xfrm>
            <a:off x="8576750" y="2972213"/>
            <a:ext cx="3292397" cy="914802"/>
          </a:xfrm>
          <a:prstGeom prst="rect">
            <a:avLst/>
          </a:prstGeom>
          <a:noFill/>
        </p:spPr>
        <p:txBody>
          <a:bodyPr wrap="square">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10" action="ppaction://hlinksldjump"/>
              </a:rPr>
              <a:t>Yhteenveto kehittämissuunnitelmasta.......</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56</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11" action="ppaction://hlinksldjump"/>
              </a:rPr>
              <a:t>Omavalvontasuunnitelman seuranta…......</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59</a:t>
            </a:r>
          </a:p>
        </p:txBody>
      </p:sp>
      <p:sp>
        <p:nvSpPr>
          <p:cNvPr id="34" name="Rectangle 33">
            <a:extLst>
              <a:ext uri="{FF2B5EF4-FFF2-40B4-BE49-F238E27FC236}">
                <a16:creationId xmlns:a16="http://schemas.microsoft.com/office/drawing/2014/main" id="{BF9383D8-21BB-CACB-8E97-7C63EE2D10E6}"/>
              </a:ext>
            </a:extLst>
          </p:cNvPr>
          <p:cNvSpPr/>
          <p:nvPr/>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2" name="Rectangle 32">
            <a:extLst>
              <a:ext uri="{FF2B5EF4-FFF2-40B4-BE49-F238E27FC236}">
                <a16:creationId xmlns:a16="http://schemas.microsoft.com/office/drawing/2014/main" id="{EE3E36B6-A762-781E-4B20-89634D8E56EC}"/>
              </a:ext>
            </a:extLst>
          </p:cNvPr>
          <p:cNvSpPr/>
          <p:nvPr/>
        </p:nvSpPr>
        <p:spPr>
          <a:xfrm>
            <a:off x="1754934" y="5099475"/>
            <a:ext cx="1735250" cy="829125"/>
          </a:xfrm>
          <a:prstGeom prst="rect">
            <a:avLst/>
          </a:prstGeom>
          <a:solidFill>
            <a:schemeClr val="bg1"/>
          </a:solidFill>
          <a:ln>
            <a:solidFill>
              <a:schemeClr val="tx1">
                <a:lumMod val="75000"/>
                <a:lumOff val="2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100" b="0" i="1" u="none" strike="noStrike" kern="1200" cap="none" spc="0" normalizeH="0" baseline="0" noProof="0" dirty="0">
                <a:ln>
                  <a:noFill/>
                </a:ln>
                <a:solidFill>
                  <a:srgbClr val="000000">
                    <a:lumMod val="75000"/>
                    <a:lumOff val="25000"/>
                  </a:srgbClr>
                </a:solidFill>
                <a:effectLst/>
                <a:uLnTx/>
                <a:uFillTx/>
                <a:latin typeface="Arial" panose="020B0604020202020204"/>
                <a:ea typeface="+mn-ea"/>
                <a:cs typeface="+mn-cs"/>
              </a:rPr>
              <a:t>Pääset navigoimaan dokumentissa klikkaamalla otsikoita (ctrl + klikkaus) </a:t>
            </a:r>
          </a:p>
        </p:txBody>
      </p:sp>
      <p:grpSp>
        <p:nvGrpSpPr>
          <p:cNvPr id="8" name="Group 4">
            <a:extLst>
              <a:ext uri="{FF2B5EF4-FFF2-40B4-BE49-F238E27FC236}">
                <a16:creationId xmlns:a16="http://schemas.microsoft.com/office/drawing/2014/main" id="{8C3F1396-EC50-CAE5-C4DA-51BF9C8F7FD7}"/>
              </a:ext>
            </a:extLst>
          </p:cNvPr>
          <p:cNvGrpSpPr/>
          <p:nvPr/>
        </p:nvGrpSpPr>
        <p:grpSpPr>
          <a:xfrm>
            <a:off x="1266276" y="4541525"/>
            <a:ext cx="742144" cy="829125"/>
            <a:chOff x="1086880" y="4436738"/>
            <a:chExt cx="742144" cy="829125"/>
          </a:xfrm>
        </p:grpSpPr>
        <p:grpSp>
          <p:nvGrpSpPr>
            <p:cNvPr id="10" name="Group 31">
              <a:extLst>
                <a:ext uri="{FF2B5EF4-FFF2-40B4-BE49-F238E27FC236}">
                  <a16:creationId xmlns:a16="http://schemas.microsoft.com/office/drawing/2014/main" id="{5213751A-EA01-98A2-3A29-F7E9982DEE48}"/>
                </a:ext>
              </a:extLst>
            </p:cNvPr>
            <p:cNvGrpSpPr/>
            <p:nvPr/>
          </p:nvGrpSpPr>
          <p:grpSpPr>
            <a:xfrm>
              <a:off x="1093045" y="4436738"/>
              <a:ext cx="735979" cy="829125"/>
              <a:chOff x="944056" y="4326811"/>
              <a:chExt cx="1966412" cy="1966412"/>
            </a:xfrm>
          </p:grpSpPr>
          <p:pic>
            <p:nvPicPr>
              <p:cNvPr id="12" name="Graphic 28" descr="Pinch Zoom Out outline">
                <a:extLst>
                  <a:ext uri="{FF2B5EF4-FFF2-40B4-BE49-F238E27FC236}">
                    <a16:creationId xmlns:a16="http://schemas.microsoft.com/office/drawing/2014/main" id="{77CF8B5F-3E94-B9F8-70CA-D78DAB2E743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44056" y="4326811"/>
                <a:ext cx="1966412" cy="1966412"/>
              </a:xfrm>
              <a:prstGeom prst="rect">
                <a:avLst/>
              </a:prstGeom>
            </p:spPr>
          </p:pic>
          <p:sp>
            <p:nvSpPr>
              <p:cNvPr id="14" name="Rectangle 29">
                <a:extLst>
                  <a:ext uri="{FF2B5EF4-FFF2-40B4-BE49-F238E27FC236}">
                    <a16:creationId xmlns:a16="http://schemas.microsoft.com/office/drawing/2014/main" id="{6C27C9D6-F2D2-3B1D-53BA-E0E8A54213ED}"/>
                  </a:ext>
                </a:extLst>
              </p:cNvPr>
              <p:cNvSpPr/>
              <p:nvPr/>
            </p:nvSpPr>
            <p:spPr>
              <a:xfrm>
                <a:off x="1081669" y="4506420"/>
                <a:ext cx="457198" cy="80155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5" name="Rectangle 30">
                <a:extLst>
                  <a:ext uri="{FF2B5EF4-FFF2-40B4-BE49-F238E27FC236}">
                    <a16:creationId xmlns:a16="http://schemas.microsoft.com/office/drawing/2014/main" id="{348E5334-8892-2A73-8E54-399ECE5EC8EF}"/>
                  </a:ext>
                </a:extLst>
              </p:cNvPr>
              <p:cNvSpPr/>
              <p:nvPr/>
            </p:nvSpPr>
            <p:spPr>
              <a:xfrm>
                <a:off x="2233196" y="5650085"/>
                <a:ext cx="364921" cy="24917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sp>
          <p:nvSpPr>
            <p:cNvPr id="11" name="Rectangle 29">
              <a:extLst>
                <a:ext uri="{FF2B5EF4-FFF2-40B4-BE49-F238E27FC236}">
                  <a16:creationId xmlns:a16="http://schemas.microsoft.com/office/drawing/2014/main" id="{0CEB2629-CDB5-209A-B801-63730B3D9B78}"/>
                </a:ext>
              </a:extLst>
            </p:cNvPr>
            <p:cNvSpPr/>
            <p:nvPr/>
          </p:nvSpPr>
          <p:spPr>
            <a:xfrm>
              <a:off x="1086880" y="4692182"/>
              <a:ext cx="171118" cy="33797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769390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alpha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eaLnBrk="1" fontAlgn="auto" latinLnBrk="0" hangingPunct="1">
              <a:lnSpc>
                <a:spcPct val="100000"/>
              </a:lnSpc>
              <a:spcBef>
                <a:spcPct val="0"/>
              </a:spcBef>
              <a:spcAft>
                <a:spcPts val="0"/>
              </a:spcAft>
              <a:buClrTx/>
              <a:buSzTx/>
              <a:buFontTx/>
              <a:buNone/>
              <a:tabLst/>
              <a:defRPr/>
            </a:pPr>
            <a:r>
              <a:rPr lang="fi-FI" sz="6000" dirty="0">
                <a:solidFill>
                  <a:srgbClr val="00FF00">
                    <a:lumMod val="50000"/>
                  </a:srgbClr>
                </a:solidFill>
                <a:latin typeface="Arial Black" panose="020B0A04020102020204"/>
                <a:ea typeface="Inter" panose="02000503000000020004" pitchFamily="2" charset="0"/>
              </a:rPr>
              <a:t>Palveluyksikön/-pisteen</a:t>
            </a:r>
            <a:r>
              <a:rPr kumimoji="0" lang="fi-FI" sz="6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rPr>
              <a:t> tiedot</a:t>
            </a:r>
          </a:p>
        </p:txBody>
      </p:sp>
    </p:spTree>
    <p:extLst>
      <p:ext uri="{BB962C8B-B14F-4D97-AF65-F5344CB8AC3E}">
        <p14:creationId xmlns:p14="http://schemas.microsoft.com/office/powerpoint/2010/main" val="3712438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80FD3B79-121D-D7EA-BAFE-FED12C13377D}"/>
              </a:ext>
            </a:extLst>
          </p:cNvPr>
          <p:cNvGraphicFramePr>
            <a:graphicFrameLocks noChangeAspect="1"/>
          </p:cNvGraphicFramePr>
          <p:nvPr>
            <p:custDataLst>
              <p:tags r:id="rId1"/>
            </p:custDataLst>
            <p:extLst>
              <p:ext uri="{D42A27DB-BD31-4B8C-83A1-F6EECF244321}">
                <p14:modId xmlns:p14="http://schemas.microsoft.com/office/powerpoint/2010/main" val="40556246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80FD3B79-121D-D7EA-BAFE-FED12C13377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 name="Title 6">
            <a:extLst>
              <a:ext uri="{FF2B5EF4-FFF2-40B4-BE49-F238E27FC236}">
                <a16:creationId xmlns:a16="http://schemas.microsoft.com/office/drawing/2014/main" id="{EA7CFFF0-E7CA-1F7A-982F-7AE67E9E8DFD}"/>
              </a:ext>
            </a:extLst>
          </p:cNvPr>
          <p:cNvSpPr>
            <a:spLocks noGrp="1"/>
          </p:cNvSpPr>
          <p:nvPr>
            <p:ph type="title"/>
          </p:nvPr>
        </p:nvSpPr>
        <p:spPr/>
        <p:txBody>
          <a:bodyPr vert="horz">
            <a:normAutofit/>
          </a:bodyPr>
          <a:lstStyle/>
          <a:p>
            <a:r>
              <a:rPr lang="fi-FI" sz="2600" dirty="0">
                <a:solidFill>
                  <a:schemeClr val="accent1">
                    <a:lumMod val="50000"/>
                  </a:schemeClr>
                </a:solidFill>
                <a:latin typeface="+mj-lt"/>
                <a:ea typeface="Inter" panose="02000503000000020004" pitchFamily="2" charset="0"/>
              </a:rPr>
              <a:t>Palveluntuottajaa </a:t>
            </a:r>
            <a:r>
              <a:rPr lang="fi-FI" sz="2600">
                <a:solidFill>
                  <a:schemeClr val="accent1">
                    <a:lumMod val="50000"/>
                  </a:schemeClr>
                </a:solidFill>
                <a:latin typeface="+mj-lt"/>
                <a:ea typeface="Inter" panose="02000503000000020004" pitchFamily="2" charset="0"/>
              </a:rPr>
              <a:t>koskevat tiedot</a:t>
            </a:r>
            <a:endParaRPr lang="fi-FI" dirty="0"/>
          </a:p>
        </p:txBody>
      </p:sp>
      <p:sp>
        <p:nvSpPr>
          <p:cNvPr id="3" name="Sisällön paikkamerkki 2">
            <a:extLst>
              <a:ext uri="{FF2B5EF4-FFF2-40B4-BE49-F238E27FC236}">
                <a16:creationId xmlns:a16="http://schemas.microsoft.com/office/drawing/2014/main" id="{752374CD-364A-A185-A000-E263E99B29B1}"/>
              </a:ext>
            </a:extLst>
          </p:cNvPr>
          <p:cNvSpPr txBox="1">
            <a:spLocks/>
          </p:cNvSpPr>
          <p:nvPr/>
        </p:nvSpPr>
        <p:spPr>
          <a:xfrm>
            <a:off x="838206" y="2021568"/>
            <a:ext cx="10468087" cy="3778341"/>
          </a:xfrm>
          <a:prstGeom prst="rect">
            <a:avLst/>
          </a:prstGeom>
        </p:spPr>
        <p:txBody>
          <a:bodyPr numCol="3" spcCol="720000"/>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fi-FI" sz="1200" dirty="0">
              <a:latin typeface="+mn-lt"/>
              <a:ea typeface="Inter" panose="02000503000000020004" pitchFamily="2" charset="0"/>
            </a:endParaRPr>
          </a:p>
        </p:txBody>
      </p:sp>
      <p:sp>
        <p:nvSpPr>
          <p:cNvPr id="16" name="Rectangle 15">
            <a:extLst>
              <a:ext uri="{FF2B5EF4-FFF2-40B4-BE49-F238E27FC236}">
                <a16:creationId xmlns:a16="http://schemas.microsoft.com/office/drawing/2014/main" id="{702F182A-A4FA-4BE3-55EB-6CF1F5F8C10D}"/>
              </a:ext>
            </a:extLst>
          </p:cNvPr>
          <p:cNvSpPr/>
          <p:nvPr/>
        </p:nvSpPr>
        <p:spPr>
          <a:xfrm>
            <a:off x="451413" y="1499648"/>
            <a:ext cx="2930234" cy="1632404"/>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2000" b="1"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rPr>
              <a:t>Palveluntuottaja</a:t>
            </a:r>
            <a:endParaRPr kumimoji="0" lang="fi-FI" sz="1200" b="0"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endParaRPr>
          </a:p>
          <a:p>
            <a:pPr>
              <a:spcAft>
                <a:spcPts val="12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Nimi:</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Eloisa (</a:t>
            </a:r>
            <a:r>
              <a:rPr kumimoji="0" lang="fi-FI" sz="120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mn-cs"/>
              </a:rPr>
              <a:t>Etelä-Savon hyvinvointialue)</a:t>
            </a:r>
            <a:endParaRPr kumimoji="0" lang="fi-FI" sz="120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Y-tunnus: </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3221315-8</a:t>
            </a:r>
          </a:p>
          <a:p>
            <a:pPr marL="0" marR="0" lvl="0" indent="0" algn="l" defTabSz="914377" eaLnBrk="1" fontAlgn="auto" latinLnBrk="0" hangingPunct="1">
              <a:lnSpc>
                <a:spcPct val="100000"/>
              </a:lnSpc>
              <a:spcBef>
                <a:spcPts val="0"/>
              </a:spcBef>
              <a:spcAft>
                <a:spcPts val="1200"/>
              </a:spcAft>
              <a:buClrTx/>
              <a:buSzTx/>
              <a:buFontTx/>
              <a:buNone/>
              <a:tabLst/>
              <a:defRPr/>
            </a:pPr>
            <a:endParaRPr lang="fi-FI" sz="1200" dirty="0">
              <a:solidFill>
                <a:srgbClr val="000000"/>
              </a:solidFill>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p:txBody>
      </p:sp>
      <p:sp>
        <p:nvSpPr>
          <p:cNvPr id="17" name="Rectangle 16">
            <a:extLst>
              <a:ext uri="{FF2B5EF4-FFF2-40B4-BE49-F238E27FC236}">
                <a16:creationId xmlns:a16="http://schemas.microsoft.com/office/drawing/2014/main" id="{5C646F02-081C-100D-CD35-61224BC2BED8}"/>
              </a:ext>
            </a:extLst>
          </p:cNvPr>
          <p:cNvSpPr/>
          <p:nvPr/>
        </p:nvSpPr>
        <p:spPr>
          <a:xfrm>
            <a:off x="2508636" y="1479200"/>
            <a:ext cx="9014804" cy="3943783"/>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200"/>
              </a:spcAft>
              <a:defRPr/>
            </a:pPr>
            <a:r>
              <a:rPr kumimoji="0" lang="fi-FI" sz="1200" b="1" i="0" u="none" strike="noStrike" kern="1200" cap="none" spc="0" normalizeH="0" baseline="0" noProof="0" dirty="0">
                <a:ln>
                  <a:noFill/>
                </a:ln>
                <a:solidFill>
                  <a:schemeClr val="tx1"/>
                </a:solidFill>
                <a:effectLst/>
                <a:uLnTx/>
                <a:uFillTx/>
                <a:ea typeface="Inter" panose="02000503000000020004" pitchFamily="2" charset="0"/>
                <a:cs typeface="Arial" panose="020B0604020202020204" pitchFamily="34" charset="0"/>
              </a:rPr>
              <a:t>Vammaispalvelut, Osallisuutta ja työllistymistä tukeva toiminta</a:t>
            </a:r>
            <a:endParaRPr kumimoji="0" lang="fi-FI" sz="1200" i="0" u="none" strike="noStrike" kern="1200" cap="none" spc="0" normalizeH="0" baseline="0" noProof="0" dirty="0">
              <a:ln>
                <a:noFill/>
              </a:ln>
              <a:solidFill>
                <a:schemeClr val="tx1"/>
              </a:solidFill>
              <a:effectLst/>
              <a:uLnTx/>
              <a:uFillTx/>
              <a:ea typeface="Inter" panose="02000503000000020004" pitchFamily="2" charset="0"/>
              <a:cs typeface="Arial" panose="020B0604020202020204" pitchFamily="34" charset="0"/>
            </a:endParaRPr>
          </a:p>
          <a:p>
            <a:pPr>
              <a:spcAft>
                <a:spcPts val="1200"/>
              </a:spcAft>
              <a:defRPr/>
            </a:pPr>
            <a:r>
              <a:rPr kumimoji="0" lang="fi-FI" sz="1200" b="1"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Nimi:</a:t>
            </a:r>
            <a:r>
              <a:rPr kumimoji="0" lang="fi-FI" sz="1200" b="0"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 </a:t>
            </a:r>
            <a:r>
              <a:rPr lang="fi-FI" sz="1200" dirty="0">
                <a:solidFill>
                  <a:schemeClr val="tx1"/>
                </a:solidFill>
                <a:latin typeface="Arial" panose="020B0604020202020204" pitchFamily="34" charset="0"/>
                <a:cs typeface="Arial" panose="020B0604020202020204" pitchFamily="34" charset="0"/>
              </a:rPr>
              <a:t>Toimintakeskus Veräjä</a:t>
            </a:r>
          </a:p>
          <a:p>
            <a:pPr>
              <a:spcAft>
                <a:spcPts val="600"/>
              </a:spcAft>
              <a:defRPr/>
            </a:pPr>
            <a:r>
              <a:rPr kumimoji="0" lang="fi-FI" sz="1200" b="1"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Sijaintikunta yhteystietoineen: </a:t>
            </a:r>
            <a:r>
              <a:rPr lang="fi-FI" sz="1200" dirty="0">
                <a:solidFill>
                  <a:schemeClr val="tx1"/>
                </a:solidFill>
                <a:latin typeface="Arial" panose="020B0604020202020204" pitchFamily="34" charset="0"/>
                <a:cs typeface="Arial" panose="020B0604020202020204" pitchFamily="34" charset="0"/>
              </a:rPr>
              <a:t>Pieksämäki</a:t>
            </a:r>
            <a:endParaRPr lang="fi-FI" sz="120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a:spcAft>
                <a:spcPts val="600"/>
              </a:spcAft>
              <a:defRPr/>
            </a:pPr>
            <a:r>
              <a:rPr lang="fi-FI" sz="1200" b="1" dirty="0">
                <a:solidFill>
                  <a:schemeClr val="tx1"/>
                </a:solidFill>
                <a:latin typeface="Arial" panose="020B0604020202020204" pitchFamily="34" charset="0"/>
                <a:ea typeface="Inter" panose="02000503000000020004" pitchFamily="2" charset="0"/>
                <a:cs typeface="Arial" panose="020B0604020202020204" pitchFamily="34" charset="0"/>
              </a:rPr>
              <a:t>Minkä hyvinvointialueen alueella palvelua tuotetaan?: </a:t>
            </a:r>
            <a:r>
              <a:rPr lang="fi-FI" sz="1200" dirty="0">
                <a:solidFill>
                  <a:schemeClr val="tx1"/>
                </a:solidFill>
                <a:latin typeface="Arial" panose="020B0604020202020204" pitchFamily="34" charset="0"/>
                <a:ea typeface="Inter" panose="02000503000000020004" pitchFamily="2" charset="0"/>
                <a:cs typeface="Arial" panose="020B0604020202020204" pitchFamily="34" charset="0"/>
              </a:rPr>
              <a:t>Etelä-Savon hyvinvointialue</a:t>
            </a:r>
          </a:p>
          <a:p>
            <a:pPr>
              <a:spcAft>
                <a:spcPts val="600"/>
              </a:spcAft>
              <a:defRPr/>
            </a:pPr>
            <a:r>
              <a:rPr lang="fi-FI" sz="1200" b="1" dirty="0">
                <a:solidFill>
                  <a:schemeClr val="tx1"/>
                </a:solidFill>
                <a:latin typeface="Arial" panose="020B0604020202020204" pitchFamily="34" charset="0"/>
                <a:ea typeface="Inter" panose="02000503000000020004" pitchFamily="2" charset="0"/>
                <a:cs typeface="Arial" panose="020B0604020202020204" pitchFamily="34" charset="0"/>
              </a:rPr>
              <a:t>Katuosoite, postinumero ja postitoimipaikka: </a:t>
            </a:r>
            <a:r>
              <a:rPr lang="fi-FI" sz="1200" dirty="0" err="1">
                <a:solidFill>
                  <a:schemeClr val="tx1"/>
                </a:solidFill>
                <a:latin typeface="Arial" panose="020B0604020202020204" pitchFamily="34" charset="0"/>
                <a:ea typeface="Inter" panose="02000503000000020004" pitchFamily="2" charset="0"/>
                <a:cs typeface="Arial" panose="020B0604020202020204" pitchFamily="34" charset="0"/>
              </a:rPr>
              <a:t>Vilhulantie</a:t>
            </a:r>
            <a:r>
              <a:rPr lang="fi-FI" sz="1200" dirty="0">
                <a:solidFill>
                  <a:schemeClr val="tx1"/>
                </a:solidFill>
                <a:latin typeface="Arial" panose="020B0604020202020204" pitchFamily="34" charset="0"/>
                <a:ea typeface="Inter" panose="02000503000000020004" pitchFamily="2" charset="0"/>
                <a:cs typeface="Arial" panose="020B0604020202020204" pitchFamily="34" charset="0"/>
              </a:rPr>
              <a:t> 11, 76850</a:t>
            </a:r>
            <a:r>
              <a:rPr lang="fi-FI" sz="1200" dirty="0">
                <a:solidFill>
                  <a:schemeClr val="tx1"/>
                </a:solidFill>
                <a:latin typeface="Arial" panose="020B0604020202020204" pitchFamily="34" charset="0"/>
                <a:cs typeface="Arial" panose="020B0604020202020204" pitchFamily="34" charset="0"/>
              </a:rPr>
              <a:t> Naarajärvi</a:t>
            </a:r>
            <a:endParaRPr kumimoji="0" lang="fi-FI" sz="120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a:spcAft>
                <a:spcPts val="600"/>
              </a:spcAft>
              <a:defRPr/>
            </a:pPr>
            <a:r>
              <a:rPr kumimoji="0" lang="fi-FI" sz="1200" b="1"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Palvelumuoto; asiakasryhmä(t), jolle palvelua tuotetaan; asiakaspaikkamäärä:</a:t>
            </a:r>
          </a:p>
          <a:p>
            <a:r>
              <a:rPr lang="fi-FI" sz="1200" dirty="0">
                <a:solidFill>
                  <a:schemeClr val="tx1"/>
                </a:solidFill>
                <a:latin typeface="Arial" panose="020B0604020202020204" pitchFamily="34" charset="0"/>
                <a:cs typeface="Arial" panose="020B0604020202020204" pitchFamily="34" charset="0"/>
              </a:rPr>
              <a:t>Vammaisen henkilön päivätoiminta</a:t>
            </a:r>
          </a:p>
          <a:p>
            <a:pPr>
              <a:spcAft>
                <a:spcPts val="600"/>
              </a:spcAft>
              <a:defRPr/>
            </a:pPr>
            <a:r>
              <a:rPr lang="fi-FI" sz="1200" dirty="0">
                <a:solidFill>
                  <a:schemeClr val="tx1"/>
                </a:solidFill>
                <a:latin typeface="Arial" panose="020B0604020202020204" pitchFamily="34" charset="0"/>
                <a:ea typeface="Inter" panose="02000503000000020004" pitchFamily="2" charset="0"/>
                <a:cs typeface="Arial" panose="020B0604020202020204" pitchFamily="34" charset="0"/>
              </a:rPr>
              <a:t>Asiakaspaikkamäärää ei ole määritelty, toimintaan osallistuu keskimäärin 26 henkilöä päivässä.</a:t>
            </a:r>
          </a:p>
          <a:p>
            <a:pPr>
              <a:spcAft>
                <a:spcPts val="600"/>
              </a:spcAft>
              <a:defRPr/>
            </a:pPr>
            <a:r>
              <a:rPr kumimoji="0" lang="fi-FI" sz="1200" b="1"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Alihankintana ostettavat palvelut ja niiden tuottajat: </a:t>
            </a:r>
          </a:p>
          <a:p>
            <a:pPr>
              <a:defRPr/>
            </a:pPr>
            <a:r>
              <a:rPr lang="fi-FI" sz="1100" dirty="0">
                <a:solidFill>
                  <a:schemeClr val="tx1"/>
                </a:solidFill>
                <a:cs typeface="Arial" panose="020B0604020202020204" pitchFamily="34" charset="0"/>
              </a:rPr>
              <a:t>Työterveyspalvelut: Pihlajalinna Terveys Oy 	</a:t>
            </a:r>
          </a:p>
          <a:p>
            <a:pPr>
              <a:defRPr/>
            </a:pPr>
            <a:r>
              <a:rPr lang="fi-FI" sz="1100" dirty="0">
                <a:solidFill>
                  <a:schemeClr val="tx1"/>
                </a:solidFill>
                <a:cs typeface="Arial" panose="020B0604020202020204" pitchFamily="34" charset="0"/>
              </a:rPr>
              <a:t>Ateriapalvelut: Makupata/</a:t>
            </a:r>
            <a:r>
              <a:rPr lang="fi-FI" sz="1100" dirty="0" err="1">
                <a:solidFill>
                  <a:schemeClr val="tx1"/>
                </a:solidFill>
                <a:cs typeface="Arial" panose="020B0604020202020204" pitchFamily="34" charset="0"/>
              </a:rPr>
              <a:t>Vaalijala</a:t>
            </a:r>
            <a:endParaRPr lang="fi-FI" sz="1100" dirty="0">
              <a:solidFill>
                <a:schemeClr val="tx1"/>
              </a:solidFill>
              <a:cs typeface="Arial" panose="020B0604020202020204" pitchFamily="34" charset="0"/>
            </a:endParaRPr>
          </a:p>
          <a:p>
            <a:pPr>
              <a:defRPr/>
            </a:pPr>
            <a:r>
              <a:rPr lang="fi-FI" sz="1100" dirty="0">
                <a:solidFill>
                  <a:schemeClr val="tx1"/>
                </a:solidFill>
                <a:cs typeface="Arial" panose="020B0604020202020204" pitchFamily="34" charset="0"/>
              </a:rPr>
              <a:t>Henkilöstön vuokraus: Tempore 		</a:t>
            </a:r>
          </a:p>
          <a:p>
            <a:pPr>
              <a:defRPr/>
            </a:pPr>
            <a:r>
              <a:rPr kumimoji="0" lang="fi-FI" sz="1100" b="0" i="0" u="none" strike="noStrike" kern="1200" cap="none" spc="0" normalizeH="0" baseline="0" noProof="0" dirty="0">
                <a:ln>
                  <a:noFill/>
                </a:ln>
                <a:solidFill>
                  <a:schemeClr val="tx1"/>
                </a:solidFill>
                <a:effectLst/>
                <a:uLnTx/>
                <a:uFillTx/>
                <a:cs typeface="Arial" panose="020B0604020202020204" pitchFamily="34" charset="0"/>
              </a:rPr>
              <a:t>Tietoliikenne: Fujitsu, Telia</a:t>
            </a:r>
          </a:p>
          <a:p>
            <a:pPr>
              <a:defRPr/>
            </a:pPr>
            <a:r>
              <a:rPr lang="fi-FI" sz="1100" dirty="0">
                <a:solidFill>
                  <a:schemeClr val="tx1"/>
                </a:solidFill>
              </a:rPr>
              <a:t>Piha-alueiden kunnossapito: Kivi ja laatta K. Tyrväinen</a:t>
            </a:r>
          </a:p>
          <a:p>
            <a:pPr>
              <a:defRPr/>
            </a:pPr>
            <a:r>
              <a:rPr lang="fi-FI" sz="1100" dirty="0">
                <a:solidFill>
                  <a:schemeClr val="tx1"/>
                </a:solidFill>
              </a:rPr>
              <a:t>Siivous: Pieksämäen tukipalvelut Oy</a:t>
            </a:r>
          </a:p>
          <a:p>
            <a:pPr>
              <a:defRPr/>
            </a:pPr>
            <a:r>
              <a:rPr kumimoji="0" lang="fi-FI" sz="11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Asiakkaiden kuljetus: omana toimintana ja </a:t>
            </a:r>
            <a:r>
              <a:rPr kumimoji="0" lang="fi-FI" sz="11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Dride</a:t>
            </a:r>
            <a:endParaRPr kumimoji="0" lang="fi-FI" sz="12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A6B65BFB-A478-C839-C0F0-5BA3770E5027}"/>
              </a:ext>
            </a:extLst>
          </p:cNvPr>
          <p:cNvSpPr/>
          <p:nvPr/>
        </p:nvSpPr>
        <p:spPr>
          <a:xfrm>
            <a:off x="1665838" y="5422983"/>
            <a:ext cx="10074749" cy="1435018"/>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1400" b="1"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rPr>
              <a:t>Alihankintana tuotettujen palvelujen laadun varmistaminen</a:t>
            </a:r>
            <a:endParaRPr kumimoji="0" lang="fi-FI" sz="1400" b="0"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endParaRPr>
          </a:p>
          <a:p>
            <a:r>
              <a:rPr lang="fi-FI" sz="1000" dirty="0">
                <a:solidFill>
                  <a:schemeClr val="tx1"/>
                </a:solidFill>
              </a:rPr>
              <a:t>Palveluntuottajalla on kokonaisvastuu tuottamistaan palveluista ja sopimuksen mukaisten velvoitteiden täyttämisestä siitä riippumatta, käyttääkö Palveluntuottaja alihankkijoita. Palveluntuottaja vastaa alihankkijan yksittäiselle asiakkaalle antamasta palvelusta. Palveluntuottaja on osaltaan vastuussa alihankkijoidensa ohjauksesta ja valvonnasta. Tähän liittyen palveluntuottaja on velvollinen huolehtimaan siitä, että alihankkijan tuottamat palvelut vastaavat lainsäädännön vaatimuksia ja sitä, mitä tilaaja edellyttää palveluntuottajalta sekä siitä, että alihankkija noudattaa osaltaan tilaajan ja palveluntuottajan välistä sopimusta sekä tilaajan ohjeita</a:t>
            </a:r>
          </a:p>
          <a:p>
            <a:endParaRPr kumimoji="0" lang="fi-FI" sz="1200" b="0" i="0" u="none" strike="noStrike" kern="1200" cap="none" spc="0" normalizeH="0" baseline="0" noProof="0" dirty="0">
              <a:ln>
                <a:noFill/>
              </a:ln>
              <a:solidFill>
                <a:schemeClr val="tx1"/>
              </a:solidFill>
              <a:effectLst/>
              <a:highlight>
                <a:srgbClr val="FFFF00"/>
              </a:highlight>
              <a:uLnTx/>
              <a:uFillTx/>
              <a:latin typeface="Arial" panose="020B0604020202020204"/>
              <a:ea typeface="Inter" panose="02000503000000020004" pitchFamily="2" charset="0"/>
              <a:cs typeface="Times New Roman" panose="02020603050405020304" pitchFamily="18" charset="0"/>
            </a:endParaRPr>
          </a:p>
        </p:txBody>
      </p:sp>
    </p:spTree>
    <p:extLst>
      <p:ext uri="{BB962C8B-B14F-4D97-AF65-F5344CB8AC3E}">
        <p14:creationId xmlns:p14="http://schemas.microsoft.com/office/powerpoint/2010/main" val="2293981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355CFF4E-5A98-0547-9FD1-0674481FC4C5}"/>
              </a:ext>
            </a:extLst>
          </p:cNvPr>
          <p:cNvGraphicFramePr>
            <a:graphicFrameLocks noChangeAspect="1"/>
          </p:cNvGraphicFramePr>
          <p:nvPr>
            <p:custDataLst>
              <p:tags r:id="rId1"/>
            </p:custDataLst>
            <p:extLst>
              <p:ext uri="{D42A27DB-BD31-4B8C-83A1-F6EECF244321}">
                <p14:modId xmlns:p14="http://schemas.microsoft.com/office/powerpoint/2010/main" val="31754601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355CFF4E-5A98-0547-9FD1-0674481FC4C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itle 3">
            <a:extLst>
              <a:ext uri="{FF2B5EF4-FFF2-40B4-BE49-F238E27FC236}">
                <a16:creationId xmlns:a16="http://schemas.microsoft.com/office/drawing/2014/main" id="{EA907B2C-55EF-7064-E4FF-7F465E59154F}"/>
              </a:ext>
            </a:extLst>
          </p:cNvPr>
          <p:cNvSpPr>
            <a:spLocks noGrp="1"/>
          </p:cNvSpPr>
          <p:nvPr>
            <p:ph type="title"/>
          </p:nvPr>
        </p:nvSpPr>
        <p:spPr/>
        <p:txBody>
          <a:bodyPr vert="horz">
            <a:normAutofit/>
          </a:bodyPr>
          <a:lstStyle/>
          <a:p>
            <a:r>
              <a:rPr lang="fi-FI" sz="2600">
                <a:solidFill>
                  <a:schemeClr val="accent1">
                    <a:lumMod val="50000"/>
                  </a:schemeClr>
                </a:solidFill>
                <a:latin typeface="+mj-lt"/>
                <a:ea typeface="Inter" panose="02000503000000020004" pitchFamily="2" charset="0"/>
              </a:rPr>
              <a:t>Omavalvontasuunnitelman laatiminen</a:t>
            </a:r>
            <a:endParaRPr lang="fi-FI" dirty="0"/>
          </a:p>
        </p:txBody>
      </p:sp>
      <p:sp>
        <p:nvSpPr>
          <p:cNvPr id="5" name="Content Placeholder 4">
            <a:extLst>
              <a:ext uri="{FF2B5EF4-FFF2-40B4-BE49-F238E27FC236}">
                <a16:creationId xmlns:a16="http://schemas.microsoft.com/office/drawing/2014/main" id="{9DF9B0DE-9F50-010F-A787-B0D9069F9EA6}"/>
              </a:ext>
            </a:extLst>
          </p:cNvPr>
          <p:cNvSpPr>
            <a:spLocks noGrp="1"/>
          </p:cNvSpPr>
          <p:nvPr>
            <p:ph sz="half" idx="1"/>
          </p:nvPr>
        </p:nvSpPr>
        <p:spPr>
          <a:xfrm>
            <a:off x="451413" y="1825625"/>
            <a:ext cx="5506255" cy="1225635"/>
          </a:xfrm>
        </p:spPr>
        <p:txBody>
          <a:bodyPr numCol="1"/>
          <a:lstStyle/>
          <a:p>
            <a:pPr marL="0" indent="0">
              <a:lnSpc>
                <a:spcPct val="100000"/>
              </a:lnSpc>
              <a:buNone/>
            </a:pPr>
            <a:r>
              <a:rPr lang="fi-FI" sz="2000" b="1" dirty="0">
                <a:latin typeface="+mn-lt"/>
                <a:ea typeface="Inter" panose="02000503000000020004" pitchFamily="2" charset="0"/>
                <a:cs typeface="Times New Roman" panose="02020603050405020304" pitchFamily="18" charset="0"/>
              </a:rPr>
              <a:t>Omavalvonnan suunnittelusta vastaava henkilö tai henkilöt</a:t>
            </a:r>
          </a:p>
          <a:p>
            <a:pPr marL="0" indent="0">
              <a:lnSpc>
                <a:spcPct val="100000"/>
              </a:lnSpc>
              <a:buNone/>
            </a:pPr>
            <a:r>
              <a:rPr lang="fi-FI" sz="1200" dirty="0">
                <a:latin typeface="+mn-lt"/>
                <a:ea typeface="Inter" panose="02000503000000020004" pitchFamily="2" charset="0"/>
              </a:rPr>
              <a:t>Tämä omavalvontasuunnitelma on laadittu palveluyksikön/-pisteen palveluesihenkilön ja työntekijöiden yhteistyönä.</a:t>
            </a: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marR="0" lvl="0" indent="0" algn="l" defTabSz="914286" eaLnBrk="1" fontAlgn="auto" latinLnBrk="0" hangingPunct="1">
              <a:lnSpc>
                <a:spcPct val="100000"/>
              </a:lnSpc>
              <a:spcBef>
                <a:spcPts val="600"/>
              </a:spcBef>
              <a:spcAft>
                <a:spcPts val="0"/>
              </a:spcAft>
              <a:buClrTx/>
              <a:buSzTx/>
              <a:buFont typeface="Arial" panose="020B0604020202020204" pitchFamily="34" charset="0"/>
              <a:buNone/>
              <a:tabLst/>
              <a:defRPr/>
            </a:pPr>
            <a:endParaRPr kumimoji="0" lang="fi-FI" sz="20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Arial" panose="020B0604020202020204" pitchFamily="34" charset="0"/>
            </a:endParaRPr>
          </a:p>
          <a:p>
            <a:pPr marL="0" marR="0" lvl="0" indent="0" algn="l" defTabSz="914286" eaLnBrk="1" fontAlgn="auto" latinLnBrk="0" hangingPunct="1">
              <a:lnSpc>
                <a:spcPct val="100000"/>
              </a:lnSpc>
              <a:spcBef>
                <a:spcPts val="600"/>
              </a:spcBef>
              <a:spcAft>
                <a:spcPts val="0"/>
              </a:spcAft>
              <a:buClrTx/>
              <a:buSzTx/>
              <a:buFont typeface="Arial" panose="020B0604020202020204" pitchFamily="34" charset="0"/>
              <a:buNone/>
              <a:tabLst/>
              <a:defRPr/>
            </a:pPr>
            <a:endParaRPr lang="fi-FI" sz="2000" b="1" dirty="0">
              <a:solidFill>
                <a:srgbClr val="000000"/>
              </a:solidFill>
              <a:latin typeface="Arial" panose="020B0604020202020204"/>
              <a:ea typeface="Inter" panose="02000503000000020004" pitchFamily="2" charset="0"/>
            </a:endParaRPr>
          </a:p>
        </p:txBody>
      </p:sp>
      <p:sp>
        <p:nvSpPr>
          <p:cNvPr id="2" name="Rectangle 1">
            <a:extLst>
              <a:ext uri="{FF2B5EF4-FFF2-40B4-BE49-F238E27FC236}">
                <a16:creationId xmlns:a16="http://schemas.microsoft.com/office/drawing/2014/main" id="{3C6FA19D-8A12-8D18-EF13-823E7BA7E52C}"/>
              </a:ext>
            </a:extLst>
          </p:cNvPr>
          <p:cNvSpPr/>
          <p:nvPr/>
        </p:nvSpPr>
        <p:spPr>
          <a:xfrm>
            <a:off x="451412" y="3051260"/>
            <a:ext cx="5455440" cy="1874031"/>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Henkilöstö on osallistunnut suunnitelman laatimiseen seuraavasti:</a:t>
            </a: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Suunnitelma on laadittu yhdessä henkilöstön kanssa keskustellen eri teemoista, jotka sisältyvät omavalvontasuunnitelmaan.</a:t>
            </a:r>
            <a:endParaRPr lang="fi-FI" sz="1200" dirty="0">
              <a:solidFill>
                <a:srgbClr val="000000"/>
              </a:solidFill>
              <a:latin typeface="Arial" panose="020B0604020202020204"/>
              <a:cs typeface="Arial" panose="020B0604020202020204" pitchFamily="34" charset="0"/>
            </a:endParaRP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Omavalvontasuunnitelma on käyty yhdessä läpi viikkopalavereiden yhteydessä pääpiirteittäin ja jokainen lukee omavalvontasuunnitelman. </a:t>
            </a: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t>
            </a:r>
          </a:p>
        </p:txBody>
      </p:sp>
      <p:grpSp>
        <p:nvGrpSpPr>
          <p:cNvPr id="10" name="Ryhmä 9">
            <a:extLst>
              <a:ext uri="{FF2B5EF4-FFF2-40B4-BE49-F238E27FC236}">
                <a16:creationId xmlns:a16="http://schemas.microsoft.com/office/drawing/2014/main" id="{C113BA58-3B5F-56E3-6268-085A3AB3065A}"/>
              </a:ext>
            </a:extLst>
          </p:cNvPr>
          <p:cNvGrpSpPr/>
          <p:nvPr/>
        </p:nvGrpSpPr>
        <p:grpSpPr>
          <a:xfrm>
            <a:off x="451412" y="5032194"/>
            <a:ext cx="5455440" cy="1037867"/>
            <a:chOff x="451412" y="5060373"/>
            <a:chExt cx="5455440" cy="1037867"/>
          </a:xfrm>
        </p:grpSpPr>
        <p:grpSp>
          <p:nvGrpSpPr>
            <p:cNvPr id="7" name="Ryhmä 6">
              <a:extLst>
                <a:ext uri="{FF2B5EF4-FFF2-40B4-BE49-F238E27FC236}">
                  <a16:creationId xmlns:a16="http://schemas.microsoft.com/office/drawing/2014/main" id="{5F60CB4C-6BE2-17DE-8F80-8CFD93D6CB43}"/>
                </a:ext>
              </a:extLst>
            </p:cNvPr>
            <p:cNvGrpSpPr/>
            <p:nvPr/>
          </p:nvGrpSpPr>
          <p:grpSpPr>
            <a:xfrm>
              <a:off x="451412" y="5060373"/>
              <a:ext cx="5455440" cy="1037867"/>
              <a:chOff x="451412" y="5060373"/>
              <a:chExt cx="5455440" cy="1037867"/>
            </a:xfrm>
          </p:grpSpPr>
          <p:sp>
            <p:nvSpPr>
              <p:cNvPr id="16" name="Rectangle 15">
                <a:extLst>
                  <a:ext uri="{FF2B5EF4-FFF2-40B4-BE49-F238E27FC236}">
                    <a16:creationId xmlns:a16="http://schemas.microsoft.com/office/drawing/2014/main" id="{86F894FC-12D0-E02E-9C73-A5F595B7A1A6}"/>
                  </a:ext>
                </a:extLst>
              </p:cNvPr>
              <p:cNvSpPr/>
              <p:nvPr/>
            </p:nvSpPr>
            <p:spPr>
              <a:xfrm>
                <a:off x="451412" y="5060373"/>
                <a:ext cx="5455440" cy="1037867"/>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Omavalvonnan suunnittelusta ja seurannasta vastaa:</a:t>
                </a:r>
              </a:p>
              <a:p>
                <a:pPr marL="0" marR="0" lvl="0" indent="0" algn="l" defTabSz="914377" eaLnBrk="1" fontAlgn="auto" latinLnBrk="0" hangingPunct="1">
                  <a:lnSpc>
                    <a:spcPct val="100000"/>
                  </a:lnSpc>
                  <a:spcBef>
                    <a:spcPts val="300"/>
                  </a:spcBef>
                  <a:spcAft>
                    <a:spcPts val="0"/>
                  </a:spcAft>
                  <a:buClrTx/>
                  <a:buSzTx/>
                  <a:buFontTx/>
                  <a:buNone/>
                  <a:tabLst/>
                  <a:defRPr/>
                </a:pPr>
                <a:r>
                  <a:rPr lang="fi-FI" sz="1200" b="1" dirty="0">
                    <a:solidFill>
                      <a:srgbClr val="000000"/>
                    </a:solidFill>
                    <a:latin typeface="Arial" panose="020B0604020202020204"/>
                    <a:cs typeface="Arial" panose="020B0604020202020204" pitchFamily="34" charset="0"/>
                  </a:rPr>
                  <a:t>Tiina Hiltunen, yksikön palveluesihenkilö </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3" name="Graphic 41" descr="Speaker phone with solid fill">
                <a:extLst>
                  <a:ext uri="{FF2B5EF4-FFF2-40B4-BE49-F238E27FC236}">
                    <a16:creationId xmlns:a16="http://schemas.microsoft.com/office/drawing/2014/main" id="{C75F94AD-40FB-B41C-51C0-B704B439AF3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4381" y="5631474"/>
                <a:ext cx="403842" cy="403842"/>
              </a:xfrm>
              <a:prstGeom prst="rect">
                <a:avLst/>
              </a:prstGeom>
            </p:spPr>
          </p:pic>
          <p:pic>
            <p:nvPicPr>
              <p:cNvPr id="6" name="Graphic 44" descr="Email with solid fill">
                <a:extLst>
                  <a:ext uri="{FF2B5EF4-FFF2-40B4-BE49-F238E27FC236}">
                    <a16:creationId xmlns:a16="http://schemas.microsoft.com/office/drawing/2014/main" id="{0B3F1933-49DC-4B50-9937-C8312CA92A6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775290" y="5631474"/>
                <a:ext cx="403842" cy="403842"/>
              </a:xfrm>
              <a:prstGeom prst="rect">
                <a:avLst/>
              </a:prstGeom>
            </p:spPr>
          </p:pic>
        </p:grpSp>
        <p:sp>
          <p:nvSpPr>
            <p:cNvPr id="8" name="Tekstiruutu 7">
              <a:extLst>
                <a:ext uri="{FF2B5EF4-FFF2-40B4-BE49-F238E27FC236}">
                  <a16:creationId xmlns:a16="http://schemas.microsoft.com/office/drawing/2014/main" id="{C0774547-BADA-5D03-7E0C-314F05B57E26}"/>
                </a:ext>
              </a:extLst>
            </p:cNvPr>
            <p:cNvSpPr txBox="1"/>
            <p:nvPr/>
          </p:nvSpPr>
          <p:spPr>
            <a:xfrm>
              <a:off x="958223" y="5729363"/>
              <a:ext cx="1701415" cy="276999"/>
            </a:xfrm>
            <a:prstGeom prst="rect">
              <a:avLst/>
            </a:prstGeom>
            <a:noFill/>
          </p:spPr>
          <p:txBody>
            <a:bodyPr wrap="square"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lang="fi-FI" sz="1200" b="1" dirty="0">
                  <a:solidFill>
                    <a:srgbClr val="000000"/>
                  </a:solidFill>
                  <a:latin typeface="Arial" panose="020B0604020202020204"/>
                </a:rPr>
                <a:t>040-4816054</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9" name="Tekstiruutu 8">
              <a:extLst>
                <a:ext uri="{FF2B5EF4-FFF2-40B4-BE49-F238E27FC236}">
                  <a16:creationId xmlns:a16="http://schemas.microsoft.com/office/drawing/2014/main" id="{DEC13BEA-38BD-4B81-E148-5EC5655E2592}"/>
                </a:ext>
              </a:extLst>
            </p:cNvPr>
            <p:cNvSpPr txBox="1"/>
            <p:nvPr/>
          </p:nvSpPr>
          <p:spPr>
            <a:xfrm>
              <a:off x="3179132" y="5729363"/>
              <a:ext cx="2727720" cy="276999"/>
            </a:xfrm>
            <a:prstGeom prst="rect">
              <a:avLst/>
            </a:prstGeom>
            <a:noFill/>
          </p:spPr>
          <p:txBody>
            <a:bodyPr wrap="square"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hlinkClick r:id="rId10"/>
                </a:rPr>
                <a:t>tiina.hiltunen@etelasavonha.fi</a:t>
              </a: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rPr>
                <a:t> </a:t>
              </a:r>
            </a:p>
          </p:txBody>
        </p:sp>
      </p:grpSp>
      <p:sp>
        <p:nvSpPr>
          <p:cNvPr id="12" name="Content Placeholder 4">
            <a:extLst>
              <a:ext uri="{FF2B5EF4-FFF2-40B4-BE49-F238E27FC236}">
                <a16:creationId xmlns:a16="http://schemas.microsoft.com/office/drawing/2014/main" id="{17C83BD3-F861-9C82-4C32-86102DA84297}"/>
              </a:ext>
            </a:extLst>
          </p:cNvPr>
          <p:cNvSpPr txBox="1">
            <a:spLocks/>
          </p:cNvSpPr>
          <p:nvPr/>
        </p:nvSpPr>
        <p:spPr>
          <a:xfrm>
            <a:off x="6162281" y="1832551"/>
            <a:ext cx="5577206" cy="4351339"/>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fi-FI" sz="2000" b="1" dirty="0">
                <a:solidFill>
                  <a:srgbClr val="000000"/>
                </a:solidFill>
                <a:latin typeface="Arial" panose="020B0604020202020204"/>
                <a:ea typeface="Inter" panose="02000503000000020004" pitchFamily="2" charset="0"/>
              </a:rPr>
              <a:t>Omavalvontasuunnitelman päivittäminen</a:t>
            </a:r>
            <a:r>
              <a:rPr lang="fi-FI" sz="1800" b="1" dirty="0">
                <a:solidFill>
                  <a:srgbClr val="000000"/>
                </a:solidFill>
                <a:latin typeface="Arial" panose="020B0604020202020204"/>
                <a:ea typeface="Inter" panose="02000503000000020004" pitchFamily="2" charset="0"/>
              </a:rPr>
              <a:t> </a:t>
            </a:r>
            <a:r>
              <a:rPr lang="fi-FI" dirty="0">
                <a:solidFill>
                  <a:srgbClr val="000000"/>
                </a:solidFill>
                <a:latin typeface="Arial" panose="020B0604020202020204"/>
                <a:ea typeface="Inter" panose="02000503000000020004" pitchFamily="2" charset="0"/>
              </a:rPr>
              <a:t>Omavalvontasuunnitelma tarkastetaan ja päivitetään vuosittain sekä silloin, kun toiminnassa tapahtuu palvelun laatuun ja asiakasturvallisuuteen liittyviä muutoksia. Omavalvonnan vastuuhenkilö huolehtii yhdessä henkilöstön kanssa omavalvontasuunnitelman ajantasaisuudesta.</a:t>
            </a:r>
          </a:p>
          <a:p>
            <a:pPr>
              <a:lnSpc>
                <a:spcPct val="100000"/>
              </a:lnSpc>
              <a:defRPr/>
            </a:pPr>
            <a:r>
              <a:rPr lang="fi-FI" sz="2000" b="1" dirty="0">
                <a:solidFill>
                  <a:srgbClr val="000000"/>
                </a:solidFill>
                <a:latin typeface="Arial" panose="020B0604020202020204"/>
                <a:ea typeface="Inter" panose="02000503000000020004" pitchFamily="2" charset="0"/>
              </a:rPr>
              <a:t>Omavalvontasuunnitelman julkisuus</a:t>
            </a:r>
          </a:p>
          <a:p>
            <a:pPr>
              <a:lnSpc>
                <a:spcPct val="100000"/>
              </a:lnSpc>
              <a:defRPr/>
            </a:pPr>
            <a:r>
              <a:rPr lang="fi-FI" dirty="0">
                <a:solidFill>
                  <a:srgbClr val="000000"/>
                </a:solidFill>
                <a:latin typeface="Arial" panose="020B0604020202020204"/>
                <a:ea typeface="Inter" panose="02000503000000020004" pitchFamily="2" charset="0"/>
              </a:rPr>
              <a:t>Ajan tasalla oleva omavalvontasuunnitelma on julkisesti nähtävillä, jotta asiakkaat, omaiset ja omavalvonnasta kiinnostuneet voivat helposti ja ilman erillistä pyyntöä tutustua siihen. </a:t>
            </a:r>
          </a:p>
          <a:p>
            <a:pPr>
              <a:lnSpc>
                <a:spcPct val="100000"/>
              </a:lnSpc>
              <a:defRPr/>
            </a:pPr>
            <a:r>
              <a:rPr lang="fi-FI" b="1" dirty="0">
                <a:solidFill>
                  <a:srgbClr val="000000"/>
                </a:solidFill>
                <a:latin typeface="Arial" panose="020B0604020202020204"/>
                <a:ea typeface="Inter" panose="02000503000000020004" pitchFamily="2" charset="0"/>
              </a:rPr>
              <a:t>Omavalvontasuunnitelma on nähtävissä asiakkaille </a:t>
            </a:r>
            <a:r>
              <a:rPr lang="fi-FI" dirty="0">
                <a:solidFill>
                  <a:srgbClr val="000000"/>
                </a:solidFill>
                <a:latin typeface="Arial" panose="020B0604020202020204"/>
                <a:ea typeface="Inter" panose="02000503000000020004" pitchFamily="2" charset="0"/>
              </a:rPr>
              <a:t>Eloisan internetsivuilla</a:t>
            </a:r>
          </a:p>
          <a:p>
            <a:pPr>
              <a:lnSpc>
                <a:spcPct val="100000"/>
              </a:lnSpc>
              <a:defRPr/>
            </a:pPr>
            <a:r>
              <a:rPr lang="fi-FI" b="1" dirty="0">
                <a:solidFill>
                  <a:srgbClr val="000000"/>
                </a:solidFill>
                <a:latin typeface="Arial" panose="020B0604020202020204"/>
                <a:ea typeface="Inter" panose="02000503000000020004" pitchFamily="2" charset="0"/>
              </a:rPr>
              <a:t>Omavalvontasuunnitelma on nähtävissä henkilöstölle </a:t>
            </a:r>
            <a:r>
              <a:rPr lang="fi-FI" dirty="0">
                <a:latin typeface="Arial" panose="020B0604020202020204"/>
                <a:ea typeface="Inter" panose="02000503000000020004" pitchFamily="2" charset="0"/>
              </a:rPr>
              <a:t>Palveluyksikön/-pisteen toimistoissa ja Eloisan IMS-järjestelmässä.</a:t>
            </a:r>
            <a:endParaRPr lang="fi-FI" dirty="0"/>
          </a:p>
        </p:txBody>
      </p:sp>
    </p:spTree>
    <p:extLst>
      <p:ext uri="{BB962C8B-B14F-4D97-AF65-F5344CB8AC3E}">
        <p14:creationId xmlns:p14="http://schemas.microsoft.com/office/powerpoint/2010/main" val="3260247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784520" y="2466780"/>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eaLnBrk="1" fontAlgn="auto" latinLnBrk="0" hangingPunct="1">
              <a:lnSpc>
                <a:spcPct val="100000"/>
              </a:lnSpc>
              <a:spcBef>
                <a:spcPct val="0"/>
              </a:spcBef>
              <a:spcAft>
                <a:spcPts val="0"/>
              </a:spcAft>
              <a:buClrTx/>
              <a:buSzTx/>
              <a:buFontTx/>
              <a:buNone/>
              <a:tabLst/>
              <a:defRPr/>
            </a:pPr>
            <a: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t>Toimintaperiaatteet </a:t>
            </a:r>
            <a:b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br>
            <a: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t>&amp; käytännöt</a:t>
            </a:r>
          </a:p>
        </p:txBody>
      </p:sp>
      <p:sp>
        <p:nvSpPr>
          <p:cNvPr id="13" name="TextBox 5">
            <a:extLst>
              <a:ext uri="{FF2B5EF4-FFF2-40B4-BE49-F238E27FC236}">
                <a16:creationId xmlns:a16="http://schemas.microsoft.com/office/drawing/2014/main" id="{3D37FFB7-E776-7FB3-3CAD-DC3C9A0C45F1}"/>
              </a:ext>
            </a:extLst>
          </p:cNvPr>
          <p:cNvSpPr txBox="1"/>
          <p:nvPr/>
        </p:nvSpPr>
        <p:spPr>
          <a:xfrm>
            <a:off x="1934375" y="4689774"/>
            <a:ext cx="9241017" cy="1905650"/>
          </a:xfrm>
          <a:prstGeom prst="rect">
            <a:avLst/>
          </a:prstGeom>
          <a:noFill/>
        </p:spPr>
        <p:txBody>
          <a:bodyPr wrap="square" rtlCol="0">
            <a:spAutoFit/>
          </a:bodyPr>
          <a:lstStyle/>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3" action="ppaction://hlinksldjump">
                  <a:extLst>
                    <a:ext uri="{A12FA001-AC4F-418D-AE19-62706E023703}">
                      <ahyp:hlinkClr xmlns:ahyp="http://schemas.microsoft.com/office/drawing/2018/hyperlinkcolor" val="tx"/>
                    </a:ext>
                  </a:extLst>
                </a:hlinkClick>
              </a:rPr>
              <a:t>Toiminta-ajatus, arvot ja periaatteet</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4" action="ppaction://hlinksldjump">
                  <a:extLst>
                    <a:ext uri="{A12FA001-AC4F-418D-AE19-62706E023703}">
                      <ahyp:hlinkClr xmlns:ahyp="http://schemas.microsoft.com/office/drawing/2018/hyperlinkcolor" val="tx"/>
                    </a:ext>
                  </a:extLst>
                </a:hlinkClick>
              </a:rPr>
              <a:t>Omavalvonnan toimeenpano </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5" action="ppaction://hlinksldjump">
                  <a:extLst>
                    <a:ext uri="{A12FA001-AC4F-418D-AE19-62706E023703}">
                      <ahyp:hlinkClr xmlns:ahyp="http://schemas.microsoft.com/office/drawing/2018/hyperlinkcolor" val="tx"/>
                    </a:ext>
                  </a:extLst>
                </a:hlinkClick>
              </a:rPr>
              <a:t>Asiakkaan/potilaan asema ja oikeudet</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6" action="ppaction://hlinksldjump">
                  <a:extLst>
                    <a:ext uri="{A12FA001-AC4F-418D-AE19-62706E023703}">
                      <ahyp:hlinkClr xmlns:ahyp="http://schemas.microsoft.com/office/drawing/2018/hyperlinkcolor" val="tx"/>
                    </a:ext>
                  </a:extLst>
                </a:hlinkClick>
              </a:rPr>
              <a:t>Palvelun sisällön omavalvonta</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7" action="ppaction://hlinksldjump">
                  <a:extLst>
                    <a:ext uri="{A12FA001-AC4F-418D-AE19-62706E023703}">
                      <ahyp:hlinkClr xmlns:ahyp="http://schemas.microsoft.com/office/drawing/2018/hyperlinkcolor" val="tx"/>
                    </a:ext>
                  </a:extLst>
                </a:hlinkClick>
              </a:rPr>
              <a:t>Asiakas- ja turvallisuus</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Inter" panose="02000503000000020004" pitchFamily="2" charset="0"/>
                <a:cs typeface="+mn-cs"/>
                <a:hlinkClick r:id="rId8" action="ppaction://hlinksldjump">
                  <a:extLst>
                    <a:ext uri="{A12FA001-AC4F-418D-AE19-62706E023703}">
                      <ahyp:hlinkClr xmlns:ahyp="http://schemas.microsoft.com/office/drawing/2018/hyperlinkcolor" val="tx"/>
                    </a:ext>
                  </a:extLst>
                </a:hlinkClick>
              </a:rPr>
              <a:t>Asiakas- ja potilastietojen käsittely ja kirjaaminen</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Inter" panose="02000503000000020004" pitchFamily="2" charset="0"/>
              <a:cs typeface="+mn-cs"/>
            </a:endParaRPr>
          </a:p>
        </p:txBody>
      </p:sp>
    </p:spTree>
    <p:extLst>
      <p:ext uri="{BB962C8B-B14F-4D97-AF65-F5344CB8AC3E}">
        <p14:creationId xmlns:p14="http://schemas.microsoft.com/office/powerpoint/2010/main" val="850368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Toiminta-ajatus, arvot &amp; toimintaperiaatteet</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8">
            <a:extLst>
              <a:ext uri="{FF2B5EF4-FFF2-40B4-BE49-F238E27FC236}">
                <a16:creationId xmlns:a16="http://schemas.microsoft.com/office/drawing/2014/main" id="{2F1422B6-F0E9-8F33-75DB-9E2BF4E0808F}"/>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grpSp>
        <p:nvGrpSpPr>
          <p:cNvPr id="14" name="Ryhmä 13">
            <a:extLst>
              <a:ext uri="{FF2B5EF4-FFF2-40B4-BE49-F238E27FC236}">
                <a16:creationId xmlns:a16="http://schemas.microsoft.com/office/drawing/2014/main" id="{C2CF32A9-73BA-94E1-B55D-C3A95CB71A73}"/>
              </a:ext>
            </a:extLst>
          </p:cNvPr>
          <p:cNvGrpSpPr/>
          <p:nvPr/>
        </p:nvGrpSpPr>
        <p:grpSpPr>
          <a:xfrm>
            <a:off x="4928896" y="468949"/>
            <a:ext cx="2338976" cy="45719"/>
            <a:chOff x="4928896" y="468949"/>
            <a:chExt cx="2338976" cy="45719"/>
          </a:xfrm>
        </p:grpSpPr>
        <p:sp>
          <p:nvSpPr>
            <p:cNvPr id="15" name="Rectangle 42">
              <a:extLst>
                <a:ext uri="{FF2B5EF4-FFF2-40B4-BE49-F238E27FC236}">
                  <a16:creationId xmlns:a16="http://schemas.microsoft.com/office/drawing/2014/main" id="{48F5428A-DF2E-5FCB-FFEB-0F7E4EFEDE66}"/>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3">
              <a:extLst>
                <a:ext uri="{FF2B5EF4-FFF2-40B4-BE49-F238E27FC236}">
                  <a16:creationId xmlns:a16="http://schemas.microsoft.com/office/drawing/2014/main" id="{C6DF03C2-9089-A308-8CC3-AC3C2C197B09}"/>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A469076B-3FE9-9EA5-98A5-5FA6D346928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2936D695-C8FE-8A10-30F3-9829723B8602}"/>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3FBB102F-AE6A-6859-0E45-42D7D0ADA057}"/>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171309EF-06E5-8640-0026-8543B1726196}"/>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334168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9FF827-2964-8CF3-4F91-274AB6518AF4}"/>
              </a:ext>
            </a:extLst>
          </p:cNvPr>
          <p:cNvSpPr/>
          <p:nvPr/>
        </p:nvSpPr>
        <p:spPr>
          <a:xfrm>
            <a:off x="5492124" y="2615275"/>
            <a:ext cx="6394789" cy="30657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22000"/>
              </a:lnSpc>
            </a:pPr>
            <a:r>
              <a:rPr lang="fi-FI" sz="1300" b="1" dirty="0">
                <a:solidFill>
                  <a:schemeClr val="accent5"/>
                </a:solidFill>
                <a:latin typeface="+mj-lt"/>
              </a:rPr>
              <a:t>YHDENVERTAISUUS     </a:t>
            </a:r>
            <a:r>
              <a:rPr lang="fi-FI" sz="1300" dirty="0">
                <a:solidFill>
                  <a:schemeClr val="accent5"/>
                </a:solidFill>
              </a:rPr>
              <a:t>– Palvelumme ovat kaikkien lähellä ja tukena.</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ASIAKASLÄHTÖISYYS   – </a:t>
            </a:r>
            <a:r>
              <a:rPr lang="fi-FI" sz="1300" dirty="0">
                <a:solidFill>
                  <a:schemeClr val="accent5"/>
                </a:solidFill>
              </a:rPr>
              <a:t>Palvelemme asiakkaita inhimillisesti ja arvostavasti.</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ROHKEUS </a:t>
            </a:r>
            <a:r>
              <a:rPr lang="fi-FI" sz="1300" dirty="0">
                <a:solidFill>
                  <a:schemeClr val="accent5"/>
                </a:solidFill>
              </a:rPr>
              <a:t>– Uudistumme luovasti ja ennakkoluulottomasti.</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TURVALLISUUS   </a:t>
            </a:r>
            <a:r>
              <a:rPr lang="fi-FI" sz="1300" dirty="0">
                <a:solidFill>
                  <a:schemeClr val="accent5"/>
                </a:solidFill>
              </a:rPr>
              <a:t>– Luomme turvaa asumiseen, työhön ja vapaa-aikaan.</a:t>
            </a:r>
          </a:p>
          <a:p>
            <a:pPr>
              <a:lnSpc>
                <a:spcPct val="122000"/>
              </a:lnSpc>
            </a:pPr>
            <a:endParaRPr lang="fi-FI" sz="1400" b="1" dirty="0">
              <a:solidFill>
                <a:schemeClr val="accent5"/>
              </a:solidFill>
              <a:latin typeface="+mj-lt"/>
            </a:endParaRPr>
          </a:p>
        </p:txBody>
      </p:sp>
      <p:sp>
        <p:nvSpPr>
          <p:cNvPr id="28" name="Title 27">
            <a:extLst>
              <a:ext uri="{FF2B5EF4-FFF2-40B4-BE49-F238E27FC236}">
                <a16:creationId xmlns:a16="http://schemas.microsoft.com/office/drawing/2014/main" id="{73C1ACFB-FC30-0CB3-D36F-D81C330A84CC}"/>
              </a:ext>
            </a:extLst>
          </p:cNvPr>
          <p:cNvSpPr>
            <a:spLocks noGrp="1"/>
          </p:cNvSpPr>
          <p:nvPr>
            <p:ph type="title"/>
          </p:nvPr>
        </p:nvSpPr>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Yksikön toiminta toteuttaa Eloisan yhteistä missiota ja </a:t>
            </a:r>
            <a:r>
              <a:rPr lang="fi-FI">
                <a:solidFill>
                  <a:schemeClr val="accent5"/>
                </a:solidFill>
                <a:latin typeface="+mj-lt"/>
                <a:ea typeface="Inter" panose="02000503000000020004" pitchFamily="2" charset="0"/>
                <a:cs typeface="Times New Roman" panose="02020603050405020304" pitchFamily="18" charset="0"/>
              </a:rPr>
              <a:t>arvoja!</a:t>
            </a:r>
            <a:endParaRPr lang="fi-FI" dirty="0"/>
          </a:p>
        </p:txBody>
      </p:sp>
      <p:sp>
        <p:nvSpPr>
          <p:cNvPr id="20" name="Rectangle 19">
            <a:extLst>
              <a:ext uri="{FF2B5EF4-FFF2-40B4-BE49-F238E27FC236}">
                <a16:creationId xmlns:a16="http://schemas.microsoft.com/office/drawing/2014/main" id="{85B6E7AF-6D09-FB0D-CA51-CEDE77D34EC8}"/>
              </a:ext>
            </a:extLst>
          </p:cNvPr>
          <p:cNvSpPr/>
          <p:nvPr/>
        </p:nvSpPr>
        <p:spPr>
          <a:xfrm>
            <a:off x="565099" y="2242617"/>
            <a:ext cx="4414403" cy="3438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4000" b="1" dirty="0" err="1">
                <a:solidFill>
                  <a:schemeClr val="accent5"/>
                </a:solidFill>
                <a:latin typeface="+mj-lt"/>
              </a:rPr>
              <a:t>Myö</a:t>
            </a:r>
            <a:r>
              <a:rPr lang="fi-FI" sz="4000" b="1" dirty="0">
                <a:solidFill>
                  <a:schemeClr val="accent5"/>
                </a:solidFill>
                <a:latin typeface="+mj-lt"/>
              </a:rPr>
              <a:t> </a:t>
            </a:r>
            <a:r>
              <a:rPr lang="fi-FI" sz="4000" b="1" dirty="0" err="1">
                <a:solidFill>
                  <a:schemeClr val="accent5"/>
                </a:solidFill>
                <a:latin typeface="+mj-lt"/>
              </a:rPr>
              <a:t>yhessä</a:t>
            </a:r>
            <a:r>
              <a:rPr lang="fi-FI" sz="4000" b="1" dirty="0">
                <a:solidFill>
                  <a:schemeClr val="accent5"/>
                </a:solidFill>
                <a:latin typeface="+mj-lt"/>
              </a:rPr>
              <a:t> – Terveyttä ja turvaa Etelä-Savossa</a:t>
            </a:r>
          </a:p>
        </p:txBody>
      </p:sp>
      <p:cxnSp>
        <p:nvCxnSpPr>
          <p:cNvPr id="12" name="Straight Connector 11">
            <a:extLst>
              <a:ext uri="{FF2B5EF4-FFF2-40B4-BE49-F238E27FC236}">
                <a16:creationId xmlns:a16="http://schemas.microsoft.com/office/drawing/2014/main" id="{F23A4B58-B159-59BA-8693-CF452982E1BB}"/>
              </a:ext>
            </a:extLst>
          </p:cNvPr>
          <p:cNvCxnSpPr>
            <a:cxnSpLocks/>
          </p:cNvCxnSpPr>
          <p:nvPr/>
        </p:nvCxnSpPr>
        <p:spPr>
          <a:xfrm flipV="1">
            <a:off x="5139799" y="1796142"/>
            <a:ext cx="0" cy="42312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52B63C-8776-5F27-1A06-EBEA8E843CE0}"/>
              </a:ext>
            </a:extLst>
          </p:cNvPr>
          <p:cNvCxnSpPr>
            <a:cxnSpLocks/>
          </p:cNvCxnSpPr>
          <p:nvPr/>
        </p:nvCxnSpPr>
        <p:spPr>
          <a:xfrm>
            <a:off x="565099" y="1805639"/>
            <a:ext cx="110514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F55FC07-D5F2-B67D-0056-5587551E14BE}"/>
              </a:ext>
            </a:extLst>
          </p:cNvPr>
          <p:cNvCxnSpPr>
            <a:cxnSpLocks/>
          </p:cNvCxnSpPr>
          <p:nvPr/>
        </p:nvCxnSpPr>
        <p:spPr>
          <a:xfrm>
            <a:off x="607297" y="6027395"/>
            <a:ext cx="110514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4054BB73-235F-BF50-6BCB-1C8F69C43278}"/>
              </a:ext>
            </a:extLst>
          </p:cNvPr>
          <p:cNvSpPr/>
          <p:nvPr/>
        </p:nvSpPr>
        <p:spPr>
          <a:xfrm>
            <a:off x="5130836" y="2054718"/>
            <a:ext cx="6496066" cy="4231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fi-FI" sz="1400" spc="300" dirty="0">
                <a:solidFill>
                  <a:schemeClr val="tx1"/>
                </a:solidFill>
              </a:rPr>
              <a:t>ARVOT:</a:t>
            </a:r>
          </a:p>
          <a:p>
            <a:pPr>
              <a:lnSpc>
                <a:spcPct val="110000"/>
              </a:lnSpc>
            </a:pPr>
            <a:endParaRPr lang="fi-FI" sz="1400" b="1" dirty="0">
              <a:solidFill>
                <a:schemeClr val="tx1"/>
              </a:solidFill>
              <a:latin typeface="+mj-lt"/>
            </a:endParaRPr>
          </a:p>
        </p:txBody>
      </p:sp>
      <p:sp>
        <p:nvSpPr>
          <p:cNvPr id="35" name="Rectangle 34">
            <a:extLst>
              <a:ext uri="{FF2B5EF4-FFF2-40B4-BE49-F238E27FC236}">
                <a16:creationId xmlns:a16="http://schemas.microsoft.com/office/drawing/2014/main" id="{B83B3E8C-A7D7-8C01-096B-48DD3A83EE57}"/>
              </a:ext>
            </a:extLst>
          </p:cNvPr>
          <p:cNvSpPr/>
          <p:nvPr/>
        </p:nvSpPr>
        <p:spPr>
          <a:xfrm>
            <a:off x="565099" y="2003630"/>
            <a:ext cx="4565736" cy="6672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i-FI" sz="1351" spc="300" dirty="0">
                <a:solidFill>
                  <a:schemeClr val="tx1"/>
                </a:solidFill>
              </a:rPr>
              <a:t>MISSIO:</a:t>
            </a:r>
            <a:endParaRPr lang="fi-FI" sz="4000" b="1" dirty="0">
              <a:solidFill>
                <a:schemeClr val="tx1"/>
              </a:solidFill>
              <a:latin typeface="+mj-lt"/>
            </a:endParaRPr>
          </a:p>
        </p:txBody>
      </p:sp>
      <p:grpSp>
        <p:nvGrpSpPr>
          <p:cNvPr id="4" name="Ryhmä 3">
            <a:extLst>
              <a:ext uri="{FF2B5EF4-FFF2-40B4-BE49-F238E27FC236}">
                <a16:creationId xmlns:a16="http://schemas.microsoft.com/office/drawing/2014/main" id="{3B18AED4-3C66-47AB-8657-3F92D4FBBF1C}"/>
              </a:ext>
            </a:extLst>
          </p:cNvPr>
          <p:cNvGrpSpPr/>
          <p:nvPr/>
        </p:nvGrpSpPr>
        <p:grpSpPr>
          <a:xfrm>
            <a:off x="4928896" y="468949"/>
            <a:ext cx="2338976" cy="45719"/>
            <a:chOff x="4928896" y="468949"/>
            <a:chExt cx="2338976" cy="45719"/>
          </a:xfrm>
        </p:grpSpPr>
        <p:sp>
          <p:nvSpPr>
            <p:cNvPr id="37" name="Rectangle 42">
              <a:extLst>
                <a:ext uri="{FF2B5EF4-FFF2-40B4-BE49-F238E27FC236}">
                  <a16:creationId xmlns:a16="http://schemas.microsoft.com/office/drawing/2014/main" id="{9D37DD45-1B76-BAC5-9BA6-FBB239B70ECE}"/>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8" name="Rectangle 43">
              <a:extLst>
                <a:ext uri="{FF2B5EF4-FFF2-40B4-BE49-F238E27FC236}">
                  <a16:creationId xmlns:a16="http://schemas.microsoft.com/office/drawing/2014/main" id="{D0E0306D-744F-67FC-69CD-84A4F1DC2620}"/>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4">
              <a:extLst>
                <a:ext uri="{FF2B5EF4-FFF2-40B4-BE49-F238E27FC236}">
                  <a16:creationId xmlns:a16="http://schemas.microsoft.com/office/drawing/2014/main" id="{C0B73645-5003-7E51-170B-CC8EC6D744F3}"/>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5">
              <a:extLst>
                <a:ext uri="{FF2B5EF4-FFF2-40B4-BE49-F238E27FC236}">
                  <a16:creationId xmlns:a16="http://schemas.microsoft.com/office/drawing/2014/main" id="{7CB4B7B2-3538-4220-F18C-B1D9B984B059}"/>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6">
              <a:extLst>
                <a:ext uri="{FF2B5EF4-FFF2-40B4-BE49-F238E27FC236}">
                  <a16:creationId xmlns:a16="http://schemas.microsoft.com/office/drawing/2014/main" id="{87FE52A6-D662-1B17-0CC5-FDC04F4DA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7">
              <a:extLst>
                <a:ext uri="{FF2B5EF4-FFF2-40B4-BE49-F238E27FC236}">
                  <a16:creationId xmlns:a16="http://schemas.microsoft.com/office/drawing/2014/main" id="{737986CC-CB88-D13F-CFB6-CFD6C7EC445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1251587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73C1ACFB-FC30-0CB3-D36F-D81C330A84CC}"/>
              </a:ext>
            </a:extLst>
          </p:cNvPr>
          <p:cNvSpPr>
            <a:spLocks noGrp="1"/>
          </p:cNvSpPr>
          <p:nvPr>
            <p:ph type="title"/>
          </p:nvPr>
        </p:nvSpPr>
        <p:spPr/>
        <p:txBody>
          <a:bodyPr vert="horz">
            <a:normAutofit/>
          </a:bodyPr>
          <a:lstStyle/>
          <a:p>
            <a:r>
              <a:rPr lang="fi-FI" dirty="0">
                <a:latin typeface="+mj-lt"/>
                <a:ea typeface="Inter" panose="02000503000000020004" pitchFamily="2" charset="0"/>
                <a:cs typeface="Times New Roman" panose="02020603050405020304" pitchFamily="18" charset="0"/>
              </a:rPr>
              <a:t>T</a:t>
            </a:r>
            <a:r>
              <a:rPr lang="fi-FI" dirty="0">
                <a:solidFill>
                  <a:schemeClr val="accent5"/>
                </a:solidFill>
                <a:latin typeface="+mj-lt"/>
                <a:ea typeface="Inter" panose="02000503000000020004" pitchFamily="2" charset="0"/>
                <a:cs typeface="Times New Roman" panose="02020603050405020304" pitchFamily="18" charset="0"/>
              </a:rPr>
              <a:t>oiminta-ajatus, arvot ja toimintaperiaatteet</a:t>
            </a:r>
          </a:p>
        </p:txBody>
      </p:sp>
      <p:sp>
        <p:nvSpPr>
          <p:cNvPr id="41" name="Content Placeholder 30">
            <a:extLst>
              <a:ext uri="{FF2B5EF4-FFF2-40B4-BE49-F238E27FC236}">
                <a16:creationId xmlns:a16="http://schemas.microsoft.com/office/drawing/2014/main" id="{A0F75A8B-6339-1E2F-889A-DF4810DE8FF8}"/>
              </a:ext>
            </a:extLst>
          </p:cNvPr>
          <p:cNvSpPr>
            <a:spLocks noGrp="1"/>
          </p:cNvSpPr>
          <p:nvPr>
            <p:ph sz="half" idx="1"/>
          </p:nvPr>
        </p:nvSpPr>
        <p:spPr>
          <a:xfrm>
            <a:off x="451413" y="1468315"/>
            <a:ext cx="5529132" cy="4871504"/>
          </a:xfrm>
        </p:spPr>
        <p:txBody>
          <a:bodyPr numCol="1"/>
          <a:lstStyle/>
          <a:p>
            <a:pPr marL="0" lvl="1">
              <a:spcBef>
                <a:spcPts val="900"/>
              </a:spcBef>
              <a:spcAft>
                <a:spcPts val="200"/>
              </a:spcAft>
            </a:pPr>
            <a:r>
              <a:rPr lang="fi-FI" sz="1400" b="1" dirty="0"/>
              <a:t>Toiminta-ajatus</a:t>
            </a:r>
          </a:p>
          <a:p>
            <a:r>
              <a:rPr lang="fi-FI" sz="1050" dirty="0"/>
              <a:t>Päivä- ja työtoiminta sekä työllistymistä tukeva toiminta muodostavat palvelukokonaisuuden, jonka tavoitteena on edistää vammaisten henkilöiden osallisuutta, sosiaalisuutta, hyvinvointia ja mahdollisuuksia työllistyä sosiaalihuollon keinoin. Palvelut suunnitellaan ja toteutetaan asiakkaan yksilöllisten tarpeiden mukaan, ja toiminnassa kuullaan asiakkaan toiveita sekä kunnioitetaan itsemääräämisoikeutta. Jokaisen asiakkaan kohdalla pyritään vahvistamaan niitä valmiuksia ja taitoja, jotka tukevat mahdollisimman omatoimista ja merkityksellistä arkea.</a:t>
            </a:r>
          </a:p>
          <a:p>
            <a:r>
              <a:rPr lang="fi-FI" sz="1050" dirty="0"/>
              <a:t>Päivätoiminnan tarkoituksena on tukea asiakkaan itsenäistä elämää sekä vahvistaa arkielämän taitoja, sosiaalista vuorovaikutusta ja osallisuutta. Päivätoiminta on tavoitteellista ja suunnitelmallista toimintaa, jonka avulla tuetaan asiakkaan kykyä selviytyä arjen toiminnoista mahdollisimman omatoimisesti. </a:t>
            </a:r>
          </a:p>
          <a:p>
            <a:r>
              <a:rPr lang="fi-FI" sz="1050" dirty="0"/>
              <a:t>Työtoiminnan tavoitteena on tukea, ylläpitää ja edistää asiakkaan työ- ja toimintakykyä, elämänhallintataitoja sekä valmiuksia työllistymiseen. Työtoimintaa järjestetään toimintakeskuksissa ja muissa soveltuvissa työympäristöissä, kuten avotyötoimintana. Toiminta voi olla ryhmämuotoista tai yksilöllistä, esimerkiksi työhönvalmennusta. Toiminnan keskeisiä periaatteita ovat asiakaslähtöisyys, turvallisuus, ohjattu toiminta sekä työkyvyn tukeminen asiakkaan omien voimavarojen mukaisesti.</a:t>
            </a:r>
          </a:p>
          <a:p>
            <a:r>
              <a:rPr lang="fi-FI" sz="1050" dirty="0"/>
              <a:t>Kuntouttavan työtoiminnan tarkoituksena on tukea asiakkaan elämänhallintaa sekä vahvistaa ja ylläpitää työ- ja toimintakykyä. Palvelu on suunnattu henkilöille, jotka ovat olleet pitkään työttöminä ja joille on tehty aktivointisuunnitelma. Kuntouttava työtoiminta perustuu lakiin kuntouttavasta työtoiminnasta, ja sen tavoitteena on tukea asiakkaan etenemistä kohti työelämää, koulutusta tai muita työvoimapalveluja. Toiminta on suunnitelmallista, tavoitteellista ja asiakkaan tilannetta kokonaisvaltaisesti tukevaa.</a:t>
            </a:r>
            <a:endParaRPr lang="fi-FI" sz="1050" dirty="0">
              <a:solidFill>
                <a:schemeClr val="tx1">
                  <a:lumMod val="95000"/>
                  <a:lumOff val="5000"/>
                </a:schemeClr>
              </a:solidFill>
            </a:endParaRPr>
          </a:p>
          <a:p>
            <a:pPr marL="0" lvl="1">
              <a:spcBef>
                <a:spcPts val="900"/>
              </a:spcBef>
              <a:spcAft>
                <a:spcPts val="200"/>
              </a:spcAft>
            </a:pPr>
            <a:r>
              <a:rPr lang="fi-FI" sz="1050" dirty="0"/>
              <a:t>Päivätoimintaa järjestetään asiakkaalle: Kehitysvammaisten erityishuoltolain (519/1977) 2 § (siirtymäaika 2027 vuoden loppuun saakka), Vammaispalvelulain (380/1987) 8b § mukaisesti (siirtymäaika 2027 vuoden loppuun saakka) sekä 1.1.2025 alkaen voimaan tulleen Vammaispalvelulain (675/2023) 25 §:n mukaisesti. </a:t>
            </a:r>
            <a:endParaRPr lang="fi-FI" sz="1200" dirty="0">
              <a:highlight>
                <a:srgbClr val="FFFF00"/>
              </a:highlight>
              <a:ea typeface="Inter" panose="02000503000000020004" pitchFamily="2"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lnSpc>
                <a:spcPct val="100000"/>
              </a:lnSpc>
              <a:spcAft>
                <a:spcPts val="600"/>
              </a:spcAft>
              <a:defRPr/>
            </a:pPr>
            <a:endParaRPr lang="fi-FI" sz="1200" dirty="0">
              <a:latin typeface="+mn-lt"/>
            </a:endParaRPr>
          </a:p>
        </p:txBody>
      </p:sp>
      <p:sp>
        <p:nvSpPr>
          <p:cNvPr id="33" name="Content Placeholder 30">
            <a:extLst>
              <a:ext uri="{FF2B5EF4-FFF2-40B4-BE49-F238E27FC236}">
                <a16:creationId xmlns:a16="http://schemas.microsoft.com/office/drawing/2014/main" id="{AF05345F-4EFD-F972-1D17-A3DA0981C209}"/>
              </a:ext>
            </a:extLst>
          </p:cNvPr>
          <p:cNvSpPr txBox="1">
            <a:spLocks/>
          </p:cNvSpPr>
          <p:nvPr/>
        </p:nvSpPr>
        <p:spPr>
          <a:xfrm>
            <a:off x="6300470" y="1565031"/>
            <a:ext cx="5529132" cy="4774788"/>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r>
              <a:rPr lang="fi-FI" sz="1400" b="1" dirty="0">
                <a:latin typeface="+mn-lt"/>
                <a:ea typeface="Inter" panose="02000503000000020004" pitchFamily="2" charset="0"/>
                <a:cs typeface="Times New Roman" panose="02020603050405020304" pitchFamily="18" charset="0"/>
              </a:rPr>
              <a:t>Arvot ja toimintaperiaatteet</a:t>
            </a:r>
          </a:p>
          <a:p>
            <a:pPr marL="0" lvl="1">
              <a:spcAft>
                <a:spcPts val="600"/>
              </a:spcAft>
              <a:defRPr/>
            </a:pPr>
            <a:r>
              <a:rPr lang="fi-FI" sz="1050" dirty="0">
                <a:latin typeface="+mn-lt"/>
                <a:ea typeface="Inter" panose="02000503000000020004" pitchFamily="2" charset="0"/>
              </a:rPr>
              <a:t>Eloisan yhteiset arvo (</a:t>
            </a:r>
            <a:r>
              <a:rPr lang="fi-FI" sz="1050" i="1" dirty="0">
                <a:latin typeface="+mn-lt"/>
                <a:ea typeface="Inter" panose="02000503000000020004" pitchFamily="2" charset="0"/>
              </a:rPr>
              <a:t>yhdenvertaisuus, vaikuttavuus, asiakaslähtöisyys, turvallisuus, rohkeus</a:t>
            </a:r>
            <a:r>
              <a:rPr lang="fi-FI" sz="1050" dirty="0">
                <a:latin typeface="+mn-lt"/>
                <a:ea typeface="Inter" panose="02000503000000020004" pitchFamily="2" charset="0"/>
              </a:rPr>
              <a:t>) ohjaavat yksikön toimintaa. </a:t>
            </a:r>
            <a:endParaRPr lang="fi-FI" sz="1050" dirty="0">
              <a:latin typeface="+mn-lt"/>
            </a:endParaRPr>
          </a:p>
          <a:p>
            <a:r>
              <a:rPr lang="fi-FI" sz="1050" b="1" dirty="0">
                <a:latin typeface="+mn-lt"/>
              </a:rPr>
              <a:t>Yhdenvertaisuus: </a:t>
            </a:r>
            <a:r>
              <a:rPr lang="fi-FI" sz="1050" dirty="0">
                <a:latin typeface="+mn-lt"/>
              </a:rPr>
              <a:t>Toimintakeskus Veräjässä kaikki ovat samanarvoisia riippumatta heidän sukupuolestaan, iästään, etnisestä tai kansallisesta alkuperästään, kansalaisuudestaan, kielestään, uskonnostaan ja vakaumuksestaan, mielipiteestään, vammastaan, terveydentilastaan, seksuaalisesta suuntautumisestaan tai muusta henkilöön liittyvästä syystä. Henkilökunta osoittaa kunnioitusta ja arvostusta jokaista asiakasta kohtaan sekä arjen kohtaamisissa että valmentamisessa. Henkilökunta on asiakkaiden lähellä ja tukena riippumatta heidän taustasta, tuen tarpeesta, koulutuksesta tai työkokemuksesta. </a:t>
            </a:r>
          </a:p>
          <a:p>
            <a:r>
              <a:rPr lang="fi-FI" sz="1050" b="1" dirty="0">
                <a:latin typeface="+mn-lt"/>
              </a:rPr>
              <a:t>Asiakaslähtöisyys</a:t>
            </a:r>
            <a:r>
              <a:rPr lang="fi-FI" sz="1050" dirty="0">
                <a:latin typeface="+mn-lt"/>
              </a:rPr>
              <a:t>: Veräjässä asiakkaita kohdellaan yksilölliset tarpeet huomioiden arvostavasti ja inhimillisesti. Toimintaa järjestään asiakkaan yksilölliset tarpeet huomioiden. Asiakkailta kerätään säännöllisesti palautetta, jonka avulla toimintaa voidaan kehittää entistä asiakaslähtöisemmäksi. </a:t>
            </a:r>
          </a:p>
          <a:p>
            <a:r>
              <a:rPr lang="fi-FI" sz="1050" b="1" dirty="0">
                <a:latin typeface="+mn-lt"/>
              </a:rPr>
              <a:t>Rohkeus:</a:t>
            </a:r>
            <a:r>
              <a:rPr lang="fi-FI" sz="1050" dirty="0">
                <a:latin typeface="+mn-lt"/>
              </a:rPr>
              <a:t> Veräjän henkilökunta yhteistyössä esihenkilön kanssa kehittää toiminnan sisältöjä ennakkoluuttomasti ja luovasti. Kokeilemme rohkeasti erilaisia tapoja toteuttaa toimintaa. Uudistamme toiminnan sisältöjä yhdessä asiakkaita kuullen.</a:t>
            </a:r>
          </a:p>
          <a:p>
            <a:r>
              <a:rPr lang="fi-FI" sz="1050" b="1" dirty="0">
                <a:latin typeface="+mn-lt"/>
              </a:rPr>
              <a:t>Turvallisuus</a:t>
            </a:r>
            <a:r>
              <a:rPr lang="fi-FI" sz="1050" dirty="0">
                <a:latin typeface="+mn-lt"/>
              </a:rPr>
              <a:t>: Veräjässä jokaisella on turvallista olla niin asiakkailla kuin työntekijöillä. Puutumme heti tilanteisiin, joissa turvallisuuden koetaan horjuvan sekä teemme välittömästi korjaavia toimenpiteitä. Työ- ja toimintaympäristö pidetään siistinä. </a:t>
            </a:r>
          </a:p>
          <a:p>
            <a:endParaRPr lang="fi-FI" sz="1050" dirty="0">
              <a:latin typeface="+mn-lt"/>
            </a:endParaRPr>
          </a:p>
        </p:txBody>
      </p:sp>
      <p:grpSp>
        <p:nvGrpSpPr>
          <p:cNvPr id="4" name="Ryhmä 3">
            <a:extLst>
              <a:ext uri="{FF2B5EF4-FFF2-40B4-BE49-F238E27FC236}">
                <a16:creationId xmlns:a16="http://schemas.microsoft.com/office/drawing/2014/main" id="{12192642-DF26-9378-7917-2BA47DA73E18}"/>
              </a:ext>
            </a:extLst>
          </p:cNvPr>
          <p:cNvGrpSpPr/>
          <p:nvPr/>
        </p:nvGrpSpPr>
        <p:grpSpPr>
          <a:xfrm>
            <a:off x="4928896" y="468949"/>
            <a:ext cx="2338976" cy="45719"/>
            <a:chOff x="4928896" y="468949"/>
            <a:chExt cx="2338976" cy="45719"/>
          </a:xfrm>
        </p:grpSpPr>
        <p:sp>
          <p:nvSpPr>
            <p:cNvPr id="5" name="Rectangle 42">
              <a:extLst>
                <a:ext uri="{FF2B5EF4-FFF2-40B4-BE49-F238E27FC236}">
                  <a16:creationId xmlns:a16="http://schemas.microsoft.com/office/drawing/2014/main" id="{9408E5DE-40DD-EB00-4BC8-EEA4884AB2B5}"/>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3">
              <a:extLst>
                <a:ext uri="{FF2B5EF4-FFF2-40B4-BE49-F238E27FC236}">
                  <a16:creationId xmlns:a16="http://schemas.microsoft.com/office/drawing/2014/main" id="{A6590940-CBF3-8A42-3918-5E5D9A54E652}"/>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4">
              <a:extLst>
                <a:ext uri="{FF2B5EF4-FFF2-40B4-BE49-F238E27FC236}">
                  <a16:creationId xmlns:a16="http://schemas.microsoft.com/office/drawing/2014/main" id="{FB2AABBF-663D-C427-862B-D1481FD651E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5">
              <a:extLst>
                <a:ext uri="{FF2B5EF4-FFF2-40B4-BE49-F238E27FC236}">
                  <a16:creationId xmlns:a16="http://schemas.microsoft.com/office/drawing/2014/main" id="{D8FD0C10-5FA8-C50B-09A6-698619EBDD22}"/>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6">
              <a:extLst>
                <a:ext uri="{FF2B5EF4-FFF2-40B4-BE49-F238E27FC236}">
                  <a16:creationId xmlns:a16="http://schemas.microsoft.com/office/drawing/2014/main" id="{F864AE21-7B09-D5A0-EC86-5EEAE702A410}"/>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7">
              <a:extLst>
                <a:ext uri="{FF2B5EF4-FFF2-40B4-BE49-F238E27FC236}">
                  <a16:creationId xmlns:a16="http://schemas.microsoft.com/office/drawing/2014/main" id="{829EBEA0-67D8-4365-2535-CC51A16B95AD}"/>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1097926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1538FA98-EFBB-64D4-E465-4BD08ED9F504}"/>
              </a:ext>
            </a:extLst>
          </p:cNvPr>
          <p:cNvSpPr>
            <a:spLocks noGrp="1"/>
          </p:cNvSpPr>
          <p:nvPr>
            <p:ph type="title"/>
          </p:nvPr>
        </p:nvSpPr>
        <p:spPr>
          <a:xfrm>
            <a:off x="451413" y="822684"/>
            <a:ext cx="11289174" cy="641464"/>
          </a:xfrm>
        </p:spPr>
        <p:txBody>
          <a:bodyPr/>
          <a:lstStyle/>
          <a:p>
            <a:r>
              <a:rPr lang="fi-FI" dirty="0">
                <a:latin typeface="Arial Black"/>
              </a:rPr>
              <a:t>Omavalvonnan johtaminen ja valvonta</a:t>
            </a:r>
            <a:endParaRPr lang="fi-FI" b="0" dirty="0">
              <a:latin typeface="Arial Black"/>
            </a:endParaRPr>
          </a:p>
          <a:p>
            <a:endParaRPr lang="fi-FI" dirty="0">
              <a:highlight>
                <a:srgbClr val="FFFF00"/>
              </a:highlight>
            </a:endParaRPr>
          </a:p>
        </p:txBody>
      </p:sp>
      <p:sp>
        <p:nvSpPr>
          <p:cNvPr id="5" name="Content Placeholder 30">
            <a:extLst>
              <a:ext uri="{FF2B5EF4-FFF2-40B4-BE49-F238E27FC236}">
                <a16:creationId xmlns:a16="http://schemas.microsoft.com/office/drawing/2014/main" id="{97E32E48-02A4-74BB-5EE6-1F0C161F7935}"/>
              </a:ext>
            </a:extLst>
          </p:cNvPr>
          <p:cNvSpPr txBox="1">
            <a:spLocks/>
          </p:cNvSpPr>
          <p:nvPr/>
        </p:nvSpPr>
        <p:spPr>
          <a:xfrm>
            <a:off x="371667" y="1464148"/>
            <a:ext cx="11061054" cy="4553778"/>
          </a:xfrm>
          <a:prstGeom prst="rect">
            <a:avLst/>
          </a:prstGeom>
        </p:spPr>
        <p:txBody>
          <a:bodyPr vert="horz" lIns="91440" tIns="45720" rIns="91440" bIns="45720" numCol="1" spcCol="720000" rtlCol="0" anchor="t">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defRPr/>
            </a:pPr>
            <a:r>
              <a:rPr lang="fi-FI" sz="1050" b="1" dirty="0">
                <a:latin typeface="Arial"/>
                <a:ea typeface="Inter" panose="02000503000000020004" pitchFamily="2" charset="0"/>
                <a:cs typeface="Arial"/>
              </a:rPr>
              <a:t>Palveluesihenkilö </a:t>
            </a:r>
            <a:r>
              <a:rPr lang="fi-FI" sz="1050" dirty="0">
                <a:latin typeface="Arial"/>
                <a:ea typeface="Inter" panose="02000503000000020004" pitchFamily="2" charset="0"/>
                <a:cs typeface="Arial"/>
              </a:rPr>
              <a:t>vastaa palvelupisteen omavalvonnan toteutumisesta. Laatii omavalvontasuunnitelman palvelupisteeseen yhteistyössä henkilöstön kanssa. Käsittelee epäkohdat, korjaa ne ja raportoi palvelualuepäällikölle ja valvontatiimille. Ohjaa henkilöstöä ilmoitusvelvollisuudesta ja omavalvonnan toteuttamisesta palvelupisteessä. Raportoi omavalvontasuunnitelman seurannasta ja kehittämistoimenpiteistä. </a:t>
            </a:r>
            <a:endParaRPr lang="fi-FI" sz="1050" dirty="0"/>
          </a:p>
          <a:p>
            <a:pPr marL="0" lvl="1">
              <a:spcAft>
                <a:spcPts val="600"/>
              </a:spcAft>
              <a:defRPr/>
            </a:pPr>
            <a:r>
              <a:rPr lang="fi-FI" sz="1050" b="1" dirty="0">
                <a:latin typeface="Arial"/>
                <a:ea typeface="Inter" panose="02000503000000020004" pitchFamily="2" charset="0"/>
                <a:cs typeface="Arial"/>
              </a:rPr>
              <a:t>Palvelualuepäällikkö  </a:t>
            </a:r>
            <a:r>
              <a:rPr lang="fi-FI" sz="1050" dirty="0">
                <a:latin typeface="Arial"/>
                <a:ea typeface="Inter" panose="02000503000000020004" pitchFamily="2" charset="0"/>
                <a:cs typeface="Arial"/>
              </a:rPr>
              <a:t>johtaa palvelualueen toimintaa ja vastaa sen toiminnasta ja taloudesta. Vastaa palveluntuottajan, oman toiminnan ja alihankkijan omavalvonnasta, toiminnan laadusta ja asianmukaisuudesta. Tekee yhteistyötä valvontatiimin kanssa valvonnan yhteydessä (välittää sopimustietoa valvontatiimille valvonnan yhteydessä). Vastaa palvelualueensa yksityisten palveluntuottajien kanssa tehtyjen sopimusten noudattamisesta. Vastaa omavalvonnan toteutumisesta omalla palvelualueellaan yhteistyössä Palveluyksikön/-pisteen palveluesihenkilön kanssa. On palveluyksikön vastuuhenkilö. Vastaa hoitoon pääsyn, määräaikojen ja mitoitusten omavalvonnasta ja raportoinnista. Huolehtii palvelualueensa omavalvontasuunnitelmien laadinnan toimeenpanosta. Toimii valvontatiimin yhteyshenkilönä ja osallistuu valvontakäynneille sovitusti. Ohjaa yksityistä palvelutuotantoa tuottamiseen liittyvistä asioista. Osallistuu vuosittaisen valvontasuunnitelman laadintaan yhteistyössä valvontatiimin kanssa.</a:t>
            </a:r>
            <a:endParaRPr lang="fi-FI" sz="1050" dirty="0">
              <a:latin typeface="+mn-lt"/>
            </a:endParaRPr>
          </a:p>
          <a:p>
            <a:pPr marL="0" lvl="1">
              <a:spcAft>
                <a:spcPts val="600"/>
              </a:spcAft>
              <a:defRPr/>
            </a:pPr>
            <a:r>
              <a:rPr lang="fi-FI" sz="1050" dirty="0">
                <a:solidFill>
                  <a:srgbClr val="000000"/>
                </a:solidFill>
                <a:latin typeface="+mn-lt"/>
                <a:cs typeface="Arial"/>
              </a:rPr>
              <a:t>Palvelualuepäälliköt vastaavat osaltaan myös riskien arvioinnista, tunnistamisesta ja toimenpiteiden toteutuksesta mukaan lukien varautuminen. </a:t>
            </a:r>
            <a:endParaRPr lang="fi-FI" sz="1050" dirty="0">
              <a:solidFill>
                <a:srgbClr val="000000"/>
              </a:solidFill>
            </a:endParaRPr>
          </a:p>
          <a:p>
            <a:pPr marL="0" lvl="1">
              <a:spcAft>
                <a:spcPts val="600"/>
              </a:spcAft>
              <a:defRPr/>
            </a:pPr>
            <a:r>
              <a:rPr lang="fi-FI" sz="1050" b="1" dirty="0">
                <a:solidFill>
                  <a:srgbClr val="000000"/>
                </a:solidFill>
                <a:latin typeface="+mn-lt"/>
                <a:cs typeface="Arial"/>
              </a:rPr>
              <a:t>Toimialajohtajalla </a:t>
            </a:r>
            <a:r>
              <a:rPr lang="fi-FI" sz="1050" dirty="0">
                <a:solidFill>
                  <a:srgbClr val="000000"/>
                </a:solidFill>
                <a:latin typeface="+mn-lt"/>
                <a:cs typeface="Arial"/>
              </a:rPr>
              <a:t>ja muilla esihenkilöillä on taloudellinen ja tuotannollinen kokonaisvastuu. Toimialajohtaja vastaa palveluntuottajan, oman toiminnan ja alihankkijan omavalvonnasta, toiminnan laadusta, asianmukaisuudesta yhdessä palvelualuepäällikön kanssa. Vastaa omavalvonnan toimeenpanosta omalla toimialallaan omavalvontaohjelman mukaisesti.</a:t>
            </a:r>
            <a:endParaRPr lang="fi-FI" sz="1050" dirty="0"/>
          </a:p>
          <a:p>
            <a:pPr>
              <a:defRPr/>
            </a:pPr>
            <a:r>
              <a:rPr lang="fi-FI" sz="1050" b="1" dirty="0">
                <a:latin typeface="+mn-lt"/>
                <a:cs typeface="Arial"/>
              </a:rPr>
              <a:t>Sosiaali- ja integraatiojohtaja </a:t>
            </a:r>
            <a:r>
              <a:rPr lang="fi-FI" sz="1050" dirty="0">
                <a:latin typeface="+mn-lt"/>
                <a:cs typeface="Arial"/>
              </a:rPr>
              <a:t>on sosiaalihuollon johtava viranhaltija. Varmistaa osaltaan sosiaalihuollon järjestämisen asianmukaisuutta, laatua ja yhdenvertaisuutta yhteistyössä järjestämistoiminnon ja toimialajohdon kanssa. Ohjaa viranomaisten omavalvonnallisesti käsiteltäväksi siirretyt asiat valvontatiimin käsittelyyn.</a:t>
            </a:r>
          </a:p>
          <a:p>
            <a:pPr>
              <a:defRPr/>
            </a:pPr>
            <a:r>
              <a:rPr lang="fi-FI" sz="1050" b="1" dirty="0"/>
              <a:t>Johtajaylilääkäri </a:t>
            </a:r>
            <a:r>
              <a:rPr lang="fi-FI" sz="1050" dirty="0"/>
              <a:t>toimii terveydenhuollon palveluyksikön/-pisteen vastaavana lääkärinä ja johtaa ja valvoo hyvinvointialueen terveyden- ja sairaanhoitoa. Valvoo toiminnan laatua ja potilasturvallisuutta. Voi antaa laissa määriteltyjä tehtäviä ja muuta johto- ja valvontavastuuta organisaatiossa alemmalle viranhaltijalle. Vastaa hyvinvointialueen terveydenhuollon yleisestä ohjauksesta, suunnittelusta, kehittämisestä ja omavalvonnan valvonnasta. Toimii valvontatiimin työtä ohjaavana esihenkilönä. Käsittelee terveydenhuollon kantelut ja muistutukset. Ohjaa viranomaisten omavalvonnallisesti käsiteltäväksi siirretyt asiat valvontatiimin käsittelyyn. Laatii vuosittaisen valvontasuunnitelman yhteistyössä valvontatiimin kanssa. Vastaa terveydenhuollon osalta (esim. hoitoon pääsy) raportoinnista. </a:t>
            </a:r>
          </a:p>
          <a:p>
            <a:pPr>
              <a:defRPr/>
            </a:pPr>
            <a:r>
              <a:rPr lang="fi-FI" sz="1050" b="1" dirty="0">
                <a:latin typeface="Arial"/>
                <a:cs typeface="Arial"/>
              </a:rPr>
              <a:t>Valvontatiimi </a:t>
            </a:r>
            <a:r>
              <a:rPr lang="fi-FI" sz="1050" dirty="0">
                <a:latin typeface="Arial"/>
                <a:cs typeface="Arial"/>
              </a:rPr>
              <a:t>valvoo hyvinvointialueen järjestämisvastuulla olevan oman palvelutuotannon ja yksityisten palvelutuottajien omavalvonnan toteutumista. Valvoo sopimusten noudattamista valvonnan yhteydessä. Vastaa palvelunjärjestäjän toteuttamasta ohjaus- ja valvontavelvoitteesta. Vastaa osaltaan viranomaisyhteistyöstä. Vastaa omavalvontaohjelman päivittämisestä. Käsittelee ne epäkohdat, jotka tulevat valvontatiimin. Vastaa lakisääteisten mitoitusten määräaikojen omavalvonnan valvonnasta. Ilmoittaa viranomaiselle ne poikkeamat, joita ei saada omavalvonnallisesti korjattua. Toteuttaa valvontakäyntejä (ennakollinen, suunnitelmallinen ja reaktiivinen). Kirjaa valvonnan toimenpiteet asianmukaisesti asianhallintajärjestelmään ja/tai valvontatyökaluun. Tekee vuosittaisen valvontasuunnitelman. Seuraa ja raportoi omavalvontaohjelman mukaisesti 4 kk:n välein. Tuottaa valvonnan toimenpiteiden vuosiraportin aluehallitukselle.</a:t>
            </a:r>
          </a:p>
          <a:p>
            <a:pPr>
              <a:defRPr/>
            </a:pPr>
            <a:endParaRPr lang="fi-FI" dirty="0">
              <a:solidFill>
                <a:schemeClr val="accent5"/>
              </a:solidFill>
              <a:highlight>
                <a:srgbClr val="FFFF00"/>
              </a:highlight>
            </a:endParaRPr>
          </a:p>
          <a:p>
            <a:pPr>
              <a:defRPr/>
            </a:pPr>
            <a:endParaRPr lang="fi-FI" dirty="0">
              <a:solidFill>
                <a:schemeClr val="accent5"/>
              </a:solidFill>
              <a:highlight>
                <a:srgbClr val="FFFF00"/>
              </a:highlight>
            </a:endParaRPr>
          </a:p>
          <a:p>
            <a:pPr>
              <a:defRPr/>
            </a:pPr>
            <a:endParaRPr lang="fi-FI" dirty="0">
              <a:solidFill>
                <a:schemeClr val="accent5"/>
              </a:solidFill>
              <a:highlight>
                <a:srgbClr val="FFFF00"/>
              </a:highlight>
              <a:latin typeface="+mn-lt"/>
            </a:endParaRPr>
          </a:p>
          <a:p>
            <a:pPr marL="456565" lvl="1">
              <a:lnSpc>
                <a:spcPct val="100000"/>
              </a:lnSpc>
              <a:spcAft>
                <a:spcPts val="600"/>
              </a:spcAft>
              <a:defRPr/>
            </a:pPr>
            <a:endParaRPr lang="fi-FI" dirty="0">
              <a:solidFill>
                <a:srgbClr val="000000"/>
              </a:solidFill>
              <a:latin typeface="+mn-lt"/>
            </a:endParaRPr>
          </a:p>
        </p:txBody>
      </p:sp>
    </p:spTree>
    <p:extLst>
      <p:ext uri="{BB962C8B-B14F-4D97-AF65-F5344CB8AC3E}">
        <p14:creationId xmlns:p14="http://schemas.microsoft.com/office/powerpoint/2010/main" val="3206693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uva 2">
            <a:extLst>
              <a:ext uri="{FF2B5EF4-FFF2-40B4-BE49-F238E27FC236}">
                <a16:creationId xmlns:a16="http://schemas.microsoft.com/office/drawing/2014/main" id="{D78C6F0B-918C-40B9-9515-DE5C6A7A8382}"/>
              </a:ext>
            </a:extLst>
          </p:cNvPr>
          <p:cNvPicPr>
            <a:picLocks noChangeAspect="1"/>
          </p:cNvPicPr>
          <p:nvPr/>
        </p:nvPicPr>
        <p:blipFill>
          <a:blip r:embed="rId3"/>
          <a:stretch>
            <a:fillRect/>
          </a:stretch>
        </p:blipFill>
        <p:spPr>
          <a:xfrm rot="5400000">
            <a:off x="3478851" y="1366752"/>
            <a:ext cx="4270102" cy="3199038"/>
          </a:xfrm>
          <a:prstGeom prst="rect">
            <a:avLst/>
          </a:prstGeom>
        </p:spPr>
      </p:pic>
      <p:grpSp>
        <p:nvGrpSpPr>
          <p:cNvPr id="7" name="Group 6">
            <a:extLst>
              <a:ext uri="{FF2B5EF4-FFF2-40B4-BE49-F238E27FC236}">
                <a16:creationId xmlns:a16="http://schemas.microsoft.com/office/drawing/2014/main" id="{AC4D9D95-C582-9A15-6F37-2B65900BE4DB}"/>
              </a:ext>
            </a:extLst>
          </p:cNvPr>
          <p:cNvGrpSpPr/>
          <p:nvPr/>
        </p:nvGrpSpPr>
        <p:grpSpPr>
          <a:xfrm>
            <a:off x="2675792" y="-15478081"/>
            <a:ext cx="7796332" cy="20576269"/>
            <a:chOff x="1488074" y="719624"/>
            <a:chExt cx="7796332" cy="20576269"/>
          </a:xfrm>
        </p:grpSpPr>
        <p:grpSp>
          <p:nvGrpSpPr>
            <p:cNvPr id="60" name="Group 59">
              <a:extLst>
                <a:ext uri="{FF2B5EF4-FFF2-40B4-BE49-F238E27FC236}">
                  <a16:creationId xmlns:a16="http://schemas.microsoft.com/office/drawing/2014/main" id="{41978C7B-5C61-CBD4-127D-7996321B645A}"/>
                </a:ext>
              </a:extLst>
            </p:cNvPr>
            <p:cNvGrpSpPr/>
            <p:nvPr/>
          </p:nvGrpSpPr>
          <p:grpSpPr>
            <a:xfrm>
              <a:off x="1488074" y="719624"/>
              <a:ext cx="7171421" cy="20576269"/>
              <a:chOff x="1124225" y="706000"/>
              <a:chExt cx="7171421" cy="20576269"/>
            </a:xfrm>
          </p:grpSpPr>
          <p:sp>
            <p:nvSpPr>
              <p:cNvPr id="54" name="Rectangle 53">
                <a:extLst>
                  <a:ext uri="{FF2B5EF4-FFF2-40B4-BE49-F238E27FC236}">
                    <a16:creationId xmlns:a16="http://schemas.microsoft.com/office/drawing/2014/main" id="{DEF162A7-953E-8132-840A-03EAACC428DD}"/>
                  </a:ext>
                </a:extLst>
              </p:cNvPr>
              <p:cNvSpPr/>
              <p:nvPr/>
            </p:nvSpPr>
            <p:spPr>
              <a:xfrm>
                <a:off x="2740240" y="706000"/>
                <a:ext cx="5538894" cy="521664"/>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5" name="Rectangle 54">
                <a:extLst>
                  <a:ext uri="{FF2B5EF4-FFF2-40B4-BE49-F238E27FC236}">
                    <a16:creationId xmlns:a16="http://schemas.microsoft.com/office/drawing/2014/main" id="{31FEFB84-FD1E-1CFD-3EB3-DE66C962012C}"/>
                  </a:ext>
                </a:extLst>
              </p:cNvPr>
              <p:cNvSpPr/>
              <p:nvPr/>
            </p:nvSpPr>
            <p:spPr>
              <a:xfrm>
                <a:off x="2740240" y="5575130"/>
                <a:ext cx="5555406" cy="327712"/>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59" name="Graphic 58">
                <a:extLst>
                  <a:ext uri="{FF2B5EF4-FFF2-40B4-BE49-F238E27FC236}">
                    <a16:creationId xmlns:a16="http://schemas.microsoft.com/office/drawing/2014/main" id="{C688E09C-D413-3146-C285-D07407B1DD51}"/>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l="8507" r="16114"/>
              <a:stretch/>
            </p:blipFill>
            <p:spPr>
              <a:xfrm>
                <a:off x="1124225" y="16618829"/>
                <a:ext cx="5468640" cy="4663440"/>
              </a:xfrm>
              <a:prstGeom prst="rect">
                <a:avLst/>
              </a:prstGeom>
            </p:spPr>
          </p:pic>
        </p:grpSp>
        <p:sp>
          <p:nvSpPr>
            <p:cNvPr id="4" name="Rectangle 3">
              <a:extLst>
                <a:ext uri="{FF2B5EF4-FFF2-40B4-BE49-F238E27FC236}">
                  <a16:creationId xmlns:a16="http://schemas.microsoft.com/office/drawing/2014/main" id="{ECE61FE3-E9C5-74BA-2DF7-A0D53221DC98}"/>
                </a:ext>
              </a:extLst>
            </p:cNvPr>
            <p:cNvSpPr/>
            <p:nvPr/>
          </p:nvSpPr>
          <p:spPr>
            <a:xfrm>
              <a:off x="8503770" y="1156381"/>
              <a:ext cx="780636" cy="4694546"/>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cxnSp>
        <p:nvCxnSpPr>
          <p:cNvPr id="23" name="Straight Connector 22">
            <a:extLst>
              <a:ext uri="{FF2B5EF4-FFF2-40B4-BE49-F238E27FC236}">
                <a16:creationId xmlns:a16="http://schemas.microsoft.com/office/drawing/2014/main" id="{7E82048B-FFAF-AC31-2A7C-5CB18838F9E1}"/>
              </a:ext>
            </a:extLst>
          </p:cNvPr>
          <p:cNvCxnSpPr>
            <a:cxnSpLocks/>
            <a:stCxn id="49" idx="1"/>
            <a:endCxn id="24" idx="5"/>
          </p:cNvCxnSpPr>
          <p:nvPr/>
        </p:nvCxnSpPr>
        <p:spPr>
          <a:xfrm flipH="1" flipV="1">
            <a:off x="7970896" y="3491093"/>
            <a:ext cx="1144165" cy="1212877"/>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16:creationId xmlns:a16="http://schemas.microsoft.com/office/drawing/2014/main" id="{F617F44A-17E9-E027-717D-4A2B465EB6F4}"/>
              </a:ext>
            </a:extLst>
          </p:cNvPr>
          <p:cNvSpPr/>
          <p:nvPr/>
        </p:nvSpPr>
        <p:spPr>
          <a:xfrm>
            <a:off x="7792257" y="3312454"/>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27" name="Straight Connector 26">
            <a:extLst>
              <a:ext uri="{FF2B5EF4-FFF2-40B4-BE49-F238E27FC236}">
                <a16:creationId xmlns:a16="http://schemas.microsoft.com/office/drawing/2014/main" id="{5D130E20-71F3-2A85-D640-4A9803D27C00}"/>
              </a:ext>
            </a:extLst>
          </p:cNvPr>
          <p:cNvCxnSpPr>
            <a:cxnSpLocks/>
            <a:stCxn id="42" idx="3"/>
            <a:endCxn id="28" idx="3"/>
          </p:cNvCxnSpPr>
          <p:nvPr/>
        </p:nvCxnSpPr>
        <p:spPr>
          <a:xfrm>
            <a:off x="3335282" y="3312454"/>
            <a:ext cx="1100488" cy="931571"/>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CFF9267A-D4A7-5AA9-A66A-6BDFE3B3F4B9}"/>
              </a:ext>
            </a:extLst>
          </p:cNvPr>
          <p:cNvSpPr/>
          <p:nvPr/>
        </p:nvSpPr>
        <p:spPr>
          <a:xfrm>
            <a:off x="4405120" y="4065386"/>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5" name="Straight Connector 34">
            <a:extLst>
              <a:ext uri="{FF2B5EF4-FFF2-40B4-BE49-F238E27FC236}">
                <a16:creationId xmlns:a16="http://schemas.microsoft.com/office/drawing/2014/main" id="{1C725B09-C19C-7875-4586-DD1C8118CF97}"/>
              </a:ext>
            </a:extLst>
          </p:cNvPr>
          <p:cNvCxnSpPr>
            <a:cxnSpLocks/>
            <a:stCxn id="37" idx="0"/>
            <a:endCxn id="36" idx="5"/>
          </p:cNvCxnSpPr>
          <p:nvPr/>
        </p:nvCxnSpPr>
        <p:spPr>
          <a:xfrm flipV="1">
            <a:off x="5520372" y="4006109"/>
            <a:ext cx="1233713" cy="1078659"/>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87D9974B-CECE-DABA-C292-3F52D19615E9}"/>
              </a:ext>
            </a:extLst>
          </p:cNvPr>
          <p:cNvSpPr/>
          <p:nvPr/>
        </p:nvSpPr>
        <p:spPr>
          <a:xfrm>
            <a:off x="6575446" y="3827470"/>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Rectangle 45">
            <a:extLst>
              <a:ext uri="{FF2B5EF4-FFF2-40B4-BE49-F238E27FC236}">
                <a16:creationId xmlns:a16="http://schemas.microsoft.com/office/drawing/2014/main" id="{E9991BD6-953D-A421-3BA5-A552B9E1F91D}"/>
              </a:ext>
            </a:extLst>
          </p:cNvPr>
          <p:cNvSpPr>
            <a:spLocks/>
          </p:cNvSpPr>
          <p:nvPr/>
        </p:nvSpPr>
        <p:spPr>
          <a:xfrm>
            <a:off x="8559402" y="1028079"/>
            <a:ext cx="2825441" cy="1916872"/>
          </a:xfrm>
          <a:prstGeom prst="rect">
            <a:avLst/>
          </a:prstGeom>
          <a:solidFill>
            <a:srgbClr val="E7F1F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lnSpcReduction="10000"/>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Lähtökohtanamme on, että jokaisella on turvallista olla toiminnassa.</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Puutumme välittömästi tilanteisiin, joissa turvallisuus on uhattuna. </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Pidämme erilaiset koneet ja laitteet käyttökunnossa.</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Pidämme työympäristön siistinä ja se on jokaisen vastuulla. </a:t>
            </a:r>
          </a:p>
        </p:txBody>
      </p:sp>
      <p:cxnSp>
        <p:nvCxnSpPr>
          <p:cNvPr id="25" name="Straight Connector 24">
            <a:extLst>
              <a:ext uri="{FF2B5EF4-FFF2-40B4-BE49-F238E27FC236}">
                <a16:creationId xmlns:a16="http://schemas.microsoft.com/office/drawing/2014/main" id="{2D462810-124D-2656-DC51-945C3FC8FC31}"/>
              </a:ext>
            </a:extLst>
          </p:cNvPr>
          <p:cNvCxnSpPr>
            <a:cxnSpLocks/>
            <a:stCxn id="46" idx="1"/>
          </p:cNvCxnSpPr>
          <p:nvPr/>
        </p:nvCxnSpPr>
        <p:spPr>
          <a:xfrm flipH="1">
            <a:off x="7896902" y="1986515"/>
            <a:ext cx="662500" cy="67879"/>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D214E134-4348-1952-854F-974488A87B45}"/>
              </a:ext>
            </a:extLst>
          </p:cNvPr>
          <p:cNvSpPr/>
          <p:nvPr/>
        </p:nvSpPr>
        <p:spPr>
          <a:xfrm>
            <a:off x="7945673" y="1899304"/>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nvGrpSpPr>
          <p:cNvPr id="17" name="Ryhmä 16">
            <a:extLst>
              <a:ext uri="{FF2B5EF4-FFF2-40B4-BE49-F238E27FC236}">
                <a16:creationId xmlns:a16="http://schemas.microsoft.com/office/drawing/2014/main" id="{638F6813-A742-2D85-B5EF-730280FC2E94}"/>
              </a:ext>
            </a:extLst>
          </p:cNvPr>
          <p:cNvGrpSpPr>
            <a:grpSpLocks/>
          </p:cNvGrpSpPr>
          <p:nvPr/>
        </p:nvGrpSpPr>
        <p:grpSpPr>
          <a:xfrm>
            <a:off x="521428" y="2257719"/>
            <a:ext cx="2813854" cy="2109469"/>
            <a:chOff x="1303745" y="4516545"/>
            <a:chExt cx="2608886" cy="1367411"/>
          </a:xfrm>
          <a:solidFill>
            <a:srgbClr val="E7F1F0"/>
          </a:solidFill>
        </p:grpSpPr>
        <p:sp>
          <p:nvSpPr>
            <p:cNvPr id="42" name="Rectangle 41">
              <a:extLst>
                <a:ext uri="{FF2B5EF4-FFF2-40B4-BE49-F238E27FC236}">
                  <a16:creationId xmlns:a16="http://schemas.microsoft.com/office/drawing/2014/main" id="{EB346586-7322-89D7-FE1B-3286690FC931}"/>
                </a:ext>
              </a:extLst>
            </p:cNvPr>
            <p:cNvSpPr/>
            <p:nvPr/>
          </p:nvSpPr>
          <p:spPr>
            <a:xfrm>
              <a:off x="1303745" y="4516545"/>
              <a:ext cx="2608886" cy="1367411"/>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Kohtelemme kaikkia tasavertaisesti.</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Kohtaamme asiakkaat yksilöllisesti kunnioittaen ja arvostaen. </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Edistämme parhaalla mahdollisella tavalla kaikkien henkilöiden mahdollisuutta päästä työhön, koulutukseen tai erilaisiin palveluihin. </a:t>
              </a:r>
              <a:endParaRPr lang="fi-FI" sz="1100" i="1" dirty="0">
                <a:solidFill>
                  <a:schemeClr val="tx1"/>
                </a:solidFill>
              </a:endParaRPr>
            </a:p>
          </p:txBody>
        </p:sp>
        <p:sp>
          <p:nvSpPr>
            <p:cNvPr id="11" name="Rectangle 4">
              <a:extLst>
                <a:ext uri="{FF2B5EF4-FFF2-40B4-BE49-F238E27FC236}">
                  <a16:creationId xmlns:a16="http://schemas.microsoft.com/office/drawing/2014/main" id="{F05A1FA9-2F02-CE8A-AFB2-54095A16C56B}"/>
                </a:ext>
              </a:extLst>
            </p:cNvPr>
            <p:cNvSpPr/>
            <p:nvPr/>
          </p:nvSpPr>
          <p:spPr>
            <a:xfrm>
              <a:off x="1366898" y="4526170"/>
              <a:ext cx="2518984" cy="212431"/>
            </a:xfrm>
            <a:prstGeom prst="rect">
              <a:avLst/>
            </a:prstGeom>
            <a:grpFill/>
          </p:spPr>
          <p:txBody>
            <a:bodyPr wrap="none">
              <a:normAutofit lnSpcReduction="10000"/>
            </a:bodyPr>
            <a:lstStyle/>
            <a:p>
              <a:pPr algn="ctr"/>
              <a:r>
                <a:rPr lang="fi-FI" sz="1600" b="1" spc="60" dirty="0">
                  <a:solidFill>
                    <a:schemeClr val="accent1">
                      <a:lumMod val="50000"/>
                      <a:alpha val="50000"/>
                    </a:schemeClr>
                  </a:solidFill>
                  <a:latin typeface="+mj-lt"/>
                </a:rPr>
                <a:t>YHDENVERTAISUUS</a:t>
              </a:r>
              <a:endParaRPr lang="fi-FI" sz="1600" spc="100" dirty="0">
                <a:solidFill>
                  <a:schemeClr val="tx1">
                    <a:lumMod val="75000"/>
                    <a:lumOff val="25000"/>
                  </a:schemeClr>
                </a:solidFill>
              </a:endParaRPr>
            </a:p>
          </p:txBody>
        </p:sp>
      </p:grpSp>
      <p:grpSp>
        <p:nvGrpSpPr>
          <p:cNvPr id="31" name="Ryhmä 30">
            <a:extLst>
              <a:ext uri="{FF2B5EF4-FFF2-40B4-BE49-F238E27FC236}">
                <a16:creationId xmlns:a16="http://schemas.microsoft.com/office/drawing/2014/main" id="{26418302-B839-49FB-673B-8F1FA14B9D98}"/>
              </a:ext>
            </a:extLst>
          </p:cNvPr>
          <p:cNvGrpSpPr/>
          <p:nvPr/>
        </p:nvGrpSpPr>
        <p:grpSpPr>
          <a:xfrm>
            <a:off x="3306432" y="4763782"/>
            <a:ext cx="4485825" cy="1938131"/>
            <a:chOff x="5741241" y="4866734"/>
            <a:chExt cx="2862416" cy="2133409"/>
          </a:xfrm>
          <a:solidFill>
            <a:srgbClr val="E7F1F0"/>
          </a:solidFill>
        </p:grpSpPr>
        <p:sp>
          <p:nvSpPr>
            <p:cNvPr id="37" name="Rectangle 36">
              <a:extLst>
                <a:ext uri="{FF2B5EF4-FFF2-40B4-BE49-F238E27FC236}">
                  <a16:creationId xmlns:a16="http://schemas.microsoft.com/office/drawing/2014/main" id="{D4AFF689-7E14-7776-202C-32CC745A8EEA}"/>
                </a:ext>
              </a:extLst>
            </p:cNvPr>
            <p:cNvSpPr>
              <a:spLocks/>
            </p:cNvSpPr>
            <p:nvPr/>
          </p:nvSpPr>
          <p:spPr>
            <a:xfrm>
              <a:off x="5741241" y="5220061"/>
              <a:ext cx="2825441" cy="1780082"/>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Kohtaamme jokaisen yksilöllisesti.</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Kuulemme asiakkaan omia toiveita ja tarpeita toiminnan sisältöjä suunniteltaessa. </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Keräämme säännöllisesti asiakaspalautetta, jonka perusteella kehitämme toimintaa. </a:t>
              </a:r>
            </a:p>
            <a:p>
              <a:pPr algn="ctr"/>
              <a:endParaRPr lang="fi-FI" dirty="0"/>
            </a:p>
          </p:txBody>
        </p:sp>
        <p:sp>
          <p:nvSpPr>
            <p:cNvPr id="19" name="Rectangle 5">
              <a:extLst>
                <a:ext uri="{FF2B5EF4-FFF2-40B4-BE49-F238E27FC236}">
                  <a16:creationId xmlns:a16="http://schemas.microsoft.com/office/drawing/2014/main" id="{C8B91526-2B79-079E-1167-2BC047C97FD9}"/>
                </a:ext>
              </a:extLst>
            </p:cNvPr>
            <p:cNvSpPr/>
            <p:nvPr/>
          </p:nvSpPr>
          <p:spPr>
            <a:xfrm>
              <a:off x="5804153" y="4866734"/>
              <a:ext cx="2799504" cy="338554"/>
            </a:xfrm>
            <a:prstGeom prst="rect">
              <a:avLst/>
            </a:prstGeom>
            <a:grpFill/>
          </p:spPr>
          <p:txBody>
            <a:bodyPr wrap="square">
              <a:normAutofit fontScale="92500" lnSpcReduction="10000"/>
            </a:bodyPr>
            <a:lstStyle/>
            <a:p>
              <a:r>
                <a:rPr lang="fi-FI" sz="1600" b="1" spc="60" dirty="0">
                  <a:solidFill>
                    <a:schemeClr val="accent1">
                      <a:lumMod val="50000"/>
                      <a:alpha val="50000"/>
                    </a:schemeClr>
                  </a:solidFill>
                  <a:latin typeface="+mj-lt"/>
                </a:rPr>
                <a:t>ASIAKASLÄHTÖISYYS</a:t>
              </a:r>
            </a:p>
          </p:txBody>
        </p:sp>
      </p:grpSp>
      <p:grpSp>
        <p:nvGrpSpPr>
          <p:cNvPr id="56" name="Ryhmä 55">
            <a:extLst>
              <a:ext uri="{FF2B5EF4-FFF2-40B4-BE49-F238E27FC236}">
                <a16:creationId xmlns:a16="http://schemas.microsoft.com/office/drawing/2014/main" id="{AD931CE6-4E99-409E-26F6-6830214D5224}"/>
              </a:ext>
            </a:extLst>
          </p:cNvPr>
          <p:cNvGrpSpPr/>
          <p:nvPr/>
        </p:nvGrpSpPr>
        <p:grpSpPr>
          <a:xfrm>
            <a:off x="9115061" y="3352466"/>
            <a:ext cx="2825441" cy="2703007"/>
            <a:chOff x="9094620" y="3352466"/>
            <a:chExt cx="2825441" cy="2703007"/>
          </a:xfrm>
          <a:solidFill>
            <a:srgbClr val="E7F1F0"/>
          </a:solidFill>
        </p:grpSpPr>
        <p:sp>
          <p:nvSpPr>
            <p:cNvPr id="49" name="Rectangle 48">
              <a:extLst>
                <a:ext uri="{FF2B5EF4-FFF2-40B4-BE49-F238E27FC236}">
                  <a16:creationId xmlns:a16="http://schemas.microsoft.com/office/drawing/2014/main" id="{6D4BE364-39E7-85AC-E27A-18FC2B152C58}"/>
                </a:ext>
              </a:extLst>
            </p:cNvPr>
            <p:cNvSpPr>
              <a:spLocks/>
            </p:cNvSpPr>
            <p:nvPr/>
          </p:nvSpPr>
          <p:spPr>
            <a:xfrm>
              <a:off x="9094620" y="3352466"/>
              <a:ext cx="2825441" cy="2703007"/>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Kehitämme ja uudistamme toimintaa yhdessä asiakkailta saadun palautteen perusteella.</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Kokeilemme ennakkoluulottomasti erilaisia tapoja toteuttaa toimintaa.</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Hyödynnämme henkilökunnan taitoja ja osaamista toiminnan sisällöissä. </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Kannustamme asiakkaita tekemään omaa elämää koskettavia päätöksiä. </a:t>
              </a:r>
            </a:p>
            <a:p>
              <a:pPr marL="171450" lvl="1" indent="-171450" defTabSz="914400">
                <a:lnSpc>
                  <a:spcPct val="90000"/>
                </a:lnSpc>
                <a:spcBef>
                  <a:spcPts val="800"/>
                </a:spcBef>
                <a:buClr>
                  <a:schemeClr val="accent5"/>
                </a:buClr>
                <a:buFont typeface="Arial" panose="020B0604020202020204" pitchFamily="34" charset="0"/>
                <a:buChar char="•"/>
              </a:pPr>
              <a:endParaRPr lang="fi-FI" sz="1100" b="1" i="1" dirty="0">
                <a:solidFill>
                  <a:schemeClr val="accent5"/>
                </a:solidFill>
              </a:endParaRPr>
            </a:p>
          </p:txBody>
        </p:sp>
        <p:sp>
          <p:nvSpPr>
            <p:cNvPr id="52" name="Rectangle 6">
              <a:extLst>
                <a:ext uri="{FF2B5EF4-FFF2-40B4-BE49-F238E27FC236}">
                  <a16:creationId xmlns:a16="http://schemas.microsoft.com/office/drawing/2014/main" id="{B3C3A5B2-0355-0673-30D5-E4005611E5C2}"/>
                </a:ext>
              </a:extLst>
            </p:cNvPr>
            <p:cNvSpPr/>
            <p:nvPr/>
          </p:nvSpPr>
          <p:spPr>
            <a:xfrm>
              <a:off x="9650800" y="3352466"/>
              <a:ext cx="2089787" cy="338554"/>
            </a:xfrm>
            <a:prstGeom prst="rect">
              <a:avLst/>
            </a:prstGeom>
            <a:grpFill/>
          </p:spPr>
          <p:txBody>
            <a:bodyPr wrap="square">
              <a:spAutoFit/>
            </a:bodyPr>
            <a:lstStyle/>
            <a:p>
              <a:r>
                <a:rPr lang="fi-FI" sz="1600" b="1" spc="60" dirty="0">
                  <a:solidFill>
                    <a:schemeClr val="accent1">
                      <a:lumMod val="50000"/>
                      <a:alpha val="50000"/>
                    </a:schemeClr>
                  </a:solidFill>
                  <a:latin typeface="+mj-lt"/>
                </a:rPr>
                <a:t>ROHKEUS</a:t>
              </a:r>
            </a:p>
          </p:txBody>
        </p:sp>
      </p:grpSp>
      <p:sp>
        <p:nvSpPr>
          <p:cNvPr id="57" name="Rectangle 2">
            <a:extLst>
              <a:ext uri="{FF2B5EF4-FFF2-40B4-BE49-F238E27FC236}">
                <a16:creationId xmlns:a16="http://schemas.microsoft.com/office/drawing/2014/main" id="{0FDA2B56-6EB2-4BB6-FF01-9D7CC387EA35}"/>
              </a:ext>
            </a:extLst>
          </p:cNvPr>
          <p:cNvSpPr/>
          <p:nvPr/>
        </p:nvSpPr>
        <p:spPr>
          <a:xfrm>
            <a:off x="8855976" y="1103090"/>
            <a:ext cx="2439683" cy="338554"/>
          </a:xfrm>
          <a:prstGeom prst="rect">
            <a:avLst/>
          </a:prstGeom>
        </p:spPr>
        <p:txBody>
          <a:bodyPr wrap="square">
            <a:spAutoFit/>
          </a:bodyPr>
          <a:lstStyle/>
          <a:p>
            <a:r>
              <a:rPr lang="fi-FI" sz="1600" b="1" spc="60" dirty="0">
                <a:solidFill>
                  <a:schemeClr val="accent1">
                    <a:lumMod val="50000"/>
                    <a:alpha val="50000"/>
                  </a:schemeClr>
                </a:solidFill>
                <a:latin typeface="+mj-lt"/>
              </a:rPr>
              <a:t>TURVALLISUUS</a:t>
            </a:r>
          </a:p>
        </p:txBody>
      </p:sp>
      <p:sp>
        <p:nvSpPr>
          <p:cNvPr id="9" name="Title 1">
            <a:extLst>
              <a:ext uri="{FF2B5EF4-FFF2-40B4-BE49-F238E27FC236}">
                <a16:creationId xmlns:a16="http://schemas.microsoft.com/office/drawing/2014/main" id="{03EDADC2-326D-EFF5-B5EB-CE787A7DD5BB}"/>
              </a:ext>
            </a:extLst>
          </p:cNvPr>
          <p:cNvSpPr>
            <a:spLocks noGrp="1"/>
          </p:cNvSpPr>
          <p:nvPr>
            <p:ph type="title"/>
          </p:nvPr>
        </p:nvSpPr>
        <p:spPr>
          <a:xfrm>
            <a:off x="451413" y="194943"/>
            <a:ext cx="11289174" cy="868004"/>
          </a:xfrm>
        </p:spPr>
        <p:txBody>
          <a:bodyPr vert="horz">
            <a:normAutofit/>
          </a:bodyPr>
          <a:lstStyle/>
          <a:p>
            <a:r>
              <a:rPr lang="fi-FI"/>
              <a:t>Palvelun toimintaperiaatteet</a:t>
            </a:r>
            <a:endParaRPr lang="fi-FI" dirty="0"/>
          </a:p>
        </p:txBody>
      </p:sp>
    </p:spTree>
    <p:extLst>
      <p:ext uri="{BB962C8B-B14F-4D97-AF65-F5344CB8AC3E}">
        <p14:creationId xmlns:p14="http://schemas.microsoft.com/office/powerpoint/2010/main" val="1312657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Omavalvonnan toimeenpano</a:t>
            </a:r>
          </a:p>
        </p:txBody>
      </p:sp>
      <p:grpSp>
        <p:nvGrpSpPr>
          <p:cNvPr id="14" name="Ryhmä 13">
            <a:extLst>
              <a:ext uri="{FF2B5EF4-FFF2-40B4-BE49-F238E27FC236}">
                <a16:creationId xmlns:a16="http://schemas.microsoft.com/office/drawing/2014/main" id="{23266E1D-B50B-24FC-1124-65F196BF8B8E}"/>
              </a:ext>
            </a:extLst>
          </p:cNvPr>
          <p:cNvGrpSpPr/>
          <p:nvPr/>
        </p:nvGrpSpPr>
        <p:grpSpPr>
          <a:xfrm>
            <a:off x="4928896" y="468949"/>
            <a:ext cx="2338976" cy="45719"/>
            <a:chOff x="4928896" y="468949"/>
            <a:chExt cx="2338976" cy="45719"/>
          </a:xfrm>
        </p:grpSpPr>
        <p:sp>
          <p:nvSpPr>
            <p:cNvPr id="15" name="Rectangle 42">
              <a:extLst>
                <a:ext uri="{FF2B5EF4-FFF2-40B4-BE49-F238E27FC236}">
                  <a16:creationId xmlns:a16="http://schemas.microsoft.com/office/drawing/2014/main" id="{890804CB-13C1-047A-484F-49AE7EDB6C4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3">
              <a:extLst>
                <a:ext uri="{FF2B5EF4-FFF2-40B4-BE49-F238E27FC236}">
                  <a16:creationId xmlns:a16="http://schemas.microsoft.com/office/drawing/2014/main" id="{D9F023A9-D593-19C8-966B-06713259EFFE}"/>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1A47B21B-C509-B0E1-978A-3CE061C9DDBF}"/>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07FC38E1-7ADF-050F-5358-5C428B427317}"/>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9530E738-7A2D-7013-0968-121B752509D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77C0B05F-6000-0139-A563-A692F82893AE}"/>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227388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Content Placeholder 30">
            <a:extLst>
              <a:ext uri="{FF2B5EF4-FFF2-40B4-BE49-F238E27FC236}">
                <a16:creationId xmlns:a16="http://schemas.microsoft.com/office/drawing/2014/main" id="{5806FA1A-1849-7FE0-0B1E-F76412087378}"/>
              </a:ext>
            </a:extLst>
          </p:cNvPr>
          <p:cNvSpPr>
            <a:spLocks noGrp="1"/>
          </p:cNvSpPr>
          <p:nvPr>
            <p:ph sz="half" idx="1"/>
          </p:nvPr>
        </p:nvSpPr>
        <p:spPr>
          <a:xfrm>
            <a:off x="496828" y="1766841"/>
            <a:ext cx="11289174" cy="4268475"/>
          </a:xfrm>
        </p:spPr>
        <p:txBody>
          <a:bodyPr vert="horz" lIns="91440" tIns="45720" rIns="91440" bIns="45720" numCol="2" spcCol="720000" rtlCol="0" anchor="t">
            <a:noAutofit/>
          </a:bodyPr>
          <a:lstStyle/>
          <a:p>
            <a:pPr marL="0" lvl="1">
              <a:lnSpc>
                <a:spcPct val="110000"/>
              </a:lnSpc>
              <a:spcBef>
                <a:spcPts val="789"/>
              </a:spcBef>
              <a:spcAft>
                <a:spcPts val="175"/>
              </a:spcAft>
            </a:pPr>
            <a:r>
              <a:rPr lang="fi-FI" sz="1200" b="1" dirty="0">
                <a:ea typeface="Inter" panose="02000503000000020004" pitchFamily="2" charset="0"/>
              </a:rPr>
              <a:t>Asiakas- ja potilasturvallisuutta vaarantavien riskien tunnistaminen on omavalvontasuunnitelman ja omavalvonnan toimeenpanon lähtökohta</a:t>
            </a:r>
            <a:r>
              <a:rPr lang="fi-FI" sz="1200" dirty="0">
                <a:ea typeface="Inter" panose="02000503000000020004" pitchFamily="2" charset="0"/>
              </a:rPr>
              <a:t>. Ilman riskien tunnistamista ei riskejä voida ennaltaehkäistä eikä toteutuneisiin epäkohtiin voida puuttua suunnitelmallisesti. Omavalvonta perustuu riskienhallintaan, jossa palveluun liittyviä riskejä ja mahdollisia epäkohtien uhkia arvioidaan monipuolisesti asiakkaan saaman palvelun näkökulmasta.</a:t>
            </a:r>
          </a:p>
          <a:p>
            <a:pPr marL="0" lvl="1">
              <a:lnSpc>
                <a:spcPct val="110000"/>
              </a:lnSpc>
              <a:spcBef>
                <a:spcPts val="789"/>
              </a:spcBef>
              <a:spcAft>
                <a:spcPts val="175"/>
              </a:spcAft>
            </a:pPr>
            <a:r>
              <a:rPr lang="fi-FI" sz="1200" b="1" dirty="0">
                <a:ea typeface="Inter" panose="02000503000000020004" pitchFamily="2" charset="0"/>
              </a:rPr>
              <a:t>Riskit voivat aiheutua esimerkiksi</a:t>
            </a:r>
            <a:r>
              <a:rPr lang="fi-FI" sz="1200" dirty="0">
                <a:ea typeface="Inter" panose="02000503000000020004" pitchFamily="2" charset="0"/>
              </a:rPr>
              <a:t> riittämättömästä henkilöstömitoituksesta, toimintakulttuurista, perusteettomasta asiakkaan itsemääräämisoikeuden rajoittamisesta</a:t>
            </a:r>
            <a:r>
              <a:rPr lang="fi-FI" dirty="0">
                <a:ea typeface="Inter" panose="02000503000000020004" pitchFamily="2" charset="0"/>
              </a:rPr>
              <a:t> tai </a:t>
            </a:r>
            <a:r>
              <a:rPr lang="fi-FI" sz="1200" dirty="0">
                <a:ea typeface="Inter" panose="02000503000000020004" pitchFamily="2" charset="0"/>
              </a:rPr>
              <a:t>fyysisestä toimintaympäristöstä (esim. esteettömyydessä ja toimitilojen soveltuvuudessa esiintyy ongelmia tai vaikeakäyttöiset laitteet). Usein riskit ovat monien toimintojen summa. </a:t>
            </a:r>
            <a:r>
              <a:rPr lang="fi-FI" sz="1200" b="1" dirty="0">
                <a:ea typeface="Inter" panose="02000503000000020004" pitchFamily="2" charset="0"/>
              </a:rPr>
              <a:t>Riskienhallinnan onnistuminen edellyttää, että työyhteisössä on avoin ja turvallinen keskusteluilmapiiri</a:t>
            </a:r>
            <a:r>
              <a:rPr lang="fi-FI" sz="1200" dirty="0">
                <a:ea typeface="Inter" panose="02000503000000020004" pitchFamily="2" charset="0"/>
              </a:rPr>
              <a:t>, jossa sekä henkilöstö että asiakkaat ja heidän omaisensa uskaltavat tuoda esille laatuun ja asiakasturvallisuuteen liittyviä havaintojaan. Riskienhallinnan luonteeseen kuuluu, ettei työ ole koskaan valmista.</a:t>
            </a:r>
          </a:p>
          <a:p>
            <a:pPr marL="0" lvl="1">
              <a:lnSpc>
                <a:spcPct val="110000"/>
              </a:lnSpc>
              <a:spcBef>
                <a:spcPts val="789"/>
              </a:spcBef>
              <a:spcAft>
                <a:spcPts val="175"/>
              </a:spcAft>
              <a:defRPr/>
            </a:pPr>
            <a:r>
              <a:rPr lang="fi-FI" b="1" dirty="0">
                <a:latin typeface="Arial"/>
                <a:cs typeface="Arial"/>
              </a:rPr>
              <a:t>Sosiaalipalveluissa mahdollisesti ilmeneviä riskejä ja/tai epäkohtia </a:t>
            </a:r>
            <a:r>
              <a:rPr lang="fi-FI" dirty="0">
                <a:latin typeface="Arial"/>
                <a:cs typeface="Arial"/>
              </a:rPr>
              <a:t>ovat turvallisuusriskit, </a:t>
            </a:r>
            <a:r>
              <a:rPr lang="fi-FI" sz="1200" b="0" kern="100" dirty="0">
                <a:effectLst/>
                <a:latin typeface="Arial"/>
                <a:cs typeface="Arial"/>
              </a:rPr>
              <a:t>asiakkaalle tapahtuneet </a:t>
            </a:r>
            <a:r>
              <a:rPr lang="fi-FI" sz="1200" b="0" strike="noStrike" kern="100" dirty="0">
                <a:effectLst/>
                <a:latin typeface="Arial"/>
                <a:cs typeface="Arial"/>
              </a:rPr>
              <a:t>vaaratilanteet, kuten </a:t>
            </a:r>
            <a:r>
              <a:rPr lang="fi-FI" kern="100" dirty="0">
                <a:latin typeface="Arial"/>
                <a:cs typeface="Arial"/>
              </a:rPr>
              <a:t>l</a:t>
            </a:r>
            <a:r>
              <a:rPr lang="fi-FI" sz="1200" b="0" kern="100" noProof="0" dirty="0">
                <a:effectLst/>
                <a:latin typeface="Arial"/>
                <a:cs typeface="Arial"/>
              </a:rPr>
              <a:t>äheltä piti </a:t>
            </a:r>
            <a:r>
              <a:rPr lang="fi-FI" i="1" kern="100" noProof="0" dirty="0">
                <a:effectLst/>
                <a:latin typeface="Arial"/>
                <a:cs typeface="Arial"/>
              </a:rPr>
              <a:t>-</a:t>
            </a:r>
            <a:r>
              <a:rPr lang="fi-FI" sz="1200" kern="100" noProof="0" dirty="0">
                <a:effectLst/>
                <a:latin typeface="Arial"/>
                <a:cs typeface="Arial"/>
              </a:rPr>
              <a:t>tilantee</a:t>
            </a:r>
            <a:r>
              <a:rPr lang="fi-FI" kern="100" dirty="0">
                <a:latin typeface="Arial"/>
                <a:cs typeface="Arial"/>
              </a:rPr>
              <a:t>t</a:t>
            </a:r>
            <a:r>
              <a:rPr lang="fi-FI" sz="1200" b="0" kern="100" noProof="0" dirty="0">
                <a:effectLst/>
                <a:latin typeface="Arial"/>
                <a:cs typeface="Arial"/>
              </a:rPr>
              <a:t>, haittatapahtumat ja </a:t>
            </a:r>
            <a:r>
              <a:rPr lang="fi-FI" sz="1200" b="0" strike="noStrike" kern="100" dirty="0">
                <a:effectLst/>
                <a:latin typeface="Arial"/>
                <a:cs typeface="Arial"/>
              </a:rPr>
              <a:t>lääkepoikkeamat sekä </a:t>
            </a:r>
            <a:r>
              <a:rPr lang="fi-FI" sz="1200" b="0" kern="100" noProof="0" dirty="0">
                <a:effectLst/>
                <a:latin typeface="Arial"/>
                <a:cs typeface="Arial"/>
              </a:rPr>
              <a:t>asiakkaan epäasiallinen kohtelu. </a:t>
            </a:r>
            <a:r>
              <a:rPr lang="fi-FI" dirty="0">
                <a:latin typeface="Arial"/>
                <a:cs typeface="Arial"/>
              </a:rPr>
              <a:t>Henkilökunta tekee kaikista läheltä piti -tilanteista tai asiakkaalle tapahtuneista poikkeamatilanteista ilmoituksen ja lähettää sen esihenkilön käsiteltäväksi. </a:t>
            </a:r>
            <a:endParaRPr lang="fi-FI" dirty="0">
              <a:ea typeface="Inter" panose="02000503000000020004" pitchFamily="2" charset="0"/>
            </a:endParaRPr>
          </a:p>
          <a:p>
            <a:pPr marL="0" lvl="1">
              <a:lnSpc>
                <a:spcPct val="110000"/>
              </a:lnSpc>
              <a:spcBef>
                <a:spcPts val="789"/>
              </a:spcBef>
              <a:spcAft>
                <a:spcPts val="175"/>
              </a:spcAft>
              <a:defRPr/>
            </a:pPr>
            <a:r>
              <a:rPr lang="fi-FI" b="1" dirty="0">
                <a:ea typeface="Inter" panose="02000503000000020004" pitchFamily="2" charset="0"/>
              </a:rPr>
              <a:t>Asiakkaat voivat kertoa havaitsemistaan riskeistä</a:t>
            </a:r>
            <a:r>
              <a:rPr lang="fi-FI" dirty="0">
                <a:ea typeface="Inter" panose="02000503000000020004" pitchFamily="2" charset="0"/>
              </a:rPr>
              <a:t>, uhista, epäkohdista tai laatupoikkeamista suoraan työntekijöille, jotka vievät tiedon esihenkilölle käsiteltäväksi tilanteen mukaisesti. Asiakkailla ja omaisilla on mahdollisuus tehdä myös </a:t>
            </a:r>
            <a:r>
              <a:rPr lang="fi-FI" dirty="0">
                <a:ea typeface="Inter" panose="02000503000000020004" pitchFamily="2" charset="0"/>
                <a:hlinkClick r:id="rId3"/>
              </a:rPr>
              <a:t>Eloisan internetsivuilla</a:t>
            </a:r>
            <a:r>
              <a:rPr lang="fi-FI" dirty="0">
                <a:ea typeface="Inter" panose="02000503000000020004" pitchFamily="2" charset="0"/>
              </a:rPr>
              <a:t>. </a:t>
            </a:r>
          </a:p>
          <a:p>
            <a:pPr marL="0" lvl="1">
              <a:lnSpc>
                <a:spcPct val="110000"/>
              </a:lnSpc>
              <a:spcBef>
                <a:spcPts val="789"/>
              </a:spcBef>
              <a:spcAft>
                <a:spcPts val="175"/>
              </a:spcAft>
              <a:defRPr/>
            </a:pPr>
            <a:r>
              <a:rPr lang="fi-FI" sz="2000" b="1" dirty="0">
                <a:ea typeface="Inter" panose="02000503000000020004" pitchFamily="2" charset="0"/>
                <a:cs typeface="Times New Roman" panose="02020603050405020304" pitchFamily="18" charset="0"/>
              </a:rPr>
              <a:t>Ilmoitusvelvollisuus </a:t>
            </a:r>
            <a:r>
              <a:rPr lang="fi-FI" b="1" dirty="0">
                <a:ea typeface="Inter" panose="02000503000000020004" pitchFamily="2" charset="0"/>
                <a:cs typeface="Times New Roman" panose="02020603050405020304" pitchFamily="18" charset="0"/>
              </a:rPr>
              <a:t>(Valvontalaki 29§)</a:t>
            </a:r>
          </a:p>
          <a:p>
            <a:pPr marL="0" lvl="1">
              <a:lnSpc>
                <a:spcPct val="110000"/>
              </a:lnSpc>
              <a:spcBef>
                <a:spcPts val="789"/>
              </a:spcBef>
              <a:spcAft>
                <a:spcPts val="175"/>
              </a:spcAft>
              <a:defRPr/>
            </a:pPr>
            <a:r>
              <a:rPr lang="fi-FI" b="1" dirty="0">
                <a:latin typeface="Arial"/>
                <a:cs typeface="Arial"/>
              </a:rPr>
              <a:t>Työntekijän on ilmoitettava viipymättä salassapitosäännösten estämättä palveluyksikön esihenkilölle, jos hän tehtävissään huomaa tai saa tietoonsa epäkohdan tai ilmeisen epäkohdan uhan asiakkaan sosiaali- ja terveydenhuollon toteuttamisessa tai muun lainvastaisuuden.</a:t>
            </a:r>
            <a:r>
              <a:rPr lang="fi-FI" dirty="0">
                <a:latin typeface="Arial"/>
                <a:cs typeface="Arial"/>
              </a:rPr>
              <a:t> </a:t>
            </a:r>
          </a:p>
          <a:p>
            <a:pPr marL="0" lvl="1">
              <a:lnSpc>
                <a:spcPct val="110000"/>
              </a:lnSpc>
              <a:spcBef>
                <a:spcPts val="789"/>
              </a:spcBef>
              <a:spcAft>
                <a:spcPts val="175"/>
              </a:spcAft>
              <a:defRPr/>
            </a:pPr>
            <a:r>
              <a:rPr lang="fi-FI" dirty="0">
                <a:latin typeface="Arial"/>
                <a:cs typeface="Arial"/>
              </a:rPr>
              <a:t>Ilmoituksen vastaanottaneen henkilön on ilmoitettava asiasta palvelu/tulosaluepäällikölle. Esihenkilön ja palvelu/tulosaluepäällikön  on ryhdyttävä toimenpiteisiin epäkohdan tai ilmeisen epäkohdan uhan taikka muun lainvastaisuuden korjaamiseksi. </a:t>
            </a:r>
          </a:p>
          <a:p>
            <a:pPr marL="0" lvl="1">
              <a:lnSpc>
                <a:spcPct val="110000"/>
              </a:lnSpc>
              <a:spcBef>
                <a:spcPts val="789"/>
              </a:spcBef>
              <a:spcAft>
                <a:spcPts val="175"/>
              </a:spcAft>
              <a:defRPr/>
            </a:pPr>
            <a:r>
              <a:rPr lang="fi-FI" dirty="0">
                <a:latin typeface="Arial"/>
                <a:cs typeface="Arial"/>
              </a:rPr>
              <a:t>Ilmoitus tehdään Kerralla-valikossa olevalla sähköisellä </a:t>
            </a:r>
            <a:r>
              <a:rPr lang="fi-FI" b="1" dirty="0">
                <a:latin typeface="Arial"/>
                <a:cs typeface="Arial"/>
              </a:rPr>
              <a:t>henkilöstön ilmoitusvelvollisuus </a:t>
            </a:r>
            <a:r>
              <a:rPr lang="fi-FI" dirty="0">
                <a:latin typeface="Arial"/>
                <a:cs typeface="Arial"/>
              </a:rPr>
              <a:t>-lomakkeella, jonka yksikön esihenkilö käsittelee. </a:t>
            </a:r>
            <a:endParaRPr lang="fi-FI" dirty="0"/>
          </a:p>
        </p:txBody>
      </p:sp>
      <p:cxnSp>
        <p:nvCxnSpPr>
          <p:cNvPr id="30" name="Straight Connector 29">
            <a:extLst>
              <a:ext uri="{FF2B5EF4-FFF2-40B4-BE49-F238E27FC236}">
                <a16:creationId xmlns:a16="http://schemas.microsoft.com/office/drawing/2014/main" id="{4BDD89E9-7686-420D-E45B-9EB9C93B0D0C}"/>
              </a:ext>
            </a:extLst>
          </p:cNvPr>
          <p:cNvCxnSpPr>
            <a:cxnSpLocks/>
          </p:cNvCxnSpPr>
          <p:nvPr/>
        </p:nvCxnSpPr>
        <p:spPr>
          <a:xfrm flipH="1">
            <a:off x="5249260" y="1211481"/>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6" name="Title 27">
            <a:extLst>
              <a:ext uri="{FF2B5EF4-FFF2-40B4-BE49-F238E27FC236}">
                <a16:creationId xmlns:a16="http://schemas.microsoft.com/office/drawing/2014/main" id="{8B27A281-EB9B-B3AE-7BB5-18379EAF01FF}"/>
              </a:ext>
            </a:extLst>
          </p:cNvPr>
          <p:cNvSpPr txBox="1">
            <a:spLocks/>
          </p:cNvSpPr>
          <p:nvPr/>
        </p:nvSpPr>
        <p:spPr>
          <a:xfrm>
            <a:off x="451413" y="822684"/>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dirty="0">
                <a:latin typeface="+mj-lt"/>
                <a:ea typeface="Inter" panose="02000503000000020004" pitchFamily="2" charset="0"/>
                <a:cs typeface="Times New Roman" panose="02020603050405020304" pitchFamily="18" charset="0"/>
              </a:rPr>
              <a:t>Riskien ja epäkohtien tunnistaminen ja niiden korjaaminen</a:t>
            </a:r>
          </a:p>
        </p:txBody>
      </p:sp>
      <p:sp>
        <p:nvSpPr>
          <p:cNvPr id="37" name="TextBox 36">
            <a:extLst>
              <a:ext uri="{FF2B5EF4-FFF2-40B4-BE49-F238E27FC236}">
                <a16:creationId xmlns:a16="http://schemas.microsoft.com/office/drawing/2014/main" id="{6FE2F186-0CC1-3E81-EB1A-EF46BF296254}"/>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grpSp>
        <p:nvGrpSpPr>
          <p:cNvPr id="11" name="Ryhmä 10">
            <a:extLst>
              <a:ext uri="{FF2B5EF4-FFF2-40B4-BE49-F238E27FC236}">
                <a16:creationId xmlns:a16="http://schemas.microsoft.com/office/drawing/2014/main" id="{234C3B79-AB49-F0AB-6D43-F59E3E6C5453}"/>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31D14321-115E-15B4-04B8-622F193AAFC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43">
              <a:extLst>
                <a:ext uri="{FF2B5EF4-FFF2-40B4-BE49-F238E27FC236}">
                  <a16:creationId xmlns:a16="http://schemas.microsoft.com/office/drawing/2014/main" id="{07C92492-53AC-83EB-204C-6E7963DF0FD5}"/>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4">
              <a:extLst>
                <a:ext uri="{FF2B5EF4-FFF2-40B4-BE49-F238E27FC236}">
                  <a16:creationId xmlns:a16="http://schemas.microsoft.com/office/drawing/2014/main" id="{D7BF28D3-2315-912E-37AC-EEC28E8219C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5">
              <a:extLst>
                <a:ext uri="{FF2B5EF4-FFF2-40B4-BE49-F238E27FC236}">
                  <a16:creationId xmlns:a16="http://schemas.microsoft.com/office/drawing/2014/main" id="{FE9F09EC-6619-4C08-EE0C-F35162889C2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Rectangle 46">
              <a:extLst>
                <a:ext uri="{FF2B5EF4-FFF2-40B4-BE49-F238E27FC236}">
                  <a16:creationId xmlns:a16="http://schemas.microsoft.com/office/drawing/2014/main" id="{8150C08D-A58D-BD6D-581C-ECE5DD24F28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3D8D2EA5-EA89-5D2F-1B2D-07CA044A9BD4}"/>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548117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0D40D19-8995-20C2-CC22-29D6AE9B8E3C}"/>
              </a:ext>
            </a:extLst>
          </p:cNvPr>
          <p:cNvSpPr>
            <a:spLocks noGrp="1"/>
          </p:cNvSpPr>
          <p:nvPr>
            <p:ph type="title"/>
          </p:nvPr>
        </p:nvSpPr>
        <p:spPr>
          <a:xfrm>
            <a:off x="451413" y="432189"/>
            <a:ext cx="11289174" cy="868004"/>
          </a:xfrm>
        </p:spPr>
        <p:txBody>
          <a:bodyPr vert="horz"/>
          <a:lstStyle/>
          <a:p>
            <a:r>
              <a:rPr lang="fi-FI" sz="2400" b="1" dirty="0">
                <a:ea typeface="Inter" panose="02000503000000020004" pitchFamily="2" charset="0"/>
                <a:cs typeface="Times New Roman" panose="02020603050405020304" pitchFamily="18" charset="0"/>
              </a:rPr>
              <a:t>Käsitteet ja käsitehierarkia </a:t>
            </a:r>
            <a:endParaRPr lang="fi-FI" dirty="0"/>
          </a:p>
        </p:txBody>
      </p:sp>
      <p:sp>
        <p:nvSpPr>
          <p:cNvPr id="4" name="Content Placeholder 29">
            <a:extLst>
              <a:ext uri="{FF2B5EF4-FFF2-40B4-BE49-F238E27FC236}">
                <a16:creationId xmlns:a16="http://schemas.microsoft.com/office/drawing/2014/main" id="{EB006210-9E46-7CFC-8B7F-1146A9A6E142}"/>
              </a:ext>
            </a:extLst>
          </p:cNvPr>
          <p:cNvSpPr>
            <a:spLocks noGrp="1"/>
          </p:cNvSpPr>
          <p:nvPr>
            <p:ph sz="half" idx="1"/>
          </p:nvPr>
        </p:nvSpPr>
        <p:spPr>
          <a:xfrm>
            <a:off x="451413" y="1435130"/>
            <a:ext cx="11289174" cy="5127595"/>
          </a:xfrm>
        </p:spPr>
        <p:txBody>
          <a:bodyPr lIns="0" rIns="0" numCol="3"/>
          <a:lstStyle/>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Riski</a:t>
            </a:r>
          </a:p>
          <a:p>
            <a:pPr marL="0" lvl="1">
              <a:lnSpc>
                <a:spcPct val="100000"/>
              </a:lnSpc>
              <a:spcBef>
                <a:spcPts val="0"/>
              </a:spcBef>
              <a:spcAft>
                <a:spcPts val="175"/>
              </a:spcAft>
            </a:pPr>
            <a:r>
              <a:rPr lang="fi-FI" dirty="0"/>
              <a:t>Asiakas- ja potilasturvallisuutta vaarantava riski:</a:t>
            </a:r>
          </a:p>
          <a:p>
            <a:pPr marL="171450" lvl="1" indent="-171450">
              <a:lnSpc>
                <a:spcPct val="100000"/>
              </a:lnSpc>
              <a:spcBef>
                <a:spcPts val="0"/>
              </a:spcBef>
              <a:spcAft>
                <a:spcPts val="175"/>
              </a:spcAft>
              <a:buFont typeface="Arial" panose="020B0604020202020204" pitchFamily="34" charset="0"/>
              <a:buChar char="•"/>
            </a:pPr>
            <a:r>
              <a:rPr lang="fi-FI" dirty="0"/>
              <a:t>laite / laitteen käyttö</a:t>
            </a:r>
          </a:p>
          <a:p>
            <a:pPr marL="171450" lvl="1" indent="-171450">
              <a:lnSpc>
                <a:spcPct val="100000"/>
              </a:lnSpc>
              <a:spcBef>
                <a:spcPts val="0"/>
              </a:spcBef>
              <a:spcAft>
                <a:spcPts val="175"/>
              </a:spcAft>
              <a:buFont typeface="Arial" panose="020B0604020202020204" pitchFamily="34" charset="0"/>
              <a:buChar char="•"/>
            </a:pPr>
            <a:r>
              <a:rPr lang="fi-FI" dirty="0"/>
              <a:t>hoitomenetelmä / hoitaminen </a:t>
            </a:r>
          </a:p>
          <a:p>
            <a:pPr marL="171450" lvl="1" indent="-171450">
              <a:lnSpc>
                <a:spcPct val="100000"/>
              </a:lnSpc>
              <a:spcBef>
                <a:spcPts val="0"/>
              </a:spcBef>
              <a:spcAft>
                <a:spcPts val="175"/>
              </a:spcAft>
              <a:buFont typeface="Arial" panose="020B0604020202020204" pitchFamily="34" charset="0"/>
              <a:buChar char="•"/>
            </a:pPr>
            <a:r>
              <a:rPr lang="fi-FI" dirty="0"/>
              <a:t>lääke / lääkitys</a:t>
            </a:r>
          </a:p>
          <a:p>
            <a:pPr marL="171450" lvl="1" indent="-171450">
              <a:lnSpc>
                <a:spcPct val="100000"/>
              </a:lnSpc>
              <a:spcBef>
                <a:spcPts val="0"/>
              </a:spcBef>
              <a:spcAft>
                <a:spcPts val="175"/>
              </a:spcAft>
              <a:buFont typeface="Arial" panose="020B0604020202020204" pitchFamily="34" charset="0"/>
              <a:buChar char="•"/>
            </a:pPr>
            <a:r>
              <a:rPr lang="fi-FI" dirty="0"/>
              <a:t>asiakaskohteeseen liittyvä turvallisuusriski</a:t>
            </a:r>
          </a:p>
          <a:p>
            <a:pPr marL="0" lvl="1">
              <a:lnSpc>
                <a:spcPct val="100000"/>
              </a:lnSpc>
              <a:spcBef>
                <a:spcPts val="0"/>
              </a:spcBef>
              <a:spcAft>
                <a:spcPts val="175"/>
              </a:spcAft>
            </a:pPr>
            <a:endParaRPr lang="fi-FI" dirty="0"/>
          </a:p>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Riskienhallinta</a:t>
            </a:r>
          </a:p>
          <a:p>
            <a:pPr marL="0" lvl="1">
              <a:lnSpc>
                <a:spcPct val="100000"/>
              </a:lnSpc>
              <a:spcBef>
                <a:spcPts val="0"/>
              </a:spcBef>
              <a:spcAft>
                <a:spcPts val="175"/>
              </a:spcAft>
            </a:pPr>
            <a:r>
              <a:rPr lang="fi-FI" dirty="0"/>
              <a:t>Seurauksiltaan merkittävien kielteisten tapahtumien järjestelmällistä määrittelyä ja niihin varautumista. Riskienhallinnalla varmistetaan, että organisaatiolla on riittävästi tietoa toiminnan, toimijoiden ja toimintaympäristön riskeistä. </a:t>
            </a:r>
          </a:p>
          <a:p>
            <a:pPr marL="0" lvl="1">
              <a:lnSpc>
                <a:spcPct val="100000"/>
              </a:lnSpc>
              <a:spcBef>
                <a:spcPts val="0"/>
              </a:spcBef>
              <a:spcAft>
                <a:spcPts val="175"/>
              </a:spcAft>
            </a:pPr>
            <a:endParaRPr lang="fi-FI" sz="2000" b="1" dirty="0">
              <a:ea typeface="Inter" panose="02000503000000020004" pitchFamily="2" charset="0"/>
              <a:cs typeface="Times New Roman" panose="02020603050405020304" pitchFamily="18" charset="0"/>
            </a:endParaRPr>
          </a:p>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Poikkeama</a:t>
            </a:r>
            <a:endParaRPr lang="fi-FI" sz="2000" dirty="0">
              <a:ea typeface="Inter" panose="02000503000000020004" pitchFamily="2" charset="0"/>
              <a:cs typeface="Times New Roman" panose="02020603050405020304" pitchFamily="18" charset="0"/>
            </a:endParaRPr>
          </a:p>
          <a:p>
            <a:pPr marL="0" lvl="1">
              <a:lnSpc>
                <a:spcPct val="100000"/>
              </a:lnSpc>
              <a:spcBef>
                <a:spcPts val="0"/>
              </a:spcBef>
              <a:spcAft>
                <a:spcPts val="175"/>
              </a:spcAft>
            </a:pPr>
            <a:r>
              <a:rPr lang="fi-FI" dirty="0"/>
              <a:t>Mikä tahansa suunnitellusta tai sovitusta poikkeava tapahtuma, joka voi johtaa haittatapahtumaan. Poikkeama voi johtua tekemisestä, tekemättä jättämisestä tai suojausten pettämisestä.</a:t>
            </a:r>
          </a:p>
          <a:p>
            <a:pPr marL="0" lvl="1">
              <a:lnSpc>
                <a:spcPct val="100000"/>
              </a:lnSpc>
              <a:spcBef>
                <a:spcPts val="0"/>
              </a:spcBef>
              <a:spcAft>
                <a:spcPts val="600"/>
              </a:spcAft>
            </a:pPr>
            <a:r>
              <a:rPr lang="fi-FI" sz="2000" b="1" dirty="0">
                <a:cs typeface="Times New Roman" panose="02020603050405020304" pitchFamily="18" charset="0"/>
              </a:rPr>
              <a:t>Epäkohta tai </a:t>
            </a:r>
            <a:br>
              <a:rPr lang="fi-FI" sz="2000" b="1" dirty="0">
                <a:cs typeface="Times New Roman" panose="02020603050405020304" pitchFamily="18" charset="0"/>
              </a:rPr>
            </a:br>
            <a:r>
              <a:rPr lang="fi-FI" sz="2000" b="1" dirty="0">
                <a:cs typeface="Times New Roman" panose="02020603050405020304" pitchFamily="18" charset="0"/>
              </a:rPr>
              <a:t>epäkohdan uhka </a:t>
            </a:r>
          </a:p>
          <a:p>
            <a:pPr marL="0" lvl="1">
              <a:lnSpc>
                <a:spcPct val="100000"/>
              </a:lnSpc>
              <a:spcBef>
                <a:spcPts val="0"/>
              </a:spcBef>
              <a:spcAft>
                <a:spcPts val="600"/>
              </a:spcAft>
            </a:pPr>
            <a:r>
              <a:rPr lang="fi-FI" dirty="0">
                <a:cs typeface="Times New Roman" panose="02020603050405020304" pitchFamily="18" charset="0"/>
              </a:rPr>
              <a:t>Epäkohdalla tarkoitetaan esim. asiakas- ja potilasturvallisuudessa ilmeneviä puutteita, asiakkaan tai potilaan kaltoin kohtelua ja toimintakulttuuriin sisältyviä asiakkaalle tai potilaalle vahingollisia toimia. Kaltoin kohtelulla tarkoitetaan fyysistä, psyykkistä tai lääkkeillä aiheutettua toimintaa. Toimintakulttuuriin sisältyvissä ongelmissa voi olla kyse esimerkiksi yksilön perusoikeuksien tosiasiallisesta rajoittamisesta vakiintuneena käytäntönä ilman lainsäädännössä olevien edellytysten täyttymistä. Muulla lainvastaisuudella tarkoitetaan palveluja ja niiden saatavuutta tai järjestämistä tai asiakkaan ja potilaan oikeuksista annetun sääntelyn rikkomista.</a:t>
            </a: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r>
              <a:rPr lang="fi-FI" sz="2000" b="1" dirty="0">
                <a:cs typeface="Times New Roman" panose="02020603050405020304" pitchFamily="18" charset="0"/>
              </a:rPr>
              <a:t>Vaaratilanne</a:t>
            </a:r>
          </a:p>
          <a:p>
            <a:pPr marL="0" lvl="1">
              <a:lnSpc>
                <a:spcPct val="100000"/>
              </a:lnSpc>
              <a:spcBef>
                <a:spcPts val="0"/>
              </a:spcBef>
              <a:spcAft>
                <a:spcPts val="175"/>
              </a:spcAft>
            </a:pPr>
            <a:r>
              <a:rPr lang="fi-FI" dirty="0"/>
              <a:t>Asiakkaan turvallisuuden vaarantava tapahtuma, joka aiheuttaa haittaa asiakkaalle (=haittatapahtuma) tai voi aiheuttaa haittaa asiakkaalle (= läheltä piti -tapahtuma). </a:t>
            </a:r>
            <a:endParaRPr lang="fi-FI" kern="100" dirty="0">
              <a:latin typeface="+mn-lt"/>
              <a:cs typeface="Times New Roman" panose="02020603050405020304" pitchFamily="18" charset="0"/>
            </a:endParaRPr>
          </a:p>
          <a:p>
            <a:pPr marL="342900" lvl="1" indent="-342900">
              <a:lnSpc>
                <a:spcPct val="100000"/>
              </a:lnSpc>
              <a:spcBef>
                <a:spcPts val="0"/>
              </a:spcBef>
              <a:spcAft>
                <a:spcPts val="600"/>
              </a:spcAft>
              <a:buFont typeface="Arial" panose="020B0604020202020204" pitchFamily="34" charset="0"/>
              <a:buChar char="•"/>
            </a:pPr>
            <a:r>
              <a:rPr lang="fi-FI" sz="2000" b="1" dirty="0">
                <a:cs typeface="Times New Roman" panose="02020603050405020304" pitchFamily="18" charset="0"/>
              </a:rPr>
              <a:t>Haittatapahtuma</a:t>
            </a:r>
            <a:br>
              <a:rPr lang="fi-FI" sz="2000" b="1" dirty="0">
                <a:cs typeface="Times New Roman" panose="02020603050405020304" pitchFamily="18" charset="0"/>
              </a:rPr>
            </a:br>
            <a:r>
              <a:rPr lang="fi-FI" dirty="0"/>
              <a:t>Asiakkaan turvallisuuden vaarantava tapahtuma, joka aiheuttaa haittaa asiakkaalle</a:t>
            </a:r>
          </a:p>
          <a:p>
            <a:pPr marL="171450" indent="-171450">
              <a:lnSpc>
                <a:spcPct val="100000"/>
              </a:lnSpc>
              <a:spcBef>
                <a:spcPts val="0"/>
              </a:spcBef>
              <a:buFont typeface="Arial" panose="020B0604020202020204" pitchFamily="34" charset="0"/>
              <a:buChar char="•"/>
            </a:pPr>
            <a:endParaRPr lang="fi-FI" kern="100" dirty="0">
              <a:latin typeface="+mn-lt"/>
              <a:cs typeface="Times New Roman" panose="02020603050405020304" pitchFamily="18" charset="0"/>
            </a:endParaRPr>
          </a:p>
          <a:p>
            <a:pPr marL="342900" lvl="1" indent="-342900">
              <a:lnSpc>
                <a:spcPct val="100000"/>
              </a:lnSpc>
              <a:spcBef>
                <a:spcPts val="0"/>
              </a:spcBef>
              <a:spcAft>
                <a:spcPts val="600"/>
              </a:spcAft>
              <a:buFont typeface="Arial" panose="020B0604020202020204" pitchFamily="34" charset="0"/>
              <a:buChar char="•"/>
            </a:pPr>
            <a:r>
              <a:rPr lang="fi-FI" sz="2000" b="1" dirty="0">
                <a:cs typeface="Times New Roman" panose="02020603050405020304" pitchFamily="18" charset="0"/>
              </a:rPr>
              <a:t>Läheltä piti </a:t>
            </a:r>
            <a:r>
              <a:rPr lang="fi-FI" sz="2000" b="1" i="1" dirty="0">
                <a:cs typeface="Times New Roman" panose="02020603050405020304" pitchFamily="18" charset="0"/>
              </a:rPr>
              <a:t>-</a:t>
            </a:r>
            <a:r>
              <a:rPr lang="fi-FI" sz="2000" b="1" dirty="0">
                <a:cs typeface="Times New Roman" panose="02020603050405020304" pitchFamily="18" charset="0"/>
              </a:rPr>
              <a:t>tilanne</a:t>
            </a:r>
            <a:br>
              <a:rPr lang="fi-FI" sz="2000" b="1" dirty="0">
                <a:cs typeface="Times New Roman" panose="02020603050405020304" pitchFamily="18" charset="0"/>
              </a:rPr>
            </a:br>
            <a:r>
              <a:rPr lang="fi-FI" dirty="0"/>
              <a:t>Vaaratilanne, joka olisi voinut aiheuttaa haittaa asiakkaalle. Haitalta vältyttiin joko sattumalta tai siksi, että poikkeama tai vaaratilanne havaittiin ja haitalliset seuraukset pystyttiin estämään ajoissa </a:t>
            </a:r>
          </a:p>
          <a:p>
            <a:pPr marL="0" lvl="1">
              <a:lnSpc>
                <a:spcPct val="100000"/>
              </a:lnSpc>
              <a:spcBef>
                <a:spcPts val="0"/>
              </a:spcBef>
              <a:spcAft>
                <a:spcPts val="600"/>
              </a:spcAft>
            </a:pPr>
            <a:endParaRPr lang="fi-FI" sz="2000" b="1" dirty="0">
              <a:cs typeface="Times New Roman" panose="02020603050405020304" pitchFamily="18" charset="0"/>
            </a:endParaRPr>
          </a:p>
        </p:txBody>
      </p:sp>
    </p:spTree>
    <p:extLst>
      <p:ext uri="{BB962C8B-B14F-4D97-AF65-F5344CB8AC3E}">
        <p14:creationId xmlns:p14="http://schemas.microsoft.com/office/powerpoint/2010/main" val="2011928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hink-cell data - do not delete" hidden="1">
            <a:extLst>
              <a:ext uri="{FF2B5EF4-FFF2-40B4-BE49-F238E27FC236}">
                <a16:creationId xmlns:a16="http://schemas.microsoft.com/office/drawing/2014/main" id="{3639917E-E440-F42D-8014-9274BCA50DB5}"/>
              </a:ext>
            </a:extLst>
          </p:cNvPr>
          <p:cNvGraphicFramePr>
            <a:graphicFrameLocks noChangeAspect="1"/>
          </p:cNvGraphicFramePr>
          <p:nvPr>
            <p:custDataLst>
              <p:tags r:id="rId1"/>
            </p:custDataLst>
            <p:extLst>
              <p:ext uri="{D42A27DB-BD31-4B8C-83A1-F6EECF244321}">
                <p14:modId xmlns:p14="http://schemas.microsoft.com/office/powerpoint/2010/main" val="23635295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6" name="think-cell data - do not delete" hidden="1">
                        <a:extLst>
                          <a:ext uri="{FF2B5EF4-FFF2-40B4-BE49-F238E27FC236}">
                            <a16:creationId xmlns:a16="http://schemas.microsoft.com/office/drawing/2014/main" id="{3639917E-E440-F42D-8014-9274BCA50D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1" name="Content Placeholder 30">
            <a:extLst>
              <a:ext uri="{FF2B5EF4-FFF2-40B4-BE49-F238E27FC236}">
                <a16:creationId xmlns:a16="http://schemas.microsoft.com/office/drawing/2014/main" id="{5806FA1A-1849-7FE0-0B1E-F76412087378}"/>
              </a:ext>
            </a:extLst>
          </p:cNvPr>
          <p:cNvSpPr>
            <a:spLocks noGrp="1"/>
          </p:cNvSpPr>
          <p:nvPr>
            <p:ph sz="half" idx="1"/>
          </p:nvPr>
        </p:nvSpPr>
        <p:spPr>
          <a:xfrm>
            <a:off x="451413" y="1825627"/>
            <a:ext cx="11289174" cy="4368985"/>
          </a:xfrm>
        </p:spPr>
        <p:txBody>
          <a:bodyPr numCol="2"/>
          <a:lstStyle/>
          <a:p>
            <a:pPr marL="0" lvl="1">
              <a:lnSpc>
                <a:spcPct val="110000"/>
              </a:lnSpc>
              <a:spcBef>
                <a:spcPts val="0"/>
              </a:spcBef>
            </a:pPr>
            <a:r>
              <a:rPr lang="fi-FI" sz="1200" dirty="0">
                <a:ea typeface="Inter" panose="02000503000000020004" pitchFamily="2" charset="0"/>
              </a:rPr>
              <a:t>Riskienhallinnassa laatua ja asiakasturvallisuutta parannetaan tunnistamalla jo ennalta ne kriittiset työvaiheet, joissa toiminnalle asetettujen vaatimusten ja tavoitteiden toteutuminen on vaarassa. Riskienhallintaan kuuluu suunnitelmallinen toiminta epäkohtien ja todettujen riskien poistamiseksi tai minimoimiseksi. Riskienhallinta ja omavalvonta ovat osa jokapäiväistä arjen työtä palveluissa. Sen lisäksi, </a:t>
            </a:r>
            <a:r>
              <a:rPr lang="fi-FI" b="1" dirty="0">
                <a:ea typeface="Inter" panose="02000503000000020004" pitchFamily="2" charset="0"/>
              </a:rPr>
              <a:t>palvelupisteen</a:t>
            </a:r>
            <a:r>
              <a:rPr lang="fi-FI" b="1" dirty="0"/>
              <a:t> vaarojen ja riskien arviointi </a:t>
            </a:r>
            <a:r>
              <a:rPr lang="fi-FI" dirty="0"/>
              <a:t>tehdään Eloisassa käytössä olevan</a:t>
            </a:r>
            <a:r>
              <a:rPr lang="fi-FI" b="1" dirty="0"/>
              <a:t> </a:t>
            </a:r>
            <a:r>
              <a:rPr lang="fi-FI" dirty="0"/>
              <a:t>riskien </a:t>
            </a:r>
            <a:r>
              <a:rPr lang="fi-FI" b="1" dirty="0"/>
              <a:t>arviointilomakkeen</a:t>
            </a:r>
            <a:r>
              <a:rPr lang="fi-FI" dirty="0"/>
              <a:t> </a:t>
            </a:r>
            <a:r>
              <a:rPr lang="fi-FI" b="1" dirty="0"/>
              <a:t>avulla</a:t>
            </a:r>
            <a:r>
              <a:rPr lang="fi-FI" dirty="0"/>
              <a:t> kaikissa työpisteissä. Riskienarviointi tulee päivittää aina tarpeen mukaan sekä säännöllisesti, esimerkiksi toimintaan tai työtapoihin kohdistuvien muutosten yhteydessä. Hyvin toteutettu ja kattava riskienarviointi nostaa esille työpaikan turvallisuuteen liittyvät kehittämistarpeet.</a:t>
            </a:r>
            <a:endParaRPr lang="fi-FI" sz="1200" dirty="0">
              <a:ea typeface="Inter" panose="02000503000000020004" pitchFamily="2" charset="0"/>
            </a:endParaRPr>
          </a:p>
          <a:p>
            <a:pPr marL="0" lvl="1">
              <a:lnSpc>
                <a:spcPct val="110000"/>
              </a:lnSpc>
              <a:spcBef>
                <a:spcPts val="789"/>
              </a:spcBef>
              <a:spcAft>
                <a:spcPts val="175"/>
              </a:spcAft>
            </a:pPr>
            <a:r>
              <a:rPr lang="fi-FI" sz="1200" dirty="0">
                <a:ea typeface="Inter" panose="02000503000000020004" pitchFamily="2" charset="0"/>
              </a:rPr>
              <a:t>Osana riskienhallinnan toimeenpanoa </a:t>
            </a:r>
            <a:r>
              <a:rPr lang="fi-FI" sz="1200" b="1" dirty="0">
                <a:ea typeface="Inter" panose="02000503000000020004" pitchFamily="2" charset="0"/>
              </a:rPr>
              <a:t>toteutuneet vaaratilanteet </a:t>
            </a:r>
            <a:r>
              <a:rPr lang="fi-FI" sz="1200" dirty="0">
                <a:ea typeface="Inter" panose="02000503000000020004" pitchFamily="2" charset="0"/>
              </a:rPr>
              <a:t>(läheltä piti -tilanteet ja haittatapahtumat)</a:t>
            </a:r>
            <a:r>
              <a:rPr lang="fi-FI" dirty="0">
                <a:ea typeface="Inter" panose="02000503000000020004" pitchFamily="2" charset="0"/>
              </a:rPr>
              <a:t> </a:t>
            </a:r>
            <a:r>
              <a:rPr lang="fi-FI" sz="1200" b="1" dirty="0">
                <a:ea typeface="Inter" panose="02000503000000020004" pitchFamily="2" charset="0"/>
              </a:rPr>
              <a:t>ilmoitetaan, käsitellään, raportoidaan ja toteutetaan korjaavat toimenpiteet</a:t>
            </a:r>
            <a:r>
              <a:rPr lang="fi-FI" sz="1200" dirty="0">
                <a:ea typeface="Inter" panose="02000503000000020004" pitchFamily="2" charset="0"/>
              </a:rPr>
              <a:t>.</a:t>
            </a:r>
            <a:r>
              <a:rPr lang="fi-FI" dirty="0">
                <a:ea typeface="Inter" panose="02000503000000020004" pitchFamily="2" charset="0"/>
              </a:rPr>
              <a:t> </a:t>
            </a:r>
            <a:r>
              <a:rPr lang="fi-FI" sz="1200" dirty="0">
                <a:ea typeface="Inter" panose="02000503000000020004" pitchFamily="2" charset="0"/>
              </a:rPr>
              <a:t>Työkaluna toimii </a:t>
            </a:r>
            <a:r>
              <a:rPr lang="fi-FI" b="1" dirty="0">
                <a:ea typeface="Inter" panose="02000503000000020004" pitchFamily="2" charset="0"/>
              </a:rPr>
              <a:t>vaaratilanneilmoitus </a:t>
            </a:r>
            <a:r>
              <a:rPr lang="fi-FI" sz="1200" dirty="0">
                <a:ea typeface="Inter" panose="02000503000000020004" pitchFamily="2" charset="0"/>
              </a:rPr>
              <a:t>järjestelmä (</a:t>
            </a:r>
            <a:r>
              <a:rPr lang="fi-FI" sz="1200" dirty="0" err="1">
                <a:ea typeface="Inter" panose="02000503000000020004" pitchFamily="2" charset="0"/>
              </a:rPr>
              <a:t>HaiPro</a:t>
            </a:r>
            <a:r>
              <a:rPr lang="fi-FI" sz="1200" dirty="0">
                <a:ea typeface="Inter" panose="02000503000000020004" pitchFamily="2" charset="0"/>
              </a:rPr>
              <a:t>®). </a:t>
            </a:r>
            <a:r>
              <a:rPr lang="fi-FI" dirty="0"/>
              <a:t>Henkilökunta tekee kaikista läheltä piti -tilanteista tai asiakkaalle tapahtuneista poikkeamatilanteista sähköisesti ilmoituksen ja lähettää sen lähiesihenkilön käsiteltäväksi. </a:t>
            </a:r>
            <a:endParaRPr lang="fi-FI" sz="1200" dirty="0">
              <a:ea typeface="Inter" panose="02000503000000020004" pitchFamily="2" charset="0"/>
            </a:endParaRPr>
          </a:p>
          <a:p>
            <a:pPr marL="0" lvl="1">
              <a:lnSpc>
                <a:spcPct val="110000"/>
              </a:lnSpc>
              <a:spcBef>
                <a:spcPts val="789"/>
              </a:spcBef>
              <a:spcAft>
                <a:spcPts val="175"/>
              </a:spcAft>
            </a:pPr>
            <a:r>
              <a:rPr lang="fi-FI" b="1" dirty="0">
                <a:ea typeface="Inter" panose="02000503000000020004" pitchFamily="2" charset="0"/>
              </a:rPr>
              <a:t>Muista palvelussa havaituista laatupoikkeamista tai epäkohdista </a:t>
            </a:r>
            <a:r>
              <a:rPr lang="fi-FI" dirty="0">
                <a:ea typeface="Inter" panose="02000503000000020004" pitchFamily="2" charset="0"/>
              </a:rPr>
              <a:t>(esim. asiakkaan epäasiallinen kohtelu) </a:t>
            </a:r>
            <a:r>
              <a:rPr lang="fi-FI" b="1" dirty="0">
                <a:ea typeface="Inter" panose="02000503000000020004" pitchFamily="2" charset="0"/>
              </a:rPr>
              <a:t>tehdään ilmoitus </a:t>
            </a:r>
            <a:r>
              <a:rPr lang="fi-FI" dirty="0">
                <a:ea typeface="Inter" panose="02000503000000020004" pitchFamily="2" charset="0"/>
              </a:rPr>
              <a:t>toiminnasta vastaavalle taholle esim. omalle esihenkilölle.</a:t>
            </a:r>
          </a:p>
          <a:p>
            <a:pPr marL="0" lvl="1">
              <a:lnSpc>
                <a:spcPct val="110000"/>
              </a:lnSpc>
              <a:spcBef>
                <a:spcPts val="789"/>
              </a:spcBef>
              <a:spcAft>
                <a:spcPts val="175"/>
              </a:spcAft>
            </a:pPr>
            <a:r>
              <a:rPr lang="fi-FI" dirty="0">
                <a:ea typeface="Inter" panose="02000503000000020004" pitchFamily="2" charset="0"/>
              </a:rPr>
              <a:t>Henkilökunta perehdytetään o</a:t>
            </a:r>
            <a:r>
              <a:rPr lang="fi-FI" sz="1200" dirty="0">
                <a:ea typeface="Inter" panose="02000503000000020004" pitchFamily="2" charset="0"/>
              </a:rPr>
              <a:t>mavalvonnan periaatteisiin ja toimeenpanoon ja näitä koskeviin ohjeistuksiin mukaan lukien henkilökunnalle laissa asetettu velvollisuus ilmoittaa asiakasturvallisuutta ja palvelun laatua koskevista epäkohdista ja niiden uhista. </a:t>
            </a:r>
          </a:p>
          <a:p>
            <a:pPr>
              <a:lnSpc>
                <a:spcPct val="110000"/>
              </a:lnSpc>
              <a:spcBef>
                <a:spcPts val="789"/>
              </a:spcBef>
              <a:spcAft>
                <a:spcPts val="175"/>
              </a:spcAft>
            </a:pPr>
            <a:r>
              <a:rPr lang="fi-FI" dirty="0"/>
              <a:t>Luettelo käytössä olevista riskienhallinnan / omavalvonnan toimeenpanon ohjeista:</a:t>
            </a:r>
          </a:p>
        </p:txBody>
      </p:sp>
      <p:sp>
        <p:nvSpPr>
          <p:cNvPr id="4" name="TextBox 3">
            <a:extLst>
              <a:ext uri="{FF2B5EF4-FFF2-40B4-BE49-F238E27FC236}">
                <a16:creationId xmlns:a16="http://schemas.microsoft.com/office/drawing/2014/main" id="{87939B38-F077-CAA9-6B56-A5DB985812F2}"/>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3" name="Title 27">
            <a:extLst>
              <a:ext uri="{FF2B5EF4-FFF2-40B4-BE49-F238E27FC236}">
                <a16:creationId xmlns:a16="http://schemas.microsoft.com/office/drawing/2014/main" id="{1CFEC4E6-3867-1050-8098-86A4EFE7F0D0}"/>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(1/3)</a:t>
            </a:r>
          </a:p>
        </p:txBody>
      </p:sp>
      <p:grpSp>
        <p:nvGrpSpPr>
          <p:cNvPr id="10" name="Group 9">
            <a:extLst>
              <a:ext uri="{FF2B5EF4-FFF2-40B4-BE49-F238E27FC236}">
                <a16:creationId xmlns:a16="http://schemas.microsoft.com/office/drawing/2014/main" id="{E2547C16-77B0-8DB6-9018-FA23AEB83133}"/>
              </a:ext>
            </a:extLst>
          </p:cNvPr>
          <p:cNvGrpSpPr/>
          <p:nvPr/>
        </p:nvGrpSpPr>
        <p:grpSpPr>
          <a:xfrm>
            <a:off x="6459525" y="3217984"/>
            <a:ext cx="5551428" cy="3385542"/>
            <a:chOff x="6359985" y="4867835"/>
            <a:chExt cx="5380602" cy="1654460"/>
          </a:xfrm>
        </p:grpSpPr>
        <p:sp>
          <p:nvSpPr>
            <p:cNvPr id="2" name="Rectangle 1">
              <a:extLst>
                <a:ext uri="{FF2B5EF4-FFF2-40B4-BE49-F238E27FC236}">
                  <a16:creationId xmlns:a16="http://schemas.microsoft.com/office/drawing/2014/main" id="{10622B43-51CE-2FA3-5DED-77D2DDE1C44F}"/>
                </a:ext>
              </a:extLst>
            </p:cNvPr>
            <p:cNvSpPr/>
            <p:nvPr/>
          </p:nvSpPr>
          <p:spPr>
            <a:xfrm>
              <a:off x="6359985" y="4867835"/>
              <a:ext cx="5380602" cy="1628697"/>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0000" tIns="288000" rIns="90000" bIns="46800" numCol="2" rtlCol="0" anchor="t"/>
            <a:lstStyle/>
            <a:p>
              <a:pPr algn="ctr"/>
              <a:endParaRPr lang="fi-FI" dirty="0"/>
            </a:p>
          </p:txBody>
        </p:sp>
        <p:sp>
          <p:nvSpPr>
            <p:cNvPr id="9" name="TextBox 8">
              <a:extLst>
                <a:ext uri="{FF2B5EF4-FFF2-40B4-BE49-F238E27FC236}">
                  <a16:creationId xmlns:a16="http://schemas.microsoft.com/office/drawing/2014/main" id="{FB9C05DE-BABB-ED0E-1520-9D89E464F846}"/>
                </a:ext>
              </a:extLst>
            </p:cNvPr>
            <p:cNvSpPr txBox="1"/>
            <p:nvPr/>
          </p:nvSpPr>
          <p:spPr>
            <a:xfrm>
              <a:off x="6359985" y="4867835"/>
              <a:ext cx="5130051" cy="1654460"/>
            </a:xfrm>
            <a:prstGeom prst="rect">
              <a:avLst/>
            </a:prstGeom>
            <a:noFill/>
          </p:spPr>
          <p:txBody>
            <a:bodyPr wrap="square">
              <a:spAutoFit/>
            </a:bodyPr>
            <a:lstStyle/>
            <a:p>
              <a:r>
                <a:rPr lang="fi-FI" sz="1200" b="1" dirty="0"/>
                <a:t>Luettelo käytössä olevista riskienhallinnan / omavalvonnan toimeenpanon ohjeista:</a:t>
              </a:r>
            </a:p>
            <a:p>
              <a:pPr marL="171450" indent="-171450">
                <a:buFont typeface="Arial" panose="020B0604020202020204" pitchFamily="34" charset="0"/>
                <a:buChar char="•"/>
              </a:pPr>
              <a:r>
                <a:rPr lang="fi-FI" sz="1200" dirty="0"/>
                <a:t>Omavalvontasuunnitelma, IMS</a:t>
              </a:r>
            </a:p>
            <a:p>
              <a:pPr marL="171450" indent="-171450">
                <a:buFont typeface="Arial" panose="020B0604020202020204" pitchFamily="34" charset="0"/>
                <a:buChar char="•"/>
              </a:pPr>
              <a:r>
                <a:rPr lang="fi-FI" sz="1200" dirty="0"/>
                <a:t>Lääkehoitosuunnitelma, IMS</a:t>
              </a:r>
            </a:p>
            <a:p>
              <a:pPr marL="171450" indent="-171450">
                <a:buFont typeface="Arial" panose="020B0604020202020204" pitchFamily="34" charset="0"/>
                <a:buChar char="•"/>
              </a:pPr>
              <a:r>
                <a:rPr lang="fi-FI" sz="1200" dirty="0"/>
                <a:t>Pelastussuunnitelma ja poistumisturvallisuusselvitys, PELSU</a:t>
              </a:r>
            </a:p>
            <a:p>
              <a:pPr marL="171450" indent="-171450">
                <a:buFont typeface="Arial" panose="020B0604020202020204" pitchFamily="34" charset="0"/>
                <a:buChar char="•"/>
              </a:pPr>
              <a:r>
                <a:rPr lang="fi-FI" sz="1200" dirty="0"/>
                <a:t>Yksikkökohtaiset toimintakortit häiriö- ja poikkeustilanteissa</a:t>
              </a:r>
            </a:p>
            <a:p>
              <a:pPr marL="171450" indent="-171450">
                <a:buFont typeface="Arial" panose="020B0604020202020204" pitchFamily="34" charset="0"/>
                <a:buChar char="•"/>
              </a:pPr>
              <a:r>
                <a:rPr lang="fi-FI" sz="1200" dirty="0"/>
                <a:t>Laadun, asiakas- ja potilasturvallisuuden suunnitelma 2023-2025, IMS</a:t>
              </a:r>
            </a:p>
            <a:p>
              <a:pPr marL="171450" indent="-171450">
                <a:buFont typeface="Arial" panose="020B0604020202020204" pitchFamily="34" charset="0"/>
                <a:buChar char="•"/>
              </a:pPr>
              <a:r>
                <a:rPr lang="fi-FI" sz="1200" dirty="0" err="1"/>
                <a:t>HaiPro</a:t>
              </a:r>
              <a:r>
                <a:rPr lang="fi-FI" sz="1200" dirty="0"/>
                <a:t>-järjestelmä ja ohjeistus, INTRA</a:t>
              </a:r>
            </a:p>
            <a:p>
              <a:pPr marL="171450" indent="-171450">
                <a:buFont typeface="Arial" panose="020B0604020202020204" pitchFamily="34" charset="0"/>
                <a:buChar char="•"/>
              </a:pPr>
              <a:r>
                <a:rPr lang="fi-FI" sz="1200" dirty="0"/>
                <a:t>Henkilökunnan ilmoitusvelvollisuus lomake ja ohje, IMS</a:t>
              </a:r>
            </a:p>
            <a:p>
              <a:pPr marL="171450" indent="-171450">
                <a:buFont typeface="Arial" panose="020B0604020202020204" pitchFamily="34" charset="0"/>
                <a:buChar char="•"/>
              </a:pPr>
              <a:r>
                <a:rPr lang="fi-FI" sz="1200" dirty="0"/>
                <a:t>Työhyvinvointi, työsuojelu ja työterveyshuolto, IMS</a:t>
              </a:r>
            </a:p>
            <a:p>
              <a:pPr marL="171450" indent="-171450">
                <a:buFont typeface="Arial" panose="020B0604020202020204" pitchFamily="34" charset="0"/>
                <a:buChar char="•"/>
              </a:pPr>
              <a:r>
                <a:rPr lang="fi-FI" sz="1200" dirty="0"/>
                <a:t>Henkilöstökäsikirja, IMS</a:t>
              </a:r>
            </a:p>
            <a:p>
              <a:pPr marL="171450" indent="-171450">
                <a:buFont typeface="Arial" panose="020B0604020202020204" pitchFamily="34" charset="0"/>
                <a:buChar char="•"/>
              </a:pPr>
              <a:r>
                <a:rPr lang="fi-FI" sz="1200" dirty="0"/>
                <a:t>IMO- käsikirja, IMS</a:t>
              </a:r>
            </a:p>
            <a:p>
              <a:pPr marL="171450" indent="-171450">
                <a:buFont typeface="Arial" panose="020B0604020202020204" pitchFamily="34" charset="0"/>
                <a:buChar char="•"/>
              </a:pPr>
              <a:r>
                <a:rPr lang="fi-FI" sz="1200" dirty="0"/>
                <a:t>AVEKKI-toimintatapamalli, IMS</a:t>
              </a:r>
            </a:p>
            <a:p>
              <a:pPr marL="171450" indent="-171450">
                <a:buFont typeface="Arial" panose="020B0604020202020204" pitchFamily="34" charset="0"/>
                <a:buChar char="•"/>
              </a:pPr>
              <a:r>
                <a:rPr lang="fi-FI" sz="1200" dirty="0" err="1"/>
                <a:t>Granite</a:t>
              </a:r>
              <a:r>
                <a:rPr lang="fi-FI" sz="1200" dirty="0"/>
                <a:t>-tietoturvakoulutus, Kerralla valikko </a:t>
              </a:r>
            </a:p>
            <a:p>
              <a:pPr marL="171450" indent="-171450">
                <a:buFont typeface="Arial" panose="020B0604020202020204" pitchFamily="34" charset="0"/>
                <a:buChar char="•"/>
              </a:pPr>
              <a:r>
                <a:rPr lang="fi-FI" sz="1200" dirty="0"/>
                <a:t>Tutkimus, hoito- ja toimintaohjeet IMS </a:t>
              </a:r>
            </a:p>
            <a:p>
              <a:pPr marL="171450" indent="-171450">
                <a:buFont typeface="Arial" panose="020B0604020202020204" pitchFamily="34" charset="0"/>
                <a:buChar char="•"/>
              </a:pPr>
              <a:r>
                <a:rPr lang="fi-FI" sz="1200" dirty="0"/>
                <a:t>Infektio-ohjeet IMS</a:t>
              </a:r>
            </a:p>
            <a:p>
              <a:pPr marL="171450" indent="-171450">
                <a:buFont typeface="Arial" panose="020B0604020202020204" pitchFamily="34" charset="0"/>
                <a:buChar char="•"/>
              </a:pPr>
              <a:r>
                <a:rPr lang="fi-FI" sz="1200" dirty="0"/>
                <a:t>Työhyvinvointi, työsuojelu ja työterveyshuolto, IMS </a:t>
              </a:r>
            </a:p>
            <a:p>
              <a:pPr marL="171450" indent="-171450">
                <a:buFont typeface="Arial" panose="020B0604020202020204" pitchFamily="34" charset="0"/>
                <a:buChar char="•"/>
              </a:pPr>
              <a:endParaRPr lang="fi-FI" sz="1000" b="1" dirty="0"/>
            </a:p>
          </p:txBody>
        </p:sp>
      </p:grpSp>
      <p:grpSp>
        <p:nvGrpSpPr>
          <p:cNvPr id="6" name="Ryhmä 5">
            <a:extLst>
              <a:ext uri="{FF2B5EF4-FFF2-40B4-BE49-F238E27FC236}">
                <a16:creationId xmlns:a16="http://schemas.microsoft.com/office/drawing/2014/main" id="{3CB1CE74-130B-53BD-166B-FF57377B2B8A}"/>
              </a:ext>
            </a:extLst>
          </p:cNvPr>
          <p:cNvGrpSpPr/>
          <p:nvPr/>
        </p:nvGrpSpPr>
        <p:grpSpPr>
          <a:xfrm>
            <a:off x="4928896" y="468949"/>
            <a:ext cx="2338976" cy="45719"/>
            <a:chOff x="4928896" y="468949"/>
            <a:chExt cx="2338976" cy="45719"/>
          </a:xfrm>
        </p:grpSpPr>
        <p:sp>
          <p:nvSpPr>
            <p:cNvPr id="7" name="Rectangle 42">
              <a:extLst>
                <a:ext uri="{FF2B5EF4-FFF2-40B4-BE49-F238E27FC236}">
                  <a16:creationId xmlns:a16="http://schemas.microsoft.com/office/drawing/2014/main" id="{5AF893AA-EDE6-DF9B-8513-6E5D62A3E271}"/>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3">
              <a:extLst>
                <a:ext uri="{FF2B5EF4-FFF2-40B4-BE49-F238E27FC236}">
                  <a16:creationId xmlns:a16="http://schemas.microsoft.com/office/drawing/2014/main" id="{351FDE38-C7F3-3A43-F21D-2AA5592B8429}"/>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Rectangle 44">
              <a:extLst>
                <a:ext uri="{FF2B5EF4-FFF2-40B4-BE49-F238E27FC236}">
                  <a16:creationId xmlns:a16="http://schemas.microsoft.com/office/drawing/2014/main" id="{D90D96EC-F3C2-03BB-5794-57F226B76F8F}"/>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2" name="Rectangle 45">
              <a:extLst>
                <a:ext uri="{FF2B5EF4-FFF2-40B4-BE49-F238E27FC236}">
                  <a16:creationId xmlns:a16="http://schemas.microsoft.com/office/drawing/2014/main" id="{35424217-FB3E-F95F-3807-3317EA8931EF}"/>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46">
              <a:extLst>
                <a:ext uri="{FF2B5EF4-FFF2-40B4-BE49-F238E27FC236}">
                  <a16:creationId xmlns:a16="http://schemas.microsoft.com/office/drawing/2014/main" id="{2C8CD536-CB8B-DD0F-590C-4672EE621921}"/>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7">
              <a:extLst>
                <a:ext uri="{FF2B5EF4-FFF2-40B4-BE49-F238E27FC236}">
                  <a16:creationId xmlns:a16="http://schemas.microsoft.com/office/drawing/2014/main" id="{6B14B898-E525-E6AE-5785-3832F2FDDFF9}"/>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855096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79D7079E-75CA-5EE8-A655-04BCB59A3874}"/>
              </a:ext>
            </a:extLst>
          </p:cNvPr>
          <p:cNvGraphicFramePr>
            <a:graphicFrameLocks noChangeAspect="1"/>
          </p:cNvGraphicFramePr>
          <p:nvPr>
            <p:custDataLst>
              <p:tags r:id="rId1"/>
            </p:custDataLst>
            <p:extLst>
              <p:ext uri="{D42A27DB-BD31-4B8C-83A1-F6EECF244321}">
                <p14:modId xmlns:p14="http://schemas.microsoft.com/office/powerpoint/2010/main" val="41403784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0" name="think-cell data - do not delete" hidden="1">
                        <a:extLst>
                          <a:ext uri="{FF2B5EF4-FFF2-40B4-BE49-F238E27FC236}">
                            <a16:creationId xmlns:a16="http://schemas.microsoft.com/office/drawing/2014/main" id="{79D7079E-75CA-5EE8-A655-04BCB59A387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Content Placeholder 28">
            <a:extLst>
              <a:ext uri="{FF2B5EF4-FFF2-40B4-BE49-F238E27FC236}">
                <a16:creationId xmlns:a16="http://schemas.microsoft.com/office/drawing/2014/main" id="{975122AF-0A04-DD9F-1A57-F6D5245A65C1}"/>
              </a:ext>
            </a:extLst>
          </p:cNvPr>
          <p:cNvSpPr>
            <a:spLocks noGrp="1"/>
          </p:cNvSpPr>
          <p:nvPr>
            <p:ph sz="half" idx="1"/>
          </p:nvPr>
        </p:nvSpPr>
        <p:spPr>
          <a:xfrm>
            <a:off x="509102" y="1597275"/>
            <a:ext cx="11289174" cy="4514193"/>
          </a:xfrm>
        </p:spPr>
        <p:txBody>
          <a:bodyPr vert="horz" lIns="91440" tIns="45720" rIns="0" bIns="45720" numCol="2" spcCol="720000" rtlCol="0" anchor="t">
            <a:noAutofit/>
          </a:bodyPr>
          <a:lstStyle/>
          <a:p>
            <a:pPr defTabSz="914377">
              <a:lnSpc>
                <a:spcPct val="107000"/>
              </a:lnSpc>
              <a:spcBef>
                <a:spcPts val="0"/>
              </a:spcBef>
              <a:spcAft>
                <a:spcPts val="600"/>
              </a:spcAft>
              <a:defRPr/>
            </a:pPr>
            <a:r>
              <a:rPr lang="fi-FI" sz="2000" b="1" dirty="0">
                <a:solidFill>
                  <a:srgbClr val="000000"/>
                </a:solidFill>
                <a:cs typeface="Times New Roman" panose="02020603050405020304" pitchFamily="18" charset="0"/>
              </a:rPr>
              <a:t>Vaaratapahtumien raportointi ja käsittely</a:t>
            </a:r>
          </a:p>
          <a:p>
            <a:pPr marL="0" lvl="1">
              <a:lnSpc>
                <a:spcPct val="100000"/>
              </a:lnSpc>
              <a:spcBef>
                <a:spcPts val="0"/>
              </a:spcBef>
              <a:spcAft>
                <a:spcPts val="175"/>
              </a:spcAft>
            </a:pPr>
            <a:r>
              <a:rPr lang="fi-FI" dirty="0"/>
              <a:t>Vaaratapahtumien käsittelyyn kuuluu tapahtumien kirjaaminen, käsittely ja raportointi sekä korjaavien toimenpiteiden toteuttaminen. Lisäksi tapahtumista keskustellaan työntekijöiden, asiakkaan ja tarvittaessa omaisten kanssa. Jos tapahtuu vakava, korvattavia seurauksia aiheuttanut haittatapahtuma, asiakasta tai omaisia informoidaan korvausten hakemisesta. Vakavista vaaratapahtumista ilmoitetaan Eloisan valvontatiimille. Vaaratapahtumat raportoidaan ja käsitellään seuraavasti: </a:t>
            </a:r>
          </a:p>
          <a:p>
            <a:pPr marL="228600" lvl="1" indent="-228600">
              <a:lnSpc>
                <a:spcPct val="100000"/>
              </a:lnSpc>
              <a:spcBef>
                <a:spcPts val="300"/>
              </a:spcBef>
              <a:buFont typeface="Arial" panose="020B0604020202020204" pitchFamily="34" charset="0"/>
              <a:buAutoNum type="arabicPeriod"/>
            </a:pPr>
            <a:r>
              <a:rPr lang="fi-FI" dirty="0">
                <a:ea typeface="Inter" panose="02000503000000020004" pitchFamily="2" charset="0"/>
              </a:rPr>
              <a:t>Asiakas- ja potilasturvallisuuteen ja työturvallisuuteen liittyvät vaaratapahtumat kirjataan vaaratilanneilmoitus järjestelmään. Lääkepoikkeamista otetaan lisäksi yhteys lääkäriin toimintaohjeiden saamiseksi </a:t>
            </a:r>
          </a:p>
          <a:p>
            <a:pPr marL="228600" lvl="1" indent="-228600">
              <a:lnSpc>
                <a:spcPct val="100000"/>
              </a:lnSpc>
              <a:spcBef>
                <a:spcPts val="300"/>
              </a:spcBef>
              <a:buAutoNum type="arabicPeriod"/>
            </a:pPr>
            <a:r>
              <a:rPr lang="fi-FI" dirty="0">
                <a:ea typeface="Inter" panose="02000503000000020004" pitchFamily="2" charset="0"/>
              </a:rPr>
              <a:t>Yksikön esihenkilö käy läpi yksikkönsä vaaratilanneilmoitukset, ja ne käsitellään säännöllisesti tiimipalavereissa </a:t>
            </a:r>
          </a:p>
          <a:p>
            <a:pPr marL="228600" lvl="1" indent="-228600">
              <a:lnSpc>
                <a:spcPct val="100000"/>
              </a:lnSpc>
              <a:spcBef>
                <a:spcPts val="300"/>
              </a:spcBef>
              <a:buAutoNum type="arabicPeriod"/>
            </a:pPr>
            <a:r>
              <a:rPr lang="fi-FI" dirty="0">
                <a:ea typeface="Inter" panose="02000503000000020004" pitchFamily="2" charset="0"/>
              </a:rPr>
              <a:t>Esihenkilö käynnistää korjaavat toimenpiteet, ja kirjaa ne vaaratilanneilmoitus järjestelmään</a:t>
            </a:r>
          </a:p>
          <a:p>
            <a:pPr marL="228600" lvl="1" indent="-228600">
              <a:lnSpc>
                <a:spcPct val="100000"/>
              </a:lnSpc>
              <a:spcBef>
                <a:spcPts val="300"/>
              </a:spcBef>
              <a:buAutoNum type="arabicPeriod"/>
            </a:pPr>
            <a:r>
              <a:rPr lang="fi-FI" dirty="0">
                <a:ea typeface="Inter" panose="02000503000000020004" pitchFamily="2" charset="0"/>
              </a:rPr>
              <a:t>Yksikön esihenkilö käy säännöllisesti läpi vaaratilanne tilastot </a:t>
            </a:r>
          </a:p>
          <a:p>
            <a:pPr marL="228600" lvl="1" indent="-228600">
              <a:lnSpc>
                <a:spcPct val="100000"/>
              </a:lnSpc>
              <a:spcBef>
                <a:spcPts val="300"/>
              </a:spcBef>
              <a:buAutoNum type="arabicPeriod"/>
            </a:pPr>
            <a:r>
              <a:rPr lang="fi-FI" dirty="0">
                <a:ea typeface="Inter" panose="02000503000000020004" pitchFamily="2" charset="0"/>
              </a:rPr>
              <a:t>Tiedottaminen kootusti sovituista muutoksista toimintatavoissa tapahtuu kirjallisesti neljän kuukauden välein, ja ne julkaistaan Eloisan verkkosivuilla.</a:t>
            </a:r>
          </a:p>
          <a:p>
            <a:pPr defTabSz="914377">
              <a:lnSpc>
                <a:spcPct val="107000"/>
              </a:lnSpc>
              <a:spcBef>
                <a:spcPts val="0"/>
              </a:spcBef>
              <a:spcAft>
                <a:spcPts val="600"/>
              </a:spcAft>
              <a:defRPr/>
            </a:pPr>
            <a:endParaRPr lang="fi-FI" sz="2000" b="1" dirty="0">
              <a:solidFill>
                <a:srgbClr val="000000"/>
              </a:solidFill>
              <a:cs typeface="Times New Roman" panose="02020603050405020304" pitchFamily="18" charset="0"/>
            </a:endParaRPr>
          </a:p>
          <a:p>
            <a:pPr defTabSz="914377">
              <a:lnSpc>
                <a:spcPct val="107000"/>
              </a:lnSpc>
              <a:spcBef>
                <a:spcPts val="0"/>
              </a:spcBef>
              <a:spcAft>
                <a:spcPts val="600"/>
              </a:spcAft>
              <a:defRPr/>
            </a:pPr>
            <a:r>
              <a:rPr lang="fi-FI" sz="2000" b="1" dirty="0">
                <a:solidFill>
                  <a:srgbClr val="000000"/>
                </a:solidFill>
                <a:cs typeface="Times New Roman" panose="02020603050405020304" pitchFamily="18" charset="0"/>
              </a:rPr>
              <a:t>Epäkohtailmoitusten käsittely</a:t>
            </a:r>
          </a:p>
          <a:p>
            <a:pPr marL="0" lvl="1">
              <a:lnSpc>
                <a:spcPct val="100000"/>
              </a:lnSpc>
              <a:spcBef>
                <a:spcPts val="0"/>
              </a:spcBef>
              <a:spcAft>
                <a:spcPts val="175"/>
              </a:spcAft>
            </a:pPr>
            <a:r>
              <a:rPr lang="fi-FI" dirty="0">
                <a:latin typeface="Arial"/>
                <a:cs typeface="Arial"/>
              </a:rPr>
              <a:t>Henkilöstön on ilmoitettava viipymättä toiminnasta vastaavalle henkilölle, jos tehtävissään huomaa tai saa tietoonsa epäkohdan tai ilmeisen epäkohdan uhan asiakkaan/potilaan hoidon tai palvelun toteuttamisessa. Ilmoitus tehdään Kerralla-valikosta löytävällä sähköisellä lomakkeella, jonka palveluyksikön/-pisteen esihenkilö käsittelee. Vastaava henkilö </a:t>
            </a:r>
            <a:r>
              <a:rPr lang="fi-FI" sz="1200" kern="1200" dirty="0">
                <a:latin typeface="+mn-lt"/>
                <a:ea typeface="+mn-ea"/>
                <a:cs typeface="+mn-cs"/>
              </a:rPr>
              <a:t>tekee tarvittavat selvitykset ja toimenpiteet epäkohdan tai sen uhan poistamiseksi</a:t>
            </a:r>
            <a:r>
              <a:rPr lang="fi-FI" dirty="0">
                <a:latin typeface="+mn-lt"/>
                <a:cs typeface="+mn-cs"/>
              </a:rPr>
              <a:t>.</a:t>
            </a:r>
            <a:endParaRPr lang="fi-FI" dirty="0"/>
          </a:p>
          <a:p>
            <a:pPr>
              <a:lnSpc>
                <a:spcPct val="107000"/>
              </a:lnSpc>
              <a:spcBef>
                <a:spcPts val="200"/>
              </a:spcBef>
              <a:defRPr/>
            </a:pPr>
            <a:endParaRPr lang="fi-FI" dirty="0">
              <a:solidFill>
                <a:srgbClr val="000000"/>
              </a:solidFill>
            </a:endParaRPr>
          </a:p>
          <a:p>
            <a:pPr>
              <a:lnSpc>
                <a:spcPct val="107000"/>
              </a:lnSpc>
              <a:spcBef>
                <a:spcPts val="200"/>
              </a:spcBef>
              <a:defRPr/>
            </a:pPr>
            <a:r>
              <a:rPr lang="fi-FI" dirty="0"/>
              <a:t>Seuraavilla sivuilla on määritelty, miten yksikön riskienhallinnan prosessissa toteutetaan epäkohtiin liittyvät korjaavat toimenpiteet. Jos epäkohta on sellainen, että se on korjattavissa yksikön omavalvonnan menettelyssä, se otetaan välittömästi työn alle. Jos epäkohta on sellainen, että se vaatii järjestämisvastuussa olevan tahon toimenpiteitä, siirretään vastuu korjaavista toimenpiteistä toimivaltaiselle taholle. </a:t>
            </a:r>
          </a:p>
          <a:p>
            <a:pPr marR="0" lvl="0" algn="l" defTabSz="914286" eaLnBrk="1" fontAlgn="auto" latinLnBrk="0" hangingPunct="1">
              <a:lnSpc>
                <a:spcPct val="107000"/>
              </a:lnSpc>
              <a:spcBef>
                <a:spcPts val="200"/>
              </a:spcBef>
              <a:spcAft>
                <a:spcPts val="0"/>
              </a:spcAft>
              <a:buClrTx/>
              <a:buSzTx/>
              <a:tabLst/>
              <a:defRPr/>
            </a:pPr>
            <a:endParaRPr lang="fi-FI" kern="100" dirty="0">
              <a:latin typeface="+mn-lt"/>
              <a:ea typeface="Calibri" panose="020F0502020204030204" pitchFamily="34" charset="0"/>
              <a:cs typeface="Times New Roman" panose="02020603050405020304" pitchFamily="18" charset="0"/>
            </a:endParaRPr>
          </a:p>
        </p:txBody>
      </p:sp>
      <p:sp>
        <p:nvSpPr>
          <p:cNvPr id="11" name="Title 1">
            <a:extLst>
              <a:ext uri="{FF2B5EF4-FFF2-40B4-BE49-F238E27FC236}">
                <a16:creationId xmlns:a16="http://schemas.microsoft.com/office/drawing/2014/main" id="{28DD3B31-00C1-A9C5-AE0D-690CE3F78160}"/>
              </a:ext>
            </a:extLst>
          </p:cNvPr>
          <p:cNvSpPr txBox="1">
            <a:spLocks/>
          </p:cNvSpPr>
          <p:nvPr/>
        </p:nvSpPr>
        <p:spPr>
          <a:xfrm>
            <a:off x="472519" y="1360222"/>
            <a:ext cx="11152690" cy="868004"/>
          </a:xfrm>
          <a:prstGeom prst="rect">
            <a:avLst/>
          </a:prstGeom>
        </p:spPr>
        <p:txBody>
          <a:bodyPr vert="horz" lIns="91440" tIns="45720" rIns="91440" bIns="45720" rtlCol="0" anchor="ctr">
            <a:no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a:lnSpc>
                <a:spcPct val="100000"/>
              </a:lnSpc>
              <a:spcAft>
                <a:spcPts val="600"/>
              </a:spcAft>
            </a:pPr>
            <a:endParaRPr lang="fi-FI" sz="2000" dirty="0">
              <a:solidFill>
                <a:schemeClr val="tx1"/>
              </a:solidFill>
              <a:latin typeface="Arial" panose="020B0604020202020204" pitchFamily="34"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7DCD2460-3FCA-08B5-643A-BF0753EF7BD5}"/>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6" name="Title 27">
            <a:extLst>
              <a:ext uri="{FF2B5EF4-FFF2-40B4-BE49-F238E27FC236}">
                <a16:creationId xmlns:a16="http://schemas.microsoft.com/office/drawing/2014/main" id="{5D864ADE-4E4F-F90B-C116-83A877E378B2}"/>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(2/3)</a:t>
            </a:r>
          </a:p>
        </p:txBody>
      </p:sp>
      <p:grpSp>
        <p:nvGrpSpPr>
          <p:cNvPr id="2" name="Ryhmä 1">
            <a:extLst>
              <a:ext uri="{FF2B5EF4-FFF2-40B4-BE49-F238E27FC236}">
                <a16:creationId xmlns:a16="http://schemas.microsoft.com/office/drawing/2014/main" id="{435DA521-1F51-06FC-8BF4-544DA94677F4}"/>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BBDD14D6-68C4-C98A-0FF2-941002E90F38}"/>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8FDFA7EF-E78F-F760-1529-A30B10FE4114}"/>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AF27D62D-5CE3-6684-8DA9-39E6320902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11CA27E8-D899-126A-9A7A-216A3DD7157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900943E0-AB2E-1BDC-D3A2-090381FD4E8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A82226D6-9EBA-2409-CF9B-220AC18F8AA1}"/>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3978722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034427EE-070D-01DB-26D7-418FFE44BF96}"/>
              </a:ext>
            </a:extLst>
          </p:cNvPr>
          <p:cNvGraphicFramePr>
            <a:graphicFrameLocks noChangeAspect="1"/>
          </p:cNvGraphicFramePr>
          <p:nvPr>
            <p:custDataLst>
              <p:tags r:id="rId1"/>
            </p:custDataLst>
            <p:extLst>
              <p:ext uri="{D42A27DB-BD31-4B8C-83A1-F6EECF244321}">
                <p14:modId xmlns:p14="http://schemas.microsoft.com/office/powerpoint/2010/main" val="38802810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1" name="think-cell data - do not delete" hidden="1">
                        <a:extLst>
                          <a:ext uri="{FF2B5EF4-FFF2-40B4-BE49-F238E27FC236}">
                            <a16:creationId xmlns:a16="http://schemas.microsoft.com/office/drawing/2014/main" id="{034427EE-070D-01DB-26D7-418FFE44BF9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uorakulmio: Pyöristetyt kulmat 2">
            <a:extLst>
              <a:ext uri="{FF2B5EF4-FFF2-40B4-BE49-F238E27FC236}">
                <a16:creationId xmlns:a16="http://schemas.microsoft.com/office/drawing/2014/main" id="{CA231627-BBD8-127B-CD3B-CF985C89D866}"/>
              </a:ext>
            </a:extLst>
          </p:cNvPr>
          <p:cNvSpPr/>
          <p:nvPr/>
        </p:nvSpPr>
        <p:spPr>
          <a:xfrm>
            <a:off x="6406010" y="5743258"/>
            <a:ext cx="5380602" cy="490520"/>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dirty="0">
                <a:solidFill>
                  <a:schemeClr val="tx1"/>
                </a:solidFill>
                <a:latin typeface="Arial" panose="020B0604020202020204" pitchFamily="34" charset="0"/>
                <a:cs typeface="Arial" panose="020B0604020202020204" pitchFamily="34" charset="0"/>
              </a:rPr>
              <a:t>Lue lisää: </a:t>
            </a:r>
          </a:p>
          <a:p>
            <a:pPr marL="171450" indent="-171450">
              <a:buFont typeface="Arial" panose="020B0604020202020204" pitchFamily="34" charset="0"/>
              <a:buChar char="•"/>
            </a:pPr>
            <a:r>
              <a:rPr lang="fi-FI" sz="1000" u="sng" dirty="0">
                <a:solidFill>
                  <a:srgbClr val="000000"/>
                </a:solidFill>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Asiakas- ja potilasturvallisuusstrategia ja toimeenpanosuunnitelma 2022-2026</a:t>
            </a:r>
            <a:r>
              <a:rPr lang="fi-FI" sz="1000" u="sng" dirty="0">
                <a:solidFill>
                  <a:schemeClr val="tx1"/>
                </a:solidFill>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lang="fi-FI" sz="1000" u="sng" dirty="0">
                <a:solidFill>
                  <a:schemeClr val="tx1"/>
                </a:solidFill>
                <a:latin typeface="Arial" panose="020B0604020202020204" pitchFamily="34" charset="0"/>
                <a:ea typeface="Calibri" panose="020F0502020204030204" pitchFamily="34" charset="0"/>
                <a:cs typeface="Arial" panose="020B0604020202020204" pitchFamily="34" charset="0"/>
              </a:rPr>
              <a:t>– STM</a:t>
            </a:r>
            <a:endParaRPr lang="fi-FI" sz="1000" u="sng" dirty="0">
              <a:solidFill>
                <a:schemeClr val="tx1"/>
              </a:solidFill>
              <a:latin typeface="Arial" panose="020B0604020202020204" pitchFamily="34" charset="0"/>
              <a:cs typeface="Arial" panose="020B0604020202020204" pitchFamily="34" charset="0"/>
            </a:endParaRPr>
          </a:p>
        </p:txBody>
      </p:sp>
      <p:sp>
        <p:nvSpPr>
          <p:cNvPr id="35" name="Content Placeholder 34">
            <a:extLst>
              <a:ext uri="{FF2B5EF4-FFF2-40B4-BE49-F238E27FC236}">
                <a16:creationId xmlns:a16="http://schemas.microsoft.com/office/drawing/2014/main" id="{509F0565-D4C8-4FF9-3B42-883C4F792B61}"/>
              </a:ext>
            </a:extLst>
          </p:cNvPr>
          <p:cNvSpPr>
            <a:spLocks noGrp="1"/>
          </p:cNvSpPr>
          <p:nvPr>
            <p:ph sz="half" idx="1"/>
          </p:nvPr>
        </p:nvSpPr>
        <p:spPr>
          <a:xfrm>
            <a:off x="451413" y="1825626"/>
            <a:ext cx="5853593" cy="4285842"/>
          </a:xfrm>
        </p:spPr>
        <p:txBody>
          <a:bodyPr numCol="1"/>
          <a:lstStyle/>
          <a:p>
            <a:pPr marL="0" marR="0" lvl="0" indent="0" algn="l" defTabSz="914377"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mn-ea"/>
                <a:cs typeface="Times New Roman" panose="02020603050405020304" pitchFamily="18" charset="0"/>
              </a:rPr>
              <a:t>Korjaavat toimenpiteet</a:t>
            </a:r>
          </a:p>
          <a:p>
            <a:pPr marL="0" lvl="1">
              <a:lnSpc>
                <a:spcPct val="110000"/>
              </a:lnSpc>
              <a:spcBef>
                <a:spcPts val="789"/>
              </a:spcBef>
              <a:spcAft>
                <a:spcPts val="175"/>
              </a:spcAft>
            </a:pPr>
            <a:r>
              <a:rPr lang="fi-FI" dirty="0"/>
              <a:t>Riskienhallinnan prosessissa sovitaan todettujen haittatapahtumien ja epäkohtien korjaamiseen liittyvistä toimenpiteistä. Muutosta vaativien laatupoikkeamien juurisyyt selvitetään ja suunnitellaan tarvittavat toimenpiteet muutoksen aikaansaamiseksi. </a:t>
            </a:r>
            <a:r>
              <a:rPr lang="fi-FI" b="1" i="1" dirty="0"/>
              <a:t>Korjaavista toimenpiteistä tehdään kirjaukset vaaratilanneilmoitus-järjestelmään. </a:t>
            </a:r>
          </a:p>
          <a:p>
            <a:pPr marL="0" lvl="1">
              <a:lnSpc>
                <a:spcPct val="110000"/>
              </a:lnSpc>
              <a:spcBef>
                <a:spcPts val="789"/>
              </a:spcBef>
              <a:spcAft>
                <a:spcPts val="175"/>
              </a:spcAft>
            </a:pPr>
            <a:r>
              <a:rPr lang="fi-FI" dirty="0">
                <a:ea typeface="Inter" panose="02000503000000020004" pitchFamily="2" charset="0"/>
              </a:rPr>
              <a:t>Palvelu</a:t>
            </a:r>
            <a:r>
              <a:rPr lang="fi-FI" sz="1200" dirty="0">
                <a:ea typeface="Inter" panose="02000503000000020004" pitchFamily="2" charset="0"/>
              </a:rPr>
              <a:t>esihenkilö seuraa säännöllisesti korjaavien toimenpiteiden toteutumista. Sovituista muutoksista työskentelyssä ja korjaavista toimenpiteistä tiedotetaan viipymättä henkilökunnalle ja muille yhteistyötahoille. </a:t>
            </a:r>
            <a:r>
              <a:rPr lang="fi-FI" dirty="0">
                <a:ea typeface="Inter" panose="02000503000000020004" pitchFamily="2" charset="0"/>
              </a:rPr>
              <a:t>P</a:t>
            </a:r>
            <a:r>
              <a:rPr lang="fi-FI" sz="1200" dirty="0">
                <a:ea typeface="Inter" panose="02000503000000020004" pitchFamily="2" charset="0"/>
              </a:rPr>
              <a:t>äivittäise</a:t>
            </a:r>
            <a:r>
              <a:rPr lang="fi-FI" dirty="0">
                <a:ea typeface="Inter" panose="02000503000000020004" pitchFamily="2" charset="0"/>
              </a:rPr>
              <a:t>ssä </a:t>
            </a:r>
            <a:r>
              <a:rPr lang="fi-FI" sz="1200" dirty="0">
                <a:ea typeface="Inter" panose="02000503000000020004" pitchFamily="2" charset="0"/>
              </a:rPr>
              <a:t>viestinnässä henkilökunnan kesken käytetään viestisovelluksia tai työkaluja, joilla henkilökunta pysyy ajan tasalla</a:t>
            </a:r>
            <a:r>
              <a:rPr lang="fi-FI" dirty="0">
                <a:ea typeface="Inter" panose="02000503000000020004" pitchFamily="2" charset="0"/>
              </a:rPr>
              <a:t> toimenpiteistä</a:t>
            </a:r>
            <a:r>
              <a:rPr lang="fi-FI" sz="1200" dirty="0">
                <a:ea typeface="Inter" panose="02000503000000020004" pitchFamily="2" charset="0"/>
              </a:rPr>
              <a:t>. </a:t>
            </a:r>
          </a:p>
        </p:txBody>
      </p:sp>
      <p:sp>
        <p:nvSpPr>
          <p:cNvPr id="13" name="Rectangle 12">
            <a:extLst>
              <a:ext uri="{FF2B5EF4-FFF2-40B4-BE49-F238E27FC236}">
                <a16:creationId xmlns:a16="http://schemas.microsoft.com/office/drawing/2014/main" id="{C8D307F4-6725-C95B-0579-E060FF0CFC77}"/>
              </a:ext>
            </a:extLst>
          </p:cNvPr>
          <p:cNvSpPr/>
          <p:nvPr/>
        </p:nvSpPr>
        <p:spPr>
          <a:xfrm>
            <a:off x="6359985" y="1766840"/>
            <a:ext cx="5380602" cy="3782694"/>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600"/>
              </a:spcAft>
              <a:buClrTx/>
              <a:buSzTx/>
              <a:buFontTx/>
              <a:buNone/>
              <a:tabLst/>
              <a:defRPr/>
            </a:pPr>
            <a:r>
              <a:rPr lang="fi-FI" sz="1200" b="1" dirty="0">
                <a:solidFill>
                  <a:schemeClr val="tx1"/>
                </a:solidFill>
                <a:latin typeface="Arial" panose="020B0604020202020204"/>
                <a:ea typeface="Inter" panose="02000503000000020004" pitchFamily="2" charset="0"/>
              </a:rPr>
              <a:t>Henkilöstön osallistaminen korjaavien toimenpiteiden suunnitteluun ja toteutukseen:</a:t>
            </a:r>
          </a:p>
          <a:p>
            <a:pPr>
              <a:spcAft>
                <a:spcPts val="600"/>
              </a:spcAft>
              <a:defRPr/>
            </a:pPr>
            <a:r>
              <a:rPr lang="fi-FI" sz="1200" dirty="0">
                <a:solidFill>
                  <a:schemeClr val="tx1"/>
                </a:solidFill>
              </a:rPr>
              <a:t>Vaaratapahtumat Laatuportissa käsitellään työpaikkapalaverissa yhdessä henkilöstön kanssa. Mietitään yhdessä keinoja ennakoida ja estää vaaratapahtuman toistuminen. Sovitaan yhdessä myös toimenpiteiden toteuttamisesta. Muutokset kirjataan kokouspöytäkirjaan, joka jaetaan sähköpostilla koko henkilökunnan tiedoksi. Vaaratapahtumasta riippuen, jälki puidaan tilanne yhdessä asiakkaan ja tilanteessa olleiden henkilöiden kanssa. Yhteistyötahoille tiedotetaan asiasta tarvittaessa.</a:t>
            </a:r>
          </a:p>
          <a:p>
            <a:pPr>
              <a:spcAft>
                <a:spcPts val="600"/>
              </a:spcAft>
              <a:defRPr/>
            </a:pPr>
            <a:r>
              <a:rPr lang="fi-FI" sz="1200" dirty="0">
                <a:solidFill>
                  <a:schemeClr val="tx1"/>
                </a:solidFill>
              </a:rPr>
              <a:t>Jokaisella työntekijällä on velvollisuus puuttua havaitsemiinsa epäkohtiin.</a:t>
            </a:r>
          </a:p>
          <a:p>
            <a:pPr>
              <a:spcAft>
                <a:spcPts val="600"/>
              </a:spcAft>
              <a:defRPr/>
            </a:pPr>
            <a:r>
              <a:rPr lang="fi-FI" sz="1200" dirty="0">
                <a:solidFill>
                  <a:schemeClr val="tx1"/>
                </a:solidFill>
              </a:rPr>
              <a:t>Palveluesihenkilö vastaa ja valvoo epäkohtiin sovittujen toimenpiteiden toteutumisesta yksikön toiminnassa.</a:t>
            </a:r>
            <a:endParaRPr lang="fi-FI" sz="1200" b="1" dirty="0">
              <a:solidFill>
                <a:schemeClr val="tx1"/>
              </a:solidFill>
              <a:ea typeface="Inter" panose="02000503000000020004" pitchFamily="2" charset="0"/>
            </a:endParaRPr>
          </a:p>
        </p:txBody>
      </p:sp>
      <p:sp>
        <p:nvSpPr>
          <p:cNvPr id="14" name="TextBox 13">
            <a:extLst>
              <a:ext uri="{FF2B5EF4-FFF2-40B4-BE49-F238E27FC236}">
                <a16:creationId xmlns:a16="http://schemas.microsoft.com/office/drawing/2014/main" id="{4CC3D14E-1476-AB25-CC94-07C627623504}"/>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9" name="Title 27">
            <a:extLst>
              <a:ext uri="{FF2B5EF4-FFF2-40B4-BE49-F238E27FC236}">
                <a16:creationId xmlns:a16="http://schemas.microsoft.com/office/drawing/2014/main" id="{394A72EB-34D9-5FC2-AB20-86EA13EB8856}"/>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(3/3)</a:t>
            </a:r>
          </a:p>
        </p:txBody>
      </p:sp>
      <p:grpSp>
        <p:nvGrpSpPr>
          <p:cNvPr id="2" name="Ryhmä 1">
            <a:extLst>
              <a:ext uri="{FF2B5EF4-FFF2-40B4-BE49-F238E27FC236}">
                <a16:creationId xmlns:a16="http://schemas.microsoft.com/office/drawing/2014/main" id="{42DBE7B7-824D-D5E6-056C-10DCE08D6AAB}"/>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E253CF61-1F65-0439-FAC8-4F1F7E464C6D}"/>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E5B2B6E3-22D0-4EFF-AD4D-8B5D29623348}"/>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50C5F6E3-24E6-3301-216A-5B476230687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400CA21A-3C5D-1D28-231E-C6715BA14D1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1F04EFDC-8824-131A-4126-92A8BB73A5F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F2A55AFF-2617-E570-E85A-F950DAA0C21F}"/>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893352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89941" y="2075875"/>
            <a:ext cx="9177401"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9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ctr"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i-FI" sz="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900" b="0" i="0" u="none" strike="noStrike" kern="1200" cap="none" spc="0" normalizeH="0" baseline="0" noProof="0">
              <a:ln>
                <a:noFill/>
              </a:ln>
              <a:solidFill>
                <a:srgbClr val="FFFFFF"/>
              </a:solidFill>
              <a:effectLst/>
              <a:uLnTx/>
              <a:uFillTx/>
              <a:latin typeface="Arial" panose="020B0604020202020204"/>
              <a:ea typeface="+mn-ea"/>
              <a:cs typeface="+mn-cs"/>
            </a:endParaRPr>
          </a:p>
        </p:txBody>
      </p:sp>
      <p:cxnSp>
        <p:nvCxnSpPr>
          <p:cNvPr id="29" name="Straight Connector 28">
            <a:extLst>
              <a:ext uri="{FF2B5EF4-FFF2-40B4-BE49-F238E27FC236}">
                <a16:creationId xmlns:a16="http://schemas.microsoft.com/office/drawing/2014/main" id="{D3B9094E-9D52-4E42-20ED-746429835959}"/>
              </a:ext>
            </a:extLst>
          </p:cNvPr>
          <p:cNvCxnSpPr>
            <a:cxnSpLocks/>
          </p:cNvCxnSpPr>
          <p:nvPr/>
        </p:nvCxnSpPr>
        <p:spPr>
          <a:xfrm>
            <a:off x="451413" y="2629837"/>
            <a:ext cx="11403552" cy="0"/>
          </a:xfrm>
          <a:prstGeom prst="line">
            <a:avLst/>
          </a:prstGeom>
          <a:ln w="22225">
            <a:solidFill>
              <a:srgbClr val="EDEDFC"/>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9A48B8E9-D627-1CAB-1108-ED5BB16EEFC3}"/>
              </a:ext>
            </a:extLst>
          </p:cNvPr>
          <p:cNvCxnSpPr>
            <a:cxnSpLocks/>
          </p:cNvCxnSpPr>
          <p:nvPr/>
        </p:nvCxnSpPr>
        <p:spPr>
          <a:xfrm>
            <a:off x="2118429" y="2253129"/>
            <a:ext cx="8842836" cy="726"/>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20FA7B37-8285-AD2F-4162-0FBAF6F2C113}"/>
              </a:ext>
            </a:extLst>
          </p:cNvPr>
          <p:cNvSpPr>
            <a:spLocks/>
          </p:cNvSpPr>
          <p:nvPr/>
        </p:nvSpPr>
        <p:spPr>
          <a:xfrm>
            <a:off x="2297000" y="2552497"/>
            <a:ext cx="1880665"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a:rPr>
              <a:t>•Ilmoitus esihenkilölle ja </a:t>
            </a:r>
            <a:r>
              <a:rPr lang="fi-FI" sz="900" dirty="0">
                <a:solidFill>
                  <a:schemeClr val="tx1"/>
                </a:solidFill>
                <a:latin typeface="Arial" panose="020B0604020202020204"/>
                <a:cs typeface="Arial"/>
              </a:rPr>
              <a:t>täyttämällä henkilökunnan ilmoitusvelvollisuus -lomake</a:t>
            </a:r>
            <a:r>
              <a:rPr lang="fi-FI" sz="900" b="1" i="1" dirty="0">
                <a:solidFill>
                  <a:srgbClr val="000000"/>
                </a:solidFill>
                <a:latin typeface="Arial" panose="020B0604020202020204"/>
                <a:cs typeface="Arial"/>
              </a:rPr>
              <a:t>*</a:t>
            </a:r>
            <a:endParaRPr lang="en-US" sz="900" dirty="0">
              <a:cs typeface="Arial"/>
            </a:endParaRPr>
          </a:p>
          <a:p>
            <a:pPr defTabSz="914286">
              <a:defRPr/>
            </a:pPr>
            <a:r>
              <a:rPr lang="fi-FI" sz="900" dirty="0">
                <a:solidFill>
                  <a:srgbClr val="000000"/>
                </a:solidFill>
                <a:latin typeface="Arial" panose="020B0604020202020204"/>
                <a:cs typeface="Arial"/>
              </a:rPr>
              <a:t>•Yksityisen palveluntuottajan velvollisuus on ilmoittaa palvelun järjestäjälle (=sopimuksen vastuuhenkilölle) epäkohdista. </a:t>
            </a:r>
            <a:endParaRPr lang="fi-FI" sz="900" dirty="0"/>
          </a:p>
          <a:p>
            <a:pPr marR="0" lvl="0" algn="l" defTabSz="914286">
              <a:lnSpc>
                <a:spcPct val="100000"/>
              </a:lnSpc>
              <a:spcBef>
                <a:spcPts val="200"/>
              </a:spcBef>
              <a:spcAft>
                <a:spcPts val="0"/>
              </a:spcAft>
              <a:buClrTx/>
              <a:buSzTx/>
              <a:buFont typeface="Arial" panose="020B0604020202020204" pitchFamily="34" charset="0"/>
              <a:tabLst/>
              <a:defRPr/>
            </a:pPr>
            <a:endParaRPr lang="fi-FI" sz="800" b="1" i="1" u="none" strike="noStrike" kern="1200" cap="none" spc="0" normalizeH="0" baseline="0" noProof="0" dirty="0">
              <a:ln>
                <a:noFill/>
              </a:ln>
              <a:solidFill>
                <a:srgbClr val="000000"/>
              </a:solidFill>
              <a:effectLst/>
              <a:uLnTx/>
              <a:uFillTx/>
              <a:latin typeface="Arial" panose="020B0604020202020204"/>
              <a:cs typeface="Arial"/>
            </a:endParaRPr>
          </a:p>
        </p:txBody>
      </p:sp>
      <p:sp>
        <p:nvSpPr>
          <p:cNvPr id="16" name="Rectangle 15">
            <a:extLst>
              <a:ext uri="{FF2B5EF4-FFF2-40B4-BE49-F238E27FC236}">
                <a16:creationId xmlns:a16="http://schemas.microsoft.com/office/drawing/2014/main" id="{AA6DEBE2-2138-109F-C0AE-7F672FD398BC}"/>
              </a:ext>
            </a:extLst>
          </p:cNvPr>
          <p:cNvSpPr>
            <a:spLocks/>
          </p:cNvSpPr>
          <p:nvPr/>
        </p:nvSpPr>
        <p:spPr>
          <a:xfrm>
            <a:off x="4348160" y="2552497"/>
            <a:ext cx="3207954"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panose="020B0604020202020204"/>
              </a:rPr>
              <a:t>•Esihenkilö käsittelee ilmoituksen ja tekee tarvittavat selvitykset ja toimenpiteet epäkohdan tai sen uhan poistamiseksi yksikössä</a:t>
            </a:r>
            <a:endParaRPr lang="en-US" sz="900" dirty="0">
              <a:cs typeface="Arial"/>
            </a:endParaRPr>
          </a:p>
          <a:p>
            <a:pPr defTabSz="914286">
              <a:buFont typeface="Arial"/>
              <a:buChar char="•"/>
              <a:defRPr/>
            </a:pPr>
            <a:r>
              <a:rPr lang="fi-FI" sz="900" dirty="0">
                <a:solidFill>
                  <a:srgbClr val="000000"/>
                </a:solidFill>
                <a:cs typeface="Arial"/>
              </a:rPr>
              <a:t>Esihenkilö ilmoittaa asiasta palvelu- tai tulosaluepäällikölle</a:t>
            </a:r>
          </a:p>
          <a:p>
            <a:pPr defTabSz="914286">
              <a:defRPr/>
            </a:pPr>
            <a:r>
              <a:rPr lang="fi-FI" sz="900" dirty="0">
                <a:solidFill>
                  <a:srgbClr val="000000"/>
                </a:solidFill>
                <a:cs typeface="Arial"/>
              </a:rPr>
              <a:t>•</a:t>
            </a:r>
            <a:r>
              <a:rPr lang="fi-FI" sz="900" dirty="0">
                <a:solidFill>
                  <a:schemeClr val="tx1"/>
                </a:solidFill>
                <a:cs typeface="Arial"/>
              </a:rPr>
              <a:t>Esihenkilö toimittaa lomakkeen Eloisan kirjaamoon, josta asia avataan asianhallintajärjestelmässä yksikön vastuuhenkilölle (palvelu- tai tulosaluepäällikkö) </a:t>
            </a:r>
            <a:endParaRPr lang="fi-FI" dirty="0">
              <a:solidFill>
                <a:schemeClr val="tx1"/>
              </a:solidFill>
            </a:endParaRPr>
          </a:p>
          <a:p>
            <a:pPr defTabSz="914286">
              <a:defRPr/>
            </a:pPr>
            <a:r>
              <a:rPr lang="fi-FI" sz="900" dirty="0">
                <a:solidFill>
                  <a:srgbClr val="000000"/>
                </a:solidFill>
                <a:latin typeface="Arial" panose="020B0604020202020204"/>
                <a:cs typeface="Arial" panose="020B0604020202020204"/>
              </a:rPr>
              <a:t>•Keskustelu tarvittaessa asiakkaan ja omaisen kanssa</a:t>
            </a:r>
            <a:endParaRPr lang="fi-FI" sz="900" dirty="0">
              <a:cs typeface="Arial"/>
            </a:endParaRPr>
          </a:p>
          <a:p>
            <a:pPr defTabSz="914286">
              <a:defRPr/>
            </a:pPr>
            <a:r>
              <a:rPr lang="fi-FI" sz="900" dirty="0">
                <a:solidFill>
                  <a:srgbClr val="000000"/>
                </a:solidFill>
                <a:latin typeface="Arial" panose="020B0604020202020204"/>
                <a:cs typeface="Arial" panose="020B0604020202020204"/>
              </a:rPr>
              <a:t>•Asian selvittäminen tarvittaessa palvelualuetasolla</a:t>
            </a:r>
            <a:endParaRPr lang="fi-FI" sz="900" dirty="0">
              <a:cs typeface="Arial"/>
            </a:endParaRPr>
          </a:p>
          <a:p>
            <a:pPr defTabSz="914286">
              <a:defRPr/>
            </a:pPr>
            <a:r>
              <a:rPr lang="fi-FI" sz="900" dirty="0">
                <a:solidFill>
                  <a:srgbClr val="000000"/>
                </a:solidFill>
                <a:latin typeface="Arial" panose="020B0604020202020204"/>
                <a:cs typeface="Arial" panose="020B0604020202020204"/>
              </a:rPr>
              <a:t>•Yksikön vastuuhenkilö (palvelu- tai tulosaluepäällikkö) käy läpi ilmoituksen ja toimenpiteet, joihin on ryhdytty, ja tekee tarvittaessa täydennykset lomakkeeseen ja määrittää ovatko tehdyt toimenpiteet riittävät.</a:t>
            </a:r>
            <a:endParaRPr lang="fi-FI" sz="900" dirty="0"/>
          </a:p>
          <a:p>
            <a:pPr defTabSz="914286">
              <a:spcBef>
                <a:spcPts val="200"/>
              </a:spcBef>
              <a:defRPr/>
            </a:pPr>
            <a:endParaRPr lang="fi-FI" sz="8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defTabSz="914286">
              <a:spcBef>
                <a:spcPts val="200"/>
              </a:spcBef>
              <a:defRPr/>
            </a:pPr>
            <a:endParaRPr lang="fi-FI" sz="800" dirty="0">
              <a:solidFill>
                <a:srgbClr val="00008B">
                  <a:lumMod val="75000"/>
                </a:srgbClr>
              </a:solidFill>
              <a:latin typeface="Arial" panose="020B0604020202020204"/>
              <a:cs typeface="Arial" panose="020B0604020202020204"/>
            </a:endParaRP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61731" y="997603"/>
            <a:ext cx="2475116"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Tapahtuman dokumentointi, </a:t>
            </a:r>
            <a:b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b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7" y="182352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9" name="TextBox 58">
            <a:extLst>
              <a:ext uri="{FF2B5EF4-FFF2-40B4-BE49-F238E27FC236}">
                <a16:creationId xmlns:a16="http://schemas.microsoft.com/office/drawing/2014/main" id="{77515231-6C90-7DF4-774E-7DCDA7DE35EF}"/>
              </a:ext>
            </a:extLst>
          </p:cNvPr>
          <p:cNvSpPr txBox="1"/>
          <p:nvPr/>
        </p:nvSpPr>
        <p:spPr>
          <a:xfrm>
            <a:off x="329925" y="2597450"/>
            <a:ext cx="1695074" cy="461665"/>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a:ln>
                  <a:noFill/>
                </a:ln>
                <a:solidFill>
                  <a:srgbClr val="000000"/>
                </a:solidFill>
                <a:effectLst/>
                <a:uLnTx/>
                <a:uFillTx/>
                <a:latin typeface="Arial" panose="020B0604020202020204"/>
                <a:ea typeface="+mn-ea"/>
                <a:cs typeface="+mn-cs"/>
              </a:rPr>
              <a:t>Asiakkaan epä-asiallinen kohtelu</a:t>
            </a:r>
          </a:p>
        </p:txBody>
      </p:sp>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64042" y="1959667"/>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83079" y="1907547"/>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91744" y="1959667"/>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80843" y="1940134"/>
            <a:ext cx="443949" cy="443949"/>
          </a:xfrm>
          <a:prstGeom prst="rect">
            <a:avLst/>
          </a:prstGeom>
        </p:spPr>
      </p:pic>
      <p:sp>
        <p:nvSpPr>
          <p:cNvPr id="11" name="Rectangle 10">
            <a:extLst>
              <a:ext uri="{FF2B5EF4-FFF2-40B4-BE49-F238E27FC236}">
                <a16:creationId xmlns:a16="http://schemas.microsoft.com/office/drawing/2014/main" id="{CD541E48-8EA0-85C6-4F9F-F3F0F08A3A97}"/>
              </a:ext>
            </a:extLst>
          </p:cNvPr>
          <p:cNvSpPr>
            <a:spLocks/>
          </p:cNvSpPr>
          <p:nvPr/>
        </p:nvSpPr>
        <p:spPr>
          <a:xfrm>
            <a:off x="7726608" y="2552497"/>
            <a:ext cx="2166035"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panose="020B0604020202020204"/>
              </a:rPr>
              <a:t>•Ilmoitukset käsitellään työyksiköissä ja tulosyksiköissä sekä palvelualueen esimiesten kanssa sekä organisaation omissa työkokouksissa koulutusmielessä noudattaen tietosuojaa </a:t>
            </a:r>
            <a:endParaRPr lang="en-US" sz="2000" dirty="0">
              <a:cs typeface="Arial"/>
            </a:endParaRPr>
          </a:p>
          <a:p>
            <a:pPr defTabSz="914286">
              <a:defRPr/>
            </a:pPr>
            <a:r>
              <a:rPr lang="fi-FI" sz="900" dirty="0">
                <a:solidFill>
                  <a:schemeClr val="tx1"/>
                </a:solidFill>
                <a:latin typeface="Arial" panose="020B0604020202020204"/>
                <a:cs typeface="Arial" panose="020B0604020202020204"/>
              </a:rPr>
              <a:t>•Jos epäkohtaa ei korjata viivytyksettä, ilmoituksen vastaanottaneen henkilön on ilmoitettava ja ilmoituksen tehnyt henkilö voi ilmoittaa asiasta</a:t>
            </a:r>
            <a:r>
              <a:rPr lang="fi-FI" sz="900" dirty="0">
                <a:solidFill>
                  <a:srgbClr val="000000"/>
                </a:solidFill>
                <a:latin typeface="Arial" panose="020B0604020202020204"/>
                <a:cs typeface="Arial" panose="020B0604020202020204"/>
              </a:rPr>
              <a:t> valvontaviranomaiselle.</a:t>
            </a:r>
          </a:p>
          <a:p>
            <a:pPr defTabSz="914286">
              <a:buFont typeface="Arial" panose="020B0604020202020204" pitchFamily="34" charset="0"/>
              <a:buChar char="•"/>
              <a:defRPr/>
            </a:pPr>
            <a:r>
              <a:rPr lang="fi-FI" sz="900" dirty="0">
                <a:solidFill>
                  <a:schemeClr val="tx1"/>
                </a:solidFill>
                <a:latin typeface="Arial" panose="020B0604020202020204"/>
                <a:cs typeface="Arial" panose="020B0604020202020204"/>
              </a:rPr>
              <a:t>Yksikön vastuuhenkilö käy valvontatiimin kanssa 4kk välein läpi tulleet </a:t>
            </a:r>
            <a:r>
              <a:rPr lang="fi-FI" sz="900" dirty="0">
                <a:solidFill>
                  <a:srgbClr val="000000"/>
                </a:solidFill>
                <a:latin typeface="Arial" panose="020B0604020202020204"/>
                <a:cs typeface="Arial" panose="020B0604020202020204"/>
              </a:rPr>
              <a:t>ilmoitukset läpi</a:t>
            </a:r>
            <a:endParaRPr lang="fi-FI" sz="900" dirty="0">
              <a:cs typeface="Arial"/>
            </a:endParaRPr>
          </a:p>
          <a:p>
            <a:pPr defTabSz="914286">
              <a:buFont typeface="Arial" panose="020B0604020202020204" pitchFamily="34" charset="0"/>
              <a:buChar char="•"/>
              <a:defRPr/>
            </a:pPr>
            <a:r>
              <a:rPr lang="fi-FI" sz="900" dirty="0">
                <a:solidFill>
                  <a:schemeClr val="tx1"/>
                </a:solidFill>
                <a:latin typeface="Arial" panose="020B0604020202020204"/>
                <a:cs typeface="Arial" panose="020B0604020202020204"/>
              </a:rPr>
              <a:t>Yksikön vastuuhenkilö kuittaa asian käsitellyksi asianhallintajärjestelmässä.</a:t>
            </a:r>
            <a:endParaRPr lang="fi-FI" sz="800" dirty="0">
              <a:solidFill>
                <a:srgbClr val="FFFFFF"/>
              </a:solidFill>
              <a:latin typeface="Arial" panose="020B0604020202020204"/>
              <a:cs typeface="Arial" panose="020B0604020202020204"/>
            </a:endParaRPr>
          </a:p>
        </p:txBody>
      </p:sp>
      <p:sp>
        <p:nvSpPr>
          <p:cNvPr id="22" name="TextBox 21">
            <a:extLst>
              <a:ext uri="{FF2B5EF4-FFF2-40B4-BE49-F238E27FC236}">
                <a16:creationId xmlns:a16="http://schemas.microsoft.com/office/drawing/2014/main" id="{7C9ED558-CCE5-AA28-5AEA-12BF191DC338}"/>
              </a:ext>
            </a:extLst>
          </p:cNvPr>
          <p:cNvSpPr txBox="1">
            <a:spLocks/>
          </p:cNvSpPr>
          <p:nvPr/>
        </p:nvSpPr>
        <p:spPr>
          <a:xfrm>
            <a:off x="9815119" y="2528350"/>
            <a:ext cx="2075305" cy="3979616"/>
          </a:xfrm>
          <a:prstGeom prst="rect">
            <a:avLst/>
          </a:prstGeom>
          <a:noFill/>
        </p:spPr>
        <p:txBody>
          <a:bodyPr wrap="square" lIns="91440" tIns="45720" rIns="91440" bIns="45720" anchor="t">
            <a:spAutoFit/>
          </a:bodyPr>
          <a:lstStyle/>
          <a:p>
            <a:pPr defTabSz="914286">
              <a:defRPr/>
            </a:pPr>
            <a:r>
              <a:rPr lang="fi-FI" sz="900" dirty="0">
                <a:solidFill>
                  <a:srgbClr val="000000"/>
                </a:solidFill>
                <a:latin typeface="Arial" panose="020B0604020202020204"/>
                <a:cs typeface="Arial"/>
              </a:rPr>
              <a:t>•</a:t>
            </a:r>
            <a:r>
              <a:rPr lang="fi-FI" sz="900" dirty="0">
                <a:latin typeface="Arial" panose="020B0604020202020204"/>
                <a:cs typeface="Arial"/>
              </a:rPr>
              <a:t>Ilmoitus valvontatiimille, mikäli korjaavia toimenpiteitä ei käynnistetä, tai epäkohtaa ei saada korjattua.</a:t>
            </a:r>
            <a:endParaRPr lang="en-US" sz="900" dirty="0">
              <a:cs typeface="Arial"/>
            </a:endParaRPr>
          </a:p>
          <a:p>
            <a:pPr defTabSz="914286">
              <a:defRPr/>
            </a:pPr>
            <a:r>
              <a:rPr lang="fi-FI" sz="900" dirty="0">
                <a:latin typeface="Arial" panose="020B0604020202020204"/>
                <a:cs typeface="Arial"/>
              </a:rPr>
              <a:t>•Valvontatiimi selvittää asiaa ja ilmoittaa selvittelyjen ja omien toimenpiteidensä jälkeen valvontaviranomaiselle asiakas- ja potilasturvallisuutta olennaisesti vaarantavat epäkohdat sekä asiakas- ja potilasturvallisuutta vakavasti vaarantaneet tapahtumat, vahingot tai vaaratilanteet sekä muut sellaiset puutteet, joita omavalvonnallisin toimin ei pystytä korjaamaan.</a:t>
            </a:r>
          </a:p>
          <a:p>
            <a:pPr defTabSz="914286">
              <a:defRPr/>
            </a:pPr>
            <a:r>
              <a:rPr lang="fi-FI" sz="900" dirty="0">
                <a:latin typeface="Arial" panose="020B0604020202020204"/>
                <a:cs typeface="Arial"/>
              </a:rPr>
              <a:t> •Ilmoitusten perusteella kehitetään toimintaa.</a:t>
            </a:r>
            <a:endParaRPr lang="fi-FI" sz="900" dirty="0">
              <a:cs typeface="Arial"/>
            </a:endParaRPr>
          </a:p>
          <a:p>
            <a:pPr defTabSz="914286">
              <a:defRPr/>
            </a:pPr>
            <a:r>
              <a:rPr lang="fi-FI" sz="900" dirty="0">
                <a:latin typeface="Arial" panose="020B0604020202020204"/>
                <a:cs typeface="Arial"/>
              </a:rPr>
              <a:t>•Palveluyksikön omavalvontasuunnitelmassa kuvatun toiminnan toteutumista seurataan. Seurannasta tehdään selvitys ja sen perusteella tehtävät muutokset julkaistaan neljän kuukauden välein yleisellä tasolla Eloisan nettisivuilla sekä pidetään julkisesti nähtävänä palveluyksikössä. Salassapidettäviä tietoja ei saa julkaista.</a:t>
            </a:r>
            <a:endParaRPr lang="fi-FI" sz="900" dirty="0"/>
          </a:p>
          <a:p>
            <a:pPr marR="0" lvl="0" algn="l" defTabSz="914286">
              <a:lnSpc>
                <a:spcPct val="107000"/>
              </a:lnSpc>
              <a:spcBef>
                <a:spcPts val="200"/>
              </a:spcBef>
              <a:spcAft>
                <a:spcPts val="0"/>
              </a:spcAft>
              <a:buClrTx/>
              <a:buSzTx/>
              <a:tabLst/>
              <a:defRPr/>
            </a:pPr>
            <a:endParaRPr lang="fi-FI" sz="800" b="0" i="0" u="none" strike="noStrike" kern="1200" cap="none" spc="0" normalizeH="0" baseline="0" noProof="0" dirty="0">
              <a:ln>
                <a:noFill/>
              </a:ln>
              <a:solidFill>
                <a:srgbClr val="000000"/>
              </a:solidFill>
              <a:effectLst/>
              <a:uLnTx/>
              <a:uFillTx/>
              <a:latin typeface="Arial" panose="020B0604020202020204"/>
              <a:cs typeface="Arial"/>
            </a:endParaRPr>
          </a:p>
        </p:txBody>
      </p:sp>
      <p:grpSp>
        <p:nvGrpSpPr>
          <p:cNvPr id="78" name="Group 77">
            <a:extLst>
              <a:ext uri="{FF2B5EF4-FFF2-40B4-BE49-F238E27FC236}">
                <a16:creationId xmlns:a16="http://schemas.microsoft.com/office/drawing/2014/main" id="{338547B9-99B8-3B8D-8B98-A1A8B826AEDA}"/>
              </a:ext>
            </a:extLst>
          </p:cNvPr>
          <p:cNvGrpSpPr/>
          <p:nvPr/>
        </p:nvGrpSpPr>
        <p:grpSpPr>
          <a:xfrm flipH="1">
            <a:off x="1008297" y="2253130"/>
            <a:ext cx="1151685" cy="1860762"/>
            <a:chOff x="7462824" y="2253131"/>
            <a:chExt cx="1151685" cy="1860762"/>
          </a:xfrm>
        </p:grpSpPr>
        <p:grpSp>
          <p:nvGrpSpPr>
            <p:cNvPr id="79" name="Group 78">
              <a:extLst>
                <a:ext uri="{FF2B5EF4-FFF2-40B4-BE49-F238E27FC236}">
                  <a16:creationId xmlns:a16="http://schemas.microsoft.com/office/drawing/2014/main" id="{860E3173-4907-5BC2-D7B2-DC5C7ABC2AC3}"/>
                </a:ext>
              </a:extLst>
            </p:cNvPr>
            <p:cNvGrpSpPr/>
            <p:nvPr/>
          </p:nvGrpSpPr>
          <p:grpSpPr>
            <a:xfrm>
              <a:off x="7462824" y="2253131"/>
              <a:ext cx="1151685" cy="1860762"/>
              <a:chOff x="2216903" y="2812200"/>
              <a:chExt cx="2232275" cy="3606658"/>
            </a:xfrm>
          </p:grpSpPr>
          <p:sp>
            <p:nvSpPr>
              <p:cNvPr id="82" name="Rounded Rectangle 35">
                <a:extLst>
                  <a:ext uri="{FF2B5EF4-FFF2-40B4-BE49-F238E27FC236}">
                    <a16:creationId xmlns:a16="http://schemas.microsoft.com/office/drawing/2014/main" id="{DECB7116-0B30-B31A-C19B-60C477D1BDFA}"/>
                  </a:ext>
                </a:extLst>
              </p:cNvPr>
              <p:cNvSpPr/>
              <p:nvPr/>
            </p:nvSpPr>
            <p:spPr>
              <a:xfrm>
                <a:off x="2519814" y="4904345"/>
                <a:ext cx="1929364" cy="1514513"/>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4" name="Rounded Rectangle 35">
                <a:extLst>
                  <a:ext uri="{FF2B5EF4-FFF2-40B4-BE49-F238E27FC236}">
                    <a16:creationId xmlns:a16="http://schemas.microsoft.com/office/drawing/2014/main" id="{F1410382-45DC-E13F-A229-ED8DCBD1049E}"/>
                  </a:ext>
                </a:extLst>
              </p:cNvPr>
              <p:cNvSpPr/>
              <p:nvPr/>
            </p:nvSpPr>
            <p:spPr>
              <a:xfrm rot="10800000">
                <a:off x="2216903" y="2812200"/>
                <a:ext cx="302911" cy="1514515"/>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Lst>
                <a:ahLst/>
                <a:cxnLst>
                  <a:cxn ang="0">
                    <a:pos x="connsiteX0" y="connsiteY0"/>
                  </a:cxn>
                  <a:cxn ang="0">
                    <a:pos x="connsiteX1" y="connsiteY1"/>
                  </a:cxn>
                  <a:cxn ang="0">
                    <a:pos x="connsiteX2" y="connsiteY2"/>
                  </a:cxn>
                </a:cxnLst>
                <a:rect l="l" t="t" r="r" b="b"/>
                <a:pathLst>
                  <a:path w="302910" h="1514514">
                    <a:moveTo>
                      <a:pt x="302910" y="1514514"/>
                    </a:move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cxnSp>
          <p:nvCxnSpPr>
            <p:cNvPr id="81" name="Straight Connector 80">
              <a:extLst>
                <a:ext uri="{FF2B5EF4-FFF2-40B4-BE49-F238E27FC236}">
                  <a16:creationId xmlns:a16="http://schemas.microsoft.com/office/drawing/2014/main" id="{6B1D3711-4C06-86F5-7178-1FE8FE3F9A5D}"/>
                </a:ext>
              </a:extLst>
            </p:cNvPr>
            <p:cNvCxnSpPr>
              <a:cxnSpLocks/>
            </p:cNvCxnSpPr>
            <p:nvPr/>
          </p:nvCxnSpPr>
          <p:spPr>
            <a:xfrm>
              <a:off x="7619103" y="3029732"/>
              <a:ext cx="0" cy="325653"/>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43" name="TextBox 42">
            <a:extLst>
              <a:ext uri="{FF2B5EF4-FFF2-40B4-BE49-F238E27FC236}">
                <a16:creationId xmlns:a16="http://schemas.microsoft.com/office/drawing/2014/main" id="{A40460C1-73D7-D500-8163-889FA72958AF}"/>
              </a:ext>
            </a:extLst>
          </p:cNvPr>
          <p:cNvSpPr txBox="1"/>
          <p:nvPr/>
        </p:nvSpPr>
        <p:spPr>
          <a:xfrm>
            <a:off x="309273" y="4528868"/>
            <a:ext cx="1796122" cy="830997"/>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a:ln>
                  <a:noFill/>
                </a:ln>
                <a:solidFill>
                  <a:srgbClr val="000000"/>
                </a:solidFill>
                <a:effectLst/>
                <a:uLnTx/>
                <a:uFillTx/>
                <a:latin typeface="Arial" panose="020B0604020202020204"/>
                <a:ea typeface="+mn-ea"/>
                <a:cs typeface="+mn-cs"/>
              </a:rPr>
              <a:t>Muu epäkohta palvelun toteutuksessa tai epäkohdan uhka</a:t>
            </a:r>
          </a:p>
        </p:txBody>
      </p:sp>
      <p:sp>
        <p:nvSpPr>
          <p:cNvPr id="60" name="Oval 59">
            <a:extLst>
              <a:ext uri="{FF2B5EF4-FFF2-40B4-BE49-F238E27FC236}">
                <a16:creationId xmlns:a16="http://schemas.microsoft.com/office/drawing/2014/main" id="{7193D22D-22C9-5A78-5DA4-7800B9A2A83A}"/>
              </a:ext>
            </a:extLst>
          </p:cNvPr>
          <p:cNvSpPr>
            <a:spLocks noChangeAspect="1"/>
          </p:cNvSpPr>
          <p:nvPr/>
        </p:nvSpPr>
        <p:spPr>
          <a:xfrm>
            <a:off x="901016" y="3757544"/>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99" name="Graphic 98">
            <a:extLst>
              <a:ext uri="{FF2B5EF4-FFF2-40B4-BE49-F238E27FC236}">
                <a16:creationId xmlns:a16="http://schemas.microsoft.com/office/drawing/2014/main" id="{4AE782D4-1518-5D72-64FE-2C2561B5B28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32741" y="1875523"/>
            <a:ext cx="457200" cy="533400"/>
          </a:xfrm>
          <a:prstGeom prst="rect">
            <a:avLst/>
          </a:prstGeom>
        </p:spPr>
      </p:pic>
      <p:pic>
        <p:nvPicPr>
          <p:cNvPr id="100" name="Graphic 99">
            <a:extLst>
              <a:ext uri="{FF2B5EF4-FFF2-40B4-BE49-F238E27FC236}">
                <a16:creationId xmlns:a16="http://schemas.microsoft.com/office/drawing/2014/main" id="{76FABE90-5E90-4DFC-0F56-F0C9DC863CB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26707" y="3849106"/>
            <a:ext cx="469266" cy="422339"/>
          </a:xfrm>
          <a:prstGeom prst="rect">
            <a:avLst/>
          </a:prstGeom>
        </p:spPr>
      </p:pic>
      <p:sp>
        <p:nvSpPr>
          <p:cNvPr id="3" name="Tekstiruutu 2">
            <a:extLst>
              <a:ext uri="{FF2B5EF4-FFF2-40B4-BE49-F238E27FC236}">
                <a16:creationId xmlns:a16="http://schemas.microsoft.com/office/drawing/2014/main" id="{F0CA00F1-9F40-BE7B-4340-3367AFBA267B}"/>
              </a:ext>
            </a:extLst>
          </p:cNvPr>
          <p:cNvSpPr txBox="1"/>
          <p:nvPr/>
        </p:nvSpPr>
        <p:spPr>
          <a:xfrm>
            <a:off x="329924" y="5308071"/>
            <a:ext cx="1796123" cy="954107"/>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800" b="0" i="1" u="none" strike="noStrike" kern="1200" cap="none" spc="0" normalizeH="0" baseline="0" noProof="0" dirty="0">
                <a:ln>
                  <a:noFill/>
                </a:ln>
                <a:effectLst/>
                <a:uLnTx/>
                <a:uFillTx/>
                <a:latin typeface="Arial" panose="020B0604020202020204" pitchFamily="34" charset="0"/>
                <a:ea typeface="+mn-ea"/>
                <a:cs typeface="+mn-cs"/>
              </a:rPr>
              <a:t>esimerkiksi asiakasturvallisuudessa ilmenevät puutteet, asiakkaan kaltoinkohtelu ja toimintakulttuurista johtuvat asiakkaalle vahingolliset toimet taikka lainvastaisuus, sekä epäkohdan uhka, joka on ilmeinen tai voi johtaa epäkohtaan. </a:t>
            </a:r>
            <a:endParaRPr kumimoji="0" lang="fi-FI" sz="1100" b="0" i="1" u="none" strike="noStrike" kern="1200" cap="none" spc="0" normalizeH="0" baseline="0" noProof="0" dirty="0">
              <a:ln>
                <a:noFill/>
              </a:ln>
              <a:effectLst/>
              <a:uLnTx/>
              <a:uFillTx/>
              <a:latin typeface="Arial" panose="020B0604020202020204"/>
              <a:ea typeface="+mn-ea"/>
              <a:cs typeface="+mn-cs"/>
            </a:endParaRPr>
          </a:p>
        </p:txBody>
      </p:sp>
      <p:sp>
        <p:nvSpPr>
          <p:cNvPr id="9" name="Tekstiruutu 8">
            <a:extLst>
              <a:ext uri="{FF2B5EF4-FFF2-40B4-BE49-F238E27FC236}">
                <a16:creationId xmlns:a16="http://schemas.microsoft.com/office/drawing/2014/main" id="{0F0C8E88-F891-1E4B-49F2-39BDAEF816A0}"/>
              </a:ext>
            </a:extLst>
          </p:cNvPr>
          <p:cNvSpPr txBox="1"/>
          <p:nvPr/>
        </p:nvSpPr>
        <p:spPr>
          <a:xfrm>
            <a:off x="329924" y="3029815"/>
            <a:ext cx="1706881" cy="584775"/>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800" b="0" i="1" u="none" strike="noStrike" kern="1200" cap="none" spc="0" normalizeH="0" baseline="0" noProof="0">
                <a:ln>
                  <a:noFill/>
                </a:ln>
                <a:effectLst/>
                <a:uLnTx/>
                <a:uFillTx/>
                <a:latin typeface="Arial" panose="020B0604020202020204" pitchFamily="34" charset="0"/>
                <a:ea typeface="+mn-ea"/>
                <a:cs typeface="+mn-cs"/>
              </a:rPr>
              <a:t>esimerkiksi asiakkaan epäasiallinen kohtaaminen, kaltoinkohtelua tai loukkaamista sanoilla</a:t>
            </a:r>
            <a:endParaRPr kumimoji="0" lang="fi-FI" sz="800" b="0" i="0" u="none" strike="noStrike" kern="1200" cap="none" spc="0" normalizeH="0" baseline="0" noProof="0">
              <a:ln>
                <a:noFill/>
              </a:ln>
              <a:effectLst/>
              <a:uLnTx/>
              <a:uFillTx/>
              <a:latin typeface="Arial" panose="020B0604020202020204"/>
              <a:ea typeface="+mn-ea"/>
              <a:cs typeface="+mn-cs"/>
            </a:endParaRPr>
          </a:p>
        </p:txBody>
      </p:sp>
      <p:grpSp>
        <p:nvGrpSpPr>
          <p:cNvPr id="2" name="Ryhmä 1">
            <a:extLst>
              <a:ext uri="{FF2B5EF4-FFF2-40B4-BE49-F238E27FC236}">
                <a16:creationId xmlns:a16="http://schemas.microsoft.com/office/drawing/2014/main" id="{A88540ED-38AC-910E-29DE-3EDE72386C9F}"/>
              </a:ext>
            </a:extLst>
          </p:cNvPr>
          <p:cNvGrpSpPr/>
          <p:nvPr/>
        </p:nvGrpSpPr>
        <p:grpSpPr>
          <a:xfrm>
            <a:off x="4434164" y="5308071"/>
            <a:ext cx="4003393" cy="1911877"/>
            <a:chOff x="7726608" y="5359865"/>
            <a:chExt cx="4003393" cy="1127231"/>
          </a:xfrm>
        </p:grpSpPr>
        <p:sp>
          <p:nvSpPr>
            <p:cNvPr id="47" name="Suorakulmio: Pyöristetyt kulmat 46">
              <a:extLst>
                <a:ext uri="{FF2B5EF4-FFF2-40B4-BE49-F238E27FC236}">
                  <a16:creationId xmlns:a16="http://schemas.microsoft.com/office/drawing/2014/main" id="{2B5DAA19-9465-DF10-5A98-B44E96ECE492}"/>
                </a:ext>
              </a:extLst>
            </p:cNvPr>
            <p:cNvSpPr/>
            <p:nvPr/>
          </p:nvSpPr>
          <p:spPr>
            <a:xfrm>
              <a:off x="7726608" y="5359865"/>
              <a:ext cx="4003393" cy="70788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 name="TextBox 6">
              <a:extLst>
                <a:ext uri="{FF2B5EF4-FFF2-40B4-BE49-F238E27FC236}">
                  <a16:creationId xmlns:a16="http://schemas.microsoft.com/office/drawing/2014/main" id="{8D0E8E46-D746-FF64-5F06-DE81F42BEC7E}"/>
                </a:ext>
              </a:extLst>
            </p:cNvPr>
            <p:cNvSpPr txBox="1"/>
            <p:nvPr/>
          </p:nvSpPr>
          <p:spPr>
            <a:xfrm>
              <a:off x="8249627" y="5425267"/>
              <a:ext cx="3349012" cy="1061829"/>
            </a:xfrm>
            <a:prstGeom prst="rect">
              <a:avLst/>
            </a:prstGeom>
            <a:noFill/>
          </p:spPr>
          <p:txBody>
            <a:bodyPr wrap="square">
              <a:spAutoFit/>
            </a:bodyPr>
            <a:lstStyle/>
            <a:p>
              <a:pPr marL="171450" lvl="0" indent="-171450">
                <a:buFont typeface="Arial" panose="020B0604020202020204" pitchFamily="34" charset="0"/>
                <a:buChar char="•"/>
                <a:defRPr/>
              </a:pPr>
              <a:r>
                <a:rPr kumimoji="0" lang="fi-FI" sz="1050" b="0" i="0" u="none" strike="noStrike" kern="1200" cap="none" spc="0" normalizeH="0" baseline="0" noProof="0" dirty="0">
                  <a:ln>
                    <a:noFill/>
                  </a:ln>
                  <a:effectLst/>
                  <a:uLnTx/>
                  <a:uFillTx/>
                  <a:latin typeface="Arial" panose="020B0604020202020204"/>
                  <a:ea typeface="+mn-ea"/>
                  <a:cs typeface="+mn-cs"/>
                </a:rPr>
                <a:t>Täytettävä lomake Eloisan henkilöstölle löytyy Kerralla-valikosta ja </a:t>
              </a:r>
              <a:r>
                <a:rPr lang="fi-FI" sz="1050" dirty="0"/>
                <a:t>yksityiselle palvelutuottajalle </a:t>
              </a:r>
              <a:r>
                <a:rPr lang="fi-FI" sz="1050" dirty="0">
                  <a:hlinkClick r:id="rId13"/>
                </a:rPr>
                <a:t>https://etelasavonha.fi/asiakkaan-opas/asiakas-ja-potilasturvallisuus-ja-valvonta/omavalvontaohjelma-ja-suunnitelmat/</a:t>
              </a:r>
              <a:endParaRPr lang="fi-FI" sz="1050" dirty="0"/>
            </a:p>
            <a:p>
              <a:pPr marL="171450" lvl="0" indent="-171450">
                <a:buFont typeface="Arial" panose="020B0604020202020204" pitchFamily="34" charset="0"/>
                <a:buChar char="•"/>
                <a:defRPr/>
              </a:pPr>
              <a:endParaRPr kumimoji="0" lang="fi-FI" sz="1050" b="0" i="1" u="none" strike="noStrike" kern="1200" cap="none" spc="0" normalizeH="0" baseline="0" noProof="0" dirty="0">
                <a:ln>
                  <a:noFill/>
                </a:ln>
                <a:effectLst/>
                <a:uLnTx/>
                <a:uFillTx/>
                <a:latin typeface="Arial" panose="020B0604020202020204"/>
                <a:ea typeface="+mn-ea"/>
                <a:cs typeface="+mn-cs"/>
              </a:endParaRPr>
            </a:p>
          </p:txBody>
        </p:sp>
        <p:pic>
          <p:nvPicPr>
            <p:cNvPr id="37" name="Graphic 22">
              <a:extLst>
                <a:ext uri="{FF2B5EF4-FFF2-40B4-BE49-F238E27FC236}">
                  <a16:creationId xmlns:a16="http://schemas.microsoft.com/office/drawing/2014/main" id="{AED4A8EF-30EE-B276-6F3E-C4D0B3F4DFED}"/>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844745" y="5524975"/>
              <a:ext cx="404882" cy="404882"/>
            </a:xfrm>
            <a:prstGeom prst="rect">
              <a:avLst/>
            </a:prstGeom>
          </p:spPr>
        </p:pic>
      </p:grpSp>
      <p:sp>
        <p:nvSpPr>
          <p:cNvPr id="19" name="Title 12">
            <a:extLst>
              <a:ext uri="{FF2B5EF4-FFF2-40B4-BE49-F238E27FC236}">
                <a16:creationId xmlns:a16="http://schemas.microsoft.com/office/drawing/2014/main" id="{9A8CCA65-02F4-E68B-086D-568AE7394E3F}"/>
              </a:ext>
            </a:extLst>
          </p:cNvPr>
          <p:cNvSpPr>
            <a:spLocks noGrp="1"/>
          </p:cNvSpPr>
          <p:nvPr>
            <p:ph type="title"/>
          </p:nvPr>
        </p:nvSpPr>
        <p:spPr>
          <a:xfrm>
            <a:off x="461999" y="450426"/>
            <a:ext cx="11289174" cy="868004"/>
          </a:xfrm>
        </p:spPr>
        <p:txBody>
          <a:bodyPr vert="horz" anchor="t">
            <a:normAutofit/>
          </a:bodyPr>
          <a:lstStyle/>
          <a:p>
            <a:r>
              <a:rPr lang="fi-FI" sz="2000" dirty="0">
                <a:latin typeface="+mj-lt"/>
                <a:ea typeface="Inter" panose="02000503000000020004" pitchFamily="2" charset="0"/>
                <a:cs typeface="Times New Roman"/>
              </a:rPr>
              <a:t>Riski- ja epäkohtailmoitusten käsittely (1/3)</a:t>
            </a:r>
            <a:endParaRPr lang="fi-FI" sz="2400" dirty="0">
              <a:solidFill>
                <a:srgbClr val="FF0000"/>
              </a:solidFill>
            </a:endParaRPr>
          </a:p>
        </p:txBody>
      </p:sp>
    </p:spTree>
    <p:extLst>
      <p:ext uri="{BB962C8B-B14F-4D97-AF65-F5344CB8AC3E}">
        <p14:creationId xmlns:p14="http://schemas.microsoft.com/office/powerpoint/2010/main" val="3798627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74AFD251-8884-7A83-4A81-CE7A195D8807}"/>
              </a:ext>
            </a:extLst>
          </p:cNvPr>
          <p:cNvSpPr/>
          <p:nvPr/>
        </p:nvSpPr>
        <p:spPr>
          <a:xfrm>
            <a:off x="45241" y="6051234"/>
            <a:ext cx="2351742" cy="764763"/>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66893" y="2075875"/>
            <a:ext cx="9200449"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Esihenkilö kirjaa korjaavat toimenpiteet </a:t>
            </a:r>
            <a:r>
              <a:rPr lang="fi-FI" sz="800" b="1" i="1" kern="1200" noProof="0" dirty="0">
                <a:solidFill>
                  <a:schemeClr val="dk1"/>
                </a:solidFill>
                <a:latin typeface="+mn-lt"/>
                <a:ea typeface="+mn-ea"/>
                <a:cs typeface="+mn-cs"/>
              </a:rPr>
              <a:t>vaaratilanne</a:t>
            </a:r>
            <a:r>
              <a:rPr lang="fi-FI" sz="800" b="0" i="0" kern="1200" noProof="0" dirty="0">
                <a:solidFill>
                  <a:schemeClr val="dk1"/>
                </a:solidFill>
                <a:latin typeface="+mn-lt"/>
                <a:ea typeface="+mn-ea"/>
                <a:cs typeface="+mn-cs"/>
              </a:rPr>
              <a:t>-järjestelmään</a:t>
            </a: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Korjaavista toimenpiteistä keskustellaan työntekijöiden kanssa tiimipalaverissa ja tiedotetaan yhteistyötahoja</a:t>
            </a: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Tiedottaminen korjaavista toimenpiteistä </a:t>
            </a:r>
            <a:r>
              <a:rPr kumimoji="0" lang="fi-FI" sz="800" b="0" i="0" u="none" strike="noStrike" kern="1200" cap="none" spc="0" normalizeH="0" baseline="0" noProof="0" dirty="0">
                <a:ln>
                  <a:noFill/>
                </a:ln>
                <a:solidFill>
                  <a:schemeClr val="tx1"/>
                </a:solidFill>
                <a:effectLst/>
                <a:uLnTx/>
                <a:uFillTx/>
                <a:latin typeface="+mn-lt"/>
                <a:ea typeface="+mn-ea"/>
                <a:cs typeface="+mn-cs"/>
              </a:rPr>
              <a:t>kirjallisesti neljän kuukauden </a:t>
            </a:r>
            <a:r>
              <a:rPr kumimoji="0" lang="fi-FI" sz="800" b="0" i="0" u="none" strike="noStrike" kern="1200" cap="none" spc="0" normalizeH="0" baseline="0" noProof="0" dirty="0">
                <a:ln>
                  <a:noFill/>
                </a:ln>
                <a:solidFill>
                  <a:srgbClr val="000000"/>
                </a:solidFill>
                <a:effectLst/>
                <a:uLnTx/>
                <a:uFillTx/>
                <a:latin typeface="+mn-lt"/>
                <a:ea typeface="+mn-ea"/>
                <a:cs typeface="+mn-cs"/>
              </a:rPr>
              <a:t>välein, ja julkaisu Eloisan verkkosivuilla (Valvontalaki 26§)</a:t>
            </a:r>
          </a:p>
          <a:p>
            <a:pPr marL="99450" indent="-99450" algn="ctr">
              <a:buFont typeface="Arial" panose="020B0604020202020204" pitchFamily="34" charset="0"/>
              <a:buChar char="•"/>
            </a:pPr>
            <a:endParaRPr lang="fi-FI" sz="800" dirty="0"/>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43" name="TextBox 42">
            <a:extLst>
              <a:ext uri="{FF2B5EF4-FFF2-40B4-BE49-F238E27FC236}">
                <a16:creationId xmlns:a16="http://schemas.microsoft.com/office/drawing/2014/main" id="{A40460C1-73D7-D500-8163-889FA72958AF}"/>
              </a:ext>
            </a:extLst>
          </p:cNvPr>
          <p:cNvSpPr txBox="1"/>
          <p:nvPr/>
        </p:nvSpPr>
        <p:spPr>
          <a:xfrm>
            <a:off x="395204" y="3974862"/>
            <a:ext cx="1695074" cy="276999"/>
          </a:xfrm>
          <a:prstGeom prst="rect">
            <a:avLst/>
          </a:prstGeom>
          <a:noFill/>
        </p:spPr>
        <p:txBody>
          <a:bodyPr wrap="square" rtlCol="0">
            <a:spAutoFit/>
          </a:bodyPr>
          <a:lstStyle/>
          <a:p>
            <a:pPr algn="ctr"/>
            <a:r>
              <a:rPr lang="fi-FI" sz="1200" b="1" dirty="0"/>
              <a:t>Lääkepoikkeama</a:t>
            </a:r>
          </a:p>
        </p:txBody>
      </p:sp>
      <p:cxnSp>
        <p:nvCxnSpPr>
          <p:cNvPr id="44" name="Straight Connector 43">
            <a:extLst>
              <a:ext uri="{FF2B5EF4-FFF2-40B4-BE49-F238E27FC236}">
                <a16:creationId xmlns:a16="http://schemas.microsoft.com/office/drawing/2014/main" id="{9A48B8E9-D627-1CAB-1108-ED5BB16EEFC3}"/>
              </a:ext>
            </a:extLst>
          </p:cNvPr>
          <p:cNvCxnSpPr>
            <a:cxnSpLocks/>
          </p:cNvCxnSpPr>
          <p:nvPr/>
        </p:nvCxnSpPr>
        <p:spPr>
          <a:xfrm>
            <a:off x="1466893" y="3547831"/>
            <a:ext cx="5245506"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nvGrpSpPr>
          <p:cNvPr id="47" name="Group 46">
            <a:extLst>
              <a:ext uri="{FF2B5EF4-FFF2-40B4-BE49-F238E27FC236}">
                <a16:creationId xmlns:a16="http://schemas.microsoft.com/office/drawing/2014/main" id="{35B9A25D-2D15-7C59-EB86-D5EF3A9C305D}"/>
              </a:ext>
            </a:extLst>
          </p:cNvPr>
          <p:cNvGrpSpPr/>
          <p:nvPr/>
        </p:nvGrpSpPr>
        <p:grpSpPr>
          <a:xfrm flipH="1">
            <a:off x="6656046" y="2078203"/>
            <a:ext cx="1151685" cy="1469628"/>
            <a:chOff x="2216903" y="3063930"/>
            <a:chExt cx="2232275" cy="2848536"/>
          </a:xfrm>
        </p:grpSpPr>
        <p:sp>
          <p:nvSpPr>
            <p:cNvPr id="48" name="Rounded Rectangle 35">
              <a:extLst>
                <a:ext uri="{FF2B5EF4-FFF2-40B4-BE49-F238E27FC236}">
                  <a16:creationId xmlns:a16="http://schemas.microsoft.com/office/drawing/2014/main" id="{6E3F5D2D-4746-9E44-4200-1B9B5D97B6F7}"/>
                </a:ext>
              </a:extLst>
            </p:cNvPr>
            <p:cNvSpPr/>
            <p:nvPr/>
          </p:nvSpPr>
          <p:spPr>
            <a:xfrm>
              <a:off x="2519813" y="4397952"/>
              <a:ext cx="1929365" cy="151451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9" name="Rounded Rectangle 35">
              <a:extLst>
                <a:ext uri="{FF2B5EF4-FFF2-40B4-BE49-F238E27FC236}">
                  <a16:creationId xmlns:a16="http://schemas.microsoft.com/office/drawing/2014/main" id="{4A855585-A754-628B-DA65-7767DBE11056}"/>
                </a:ext>
              </a:extLst>
            </p:cNvPr>
            <p:cNvSpPr/>
            <p:nvPr/>
          </p:nvSpPr>
          <p:spPr>
            <a:xfrm rot="10800000">
              <a:off x="2216903" y="3063930"/>
              <a:ext cx="302911" cy="1514516"/>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Lst>
              <a:ahLst/>
              <a:cxnLst>
                <a:cxn ang="0">
                  <a:pos x="connsiteX0" y="connsiteY0"/>
                </a:cxn>
                <a:cxn ang="0">
                  <a:pos x="connsiteX1" y="connsiteY1"/>
                </a:cxn>
                <a:cxn ang="0">
                  <a:pos x="connsiteX2" y="connsiteY2"/>
                </a:cxn>
              </a:cxnLst>
              <a:rect l="l" t="t" r="r" b="b"/>
              <a:pathLst>
                <a:path w="302910" h="1514514">
                  <a:moveTo>
                    <a:pt x="302910" y="1514514"/>
                  </a:move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51" name="Rectangle 50">
            <a:extLst>
              <a:ext uri="{FF2B5EF4-FFF2-40B4-BE49-F238E27FC236}">
                <a16:creationId xmlns:a16="http://schemas.microsoft.com/office/drawing/2014/main" id="{95F22E94-E4CD-53F5-7C4E-4904ACE34A07}"/>
              </a:ext>
            </a:extLst>
          </p:cNvPr>
          <p:cNvSpPr>
            <a:spLocks/>
          </p:cNvSpPr>
          <p:nvPr/>
        </p:nvSpPr>
        <p:spPr>
          <a:xfrm>
            <a:off x="2176108" y="3923634"/>
            <a:ext cx="2212834" cy="6197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Yhteys lääkäriin </a:t>
            </a:r>
            <a:r>
              <a:rPr lang="fi-FI" sz="800" dirty="0">
                <a:solidFill>
                  <a:schemeClr val="dk1"/>
                </a:solidFill>
              </a:rPr>
              <a:t>toiminta</a:t>
            </a:r>
            <a:r>
              <a:rPr lang="fi-FI" sz="800" kern="1200" dirty="0">
                <a:solidFill>
                  <a:schemeClr val="dk1"/>
                </a:solidFill>
                <a:latin typeface="+mn-lt"/>
                <a:ea typeface="+mn-ea"/>
                <a:cs typeface="+mn-cs"/>
              </a:rPr>
              <a:t>ohjeiden saamiseksi</a:t>
            </a: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p:txBody>
      </p:sp>
      <p:sp>
        <p:nvSpPr>
          <p:cNvPr id="15" name="Rectangle 14">
            <a:extLst>
              <a:ext uri="{FF2B5EF4-FFF2-40B4-BE49-F238E27FC236}">
                <a16:creationId xmlns:a16="http://schemas.microsoft.com/office/drawing/2014/main" id="{20FA7B37-8285-AD2F-4162-0FBAF6F2C113}"/>
              </a:ext>
            </a:extLst>
          </p:cNvPr>
          <p:cNvSpPr>
            <a:spLocks/>
          </p:cNvSpPr>
          <p:nvPr/>
        </p:nvSpPr>
        <p:spPr>
          <a:xfrm>
            <a:off x="2176108" y="2446116"/>
            <a:ext cx="2253002"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defTabSz="914286">
              <a:spcBef>
                <a:spcPts val="200"/>
              </a:spcBef>
              <a:buFont typeface="Arial" panose="020B0604020202020204" pitchFamily="34" charset="0"/>
              <a:buChar char="•"/>
              <a:defRPr/>
            </a:pPr>
            <a:r>
              <a:rPr lang="fi-FI" sz="800" b="1" dirty="0">
                <a:solidFill>
                  <a:schemeClr val="dk1"/>
                </a:solidFill>
              </a:rPr>
              <a:t>Vakavissa vaaratilanteissa välitön yhteys toiminnasta vastaavalle taholle, jotka ilmoittavat valvontatiimille</a:t>
            </a:r>
            <a:endParaRPr lang="fi-FI" sz="800" b="1" i="1" kern="1200" dirty="0">
              <a:solidFill>
                <a:schemeClr val="dk1"/>
              </a:solidFill>
              <a:latin typeface="+mn-lt"/>
              <a:ea typeface="+mn-ea"/>
              <a:cs typeface="+mn-cs"/>
            </a:endParaRP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16" name="Rectangle 15">
            <a:extLst>
              <a:ext uri="{FF2B5EF4-FFF2-40B4-BE49-F238E27FC236}">
                <a16:creationId xmlns:a16="http://schemas.microsoft.com/office/drawing/2014/main" id="{AA6DEBE2-2138-109F-C0AE-7F672FD398BC}"/>
              </a:ext>
            </a:extLst>
          </p:cNvPr>
          <p:cNvSpPr/>
          <p:nvPr/>
        </p:nvSpPr>
        <p:spPr>
          <a:xfrm>
            <a:off x="4492064" y="2447046"/>
            <a:ext cx="3349012"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Esihenkilö käsittelee ilmoituksen </a:t>
            </a:r>
          </a:p>
          <a:p>
            <a:pPr marL="99450" indent="-99450">
              <a:lnSpc>
                <a:spcPct val="100000"/>
              </a:lnSpc>
              <a:spcBef>
                <a:spcPts val="200"/>
              </a:spcBef>
              <a:spcAft>
                <a:spcPts val="0"/>
              </a:spcAft>
              <a:buFont typeface="Arial" panose="020B0604020202020204" pitchFamily="34" charset="0"/>
              <a:buChar char="•"/>
            </a:pPr>
            <a:r>
              <a:rPr lang="fi-FI" sz="800" noProof="0" dirty="0">
                <a:solidFill>
                  <a:schemeClr val="tx1"/>
                </a:solidFill>
              </a:rPr>
              <a:t>Keskustelu tarvittaessa asiakkaan ja omaisen kanssa</a:t>
            </a:r>
            <a:endParaRPr lang="fi-FI" sz="800" kern="100" noProof="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Toteutetaan korjaavat toimenpiteet</a:t>
            </a:r>
          </a:p>
          <a:p>
            <a:pPr marL="99450" indent="-99450" algn="ctr">
              <a:buFont typeface="Arial" panose="020B0604020202020204" pitchFamily="34" charset="0"/>
              <a:buChar char="•"/>
            </a:pPr>
            <a:endParaRPr lang="fi-FI" sz="800" dirty="0"/>
          </a:p>
        </p:txBody>
      </p:sp>
      <p:sp>
        <p:nvSpPr>
          <p:cNvPr id="55" name="TextBox 54">
            <a:extLst>
              <a:ext uri="{FF2B5EF4-FFF2-40B4-BE49-F238E27FC236}">
                <a16:creationId xmlns:a16="http://schemas.microsoft.com/office/drawing/2014/main" id="{7EAA6586-7CC2-8352-84AC-32B76551CE2A}"/>
              </a:ext>
            </a:extLst>
          </p:cNvPr>
          <p:cNvSpPr txBox="1"/>
          <p:nvPr/>
        </p:nvSpPr>
        <p:spPr>
          <a:xfrm>
            <a:off x="4511237" y="3918854"/>
            <a:ext cx="3296494" cy="810478"/>
          </a:xfrm>
          <a:prstGeom prst="rect">
            <a:avLst/>
          </a:prstGeom>
          <a:noFill/>
        </p:spPr>
        <p:txBody>
          <a:bodyPr wrap="square">
            <a:spAutoFit/>
          </a:bodyPr>
          <a:lstStyle/>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kern="100" noProof="0" dirty="0">
                <a:effectLst/>
              </a:rPr>
              <a:t>Lääkäri arvioi tilanteen ja antaa toimintaohjeet</a:t>
            </a:r>
            <a:endParaRPr lang="fi-FI" sz="800" kern="100" noProof="0" dirty="0">
              <a:effectLst/>
              <a:latin typeface="Calibri" panose="020F0502020204030204" pitchFamily="34" charset="0"/>
              <a:ea typeface="Calibri" panose="020F0502020204030204" pitchFamily="34" charset="0"/>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latin typeface="+mn-lt"/>
                <a:ea typeface="+mn-ea"/>
                <a:cs typeface="+mn-cs"/>
              </a:rPr>
              <a:t>Esihenkilö käsittelee ilmoituksen</a:t>
            </a:r>
          </a:p>
          <a:p>
            <a:pPr marL="99450" indent="-99450" algn="l" defTabSz="914286" eaLnBrk="1" latinLnBrk="0" hangingPunct="1">
              <a:lnSpc>
                <a:spcPct val="100000"/>
              </a:lnSpc>
              <a:spcBef>
                <a:spcPts val="200"/>
              </a:spcBef>
              <a:spcAft>
                <a:spcPts val="0"/>
              </a:spcAft>
              <a:buFont typeface="Arial" panose="020B0604020202020204" pitchFamily="34" charset="0"/>
              <a:buChar char="•"/>
            </a:pPr>
            <a:r>
              <a:rPr lang="fi-FI" sz="800" dirty="0"/>
              <a:t>K</a:t>
            </a:r>
            <a:r>
              <a:rPr kumimoji="0" lang="fi-FI" sz="800" b="0" i="0" u="none" strike="noStrike" kern="1200" cap="none" spc="0" normalizeH="0" baseline="0" noProof="0" dirty="0" err="1">
                <a:ln>
                  <a:noFill/>
                </a:ln>
                <a:effectLst/>
                <a:uLnTx/>
                <a:uFillTx/>
                <a:latin typeface="+mn-lt"/>
                <a:ea typeface="+mn-ea"/>
                <a:cs typeface="+mn-cs"/>
              </a:rPr>
              <a:t>eskustellaan</a:t>
            </a:r>
            <a:r>
              <a:rPr kumimoji="0" lang="fi-FI" sz="800" b="0" i="0" u="none" strike="noStrike" kern="1200" cap="none" spc="0" normalizeH="0" baseline="0" noProof="0" dirty="0">
                <a:ln>
                  <a:noFill/>
                </a:ln>
                <a:effectLst/>
                <a:uLnTx/>
                <a:uFillTx/>
                <a:latin typeface="+mn-lt"/>
                <a:ea typeface="+mn-ea"/>
                <a:cs typeface="+mn-cs"/>
              </a:rPr>
              <a:t> työntekijöiden kanssa tiimipalaverissa </a:t>
            </a:r>
          </a:p>
          <a:p>
            <a:pPr marL="99450" indent="-99450" algn="l" defTabSz="914286" eaLnBrk="1" latinLnBrk="0" hangingPunct="1">
              <a:lnSpc>
                <a:spcPct val="100000"/>
              </a:lnSpc>
              <a:spcBef>
                <a:spcPts val="200"/>
              </a:spcBef>
              <a:spcAft>
                <a:spcPts val="0"/>
              </a:spcAft>
              <a:buFont typeface="Arial" panose="020B0604020202020204" pitchFamily="34" charset="0"/>
              <a:buChar char="•"/>
            </a:pPr>
            <a:r>
              <a:rPr lang="fi-FI" sz="800" noProof="0" dirty="0"/>
              <a:t>Keskustelu tarvittaessa asiakkaan ja omaisen kanssa</a:t>
            </a:r>
            <a:endParaRPr lang="fi-FI" sz="800" kern="100" noProof="0" dirty="0">
              <a:effectLst/>
              <a:latin typeface="Calibri" panose="020F0502020204030204" pitchFamily="34" charset="0"/>
              <a:ea typeface="+mn-ea"/>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latin typeface="+mn-lt"/>
                <a:ea typeface="+mn-ea"/>
                <a:cs typeface="+mn-cs"/>
              </a:rPr>
              <a:t>Toteutetaan korjaavat toimenpiteet</a:t>
            </a:r>
          </a:p>
        </p:txBody>
      </p:sp>
      <p:sp>
        <p:nvSpPr>
          <p:cNvPr id="63" name="TextBox 62">
            <a:extLst>
              <a:ext uri="{FF2B5EF4-FFF2-40B4-BE49-F238E27FC236}">
                <a16:creationId xmlns:a16="http://schemas.microsoft.com/office/drawing/2014/main" id="{C6B9796E-C80D-DD6C-522B-6940A16D5EA5}"/>
              </a:ext>
            </a:extLst>
          </p:cNvPr>
          <p:cNvSpPr txBox="1"/>
          <p:nvPr/>
        </p:nvSpPr>
        <p:spPr>
          <a:xfrm>
            <a:off x="10117329" y="2522274"/>
            <a:ext cx="1790394" cy="1846211"/>
          </a:xfrm>
          <a:prstGeom prst="rect">
            <a:avLst/>
          </a:prstGeom>
          <a:noFill/>
        </p:spPr>
        <p:txBody>
          <a:bodyPr wrap="square">
            <a:spAutoFit/>
          </a:bodyPr>
          <a:lstStyle/>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Esihenkilö seuraa </a:t>
            </a:r>
            <a:r>
              <a:rPr lang="fi-FI" sz="800" b="1" i="1" kern="1200" noProof="0" dirty="0">
                <a:solidFill>
                  <a:schemeClr val="dk1"/>
                </a:solidFill>
                <a:latin typeface="+mn-lt"/>
                <a:ea typeface="+mn-ea"/>
                <a:cs typeface="+mn-cs"/>
              </a:rPr>
              <a:t>vaaratilanne</a:t>
            </a:r>
            <a:r>
              <a:rPr kumimoji="0" lang="fi-FI" sz="800" b="0" i="0" u="none" strike="noStrike" kern="1200" cap="none" spc="0" normalizeH="0" baseline="0" noProof="0" dirty="0">
                <a:ln>
                  <a:noFill/>
                </a:ln>
                <a:solidFill>
                  <a:srgbClr val="000000"/>
                </a:solidFill>
                <a:effectLst/>
                <a:uLnTx/>
                <a:uFillTx/>
                <a:latin typeface="+mn-lt"/>
                <a:ea typeface="+mn-ea"/>
                <a:cs typeface="+mn-cs"/>
              </a:rPr>
              <a:t> tilastoja ja korjaavien </a:t>
            </a:r>
            <a:r>
              <a:rPr lang="fi-FI" sz="800" kern="100" noProof="0" dirty="0">
                <a:effectLst/>
                <a:latin typeface="+mn-lt"/>
                <a:ea typeface="Calibri" panose="020F0502020204030204" pitchFamily="34" charset="0"/>
                <a:cs typeface="Times New Roman" panose="02020603050405020304" pitchFamily="18" charset="0"/>
              </a:rPr>
              <a:t>toimenpiteiden toteutumista</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noProof="0" dirty="0">
                <a:sym typeface="Wingdings" panose="05000000000000000000" pitchFamily="2" charset="2"/>
              </a:rPr>
              <a:t>Ilmoitus </a:t>
            </a:r>
            <a:r>
              <a:rPr lang="fi-FI" sz="800" kern="100" noProof="0" dirty="0">
                <a:effectLst/>
                <a:latin typeface="+mn-lt"/>
                <a:ea typeface="Calibri" panose="020F0502020204030204" pitchFamily="34" charset="0"/>
                <a:cs typeface="Times New Roman" panose="02020603050405020304" pitchFamily="18" charset="0"/>
              </a:rPr>
              <a:t>valvontatiimille, mikäli korjaavia toimenpiteitä ei käynnistetä, tai </a:t>
            </a:r>
            <a:r>
              <a:rPr lang="fi-FI" sz="800" kern="1200" dirty="0">
                <a:solidFill>
                  <a:schemeClr val="dk1"/>
                </a:solidFill>
                <a:latin typeface="+mn-lt"/>
                <a:ea typeface="+mn-ea"/>
                <a:cs typeface="+mn-cs"/>
              </a:rPr>
              <a:t>epäkohtaa ei saada korjattua</a:t>
            </a:r>
          </a:p>
          <a:p>
            <a:pPr marL="99450" indent="-99450" defTabSz="914286">
              <a:lnSpc>
                <a:spcPct val="107000"/>
              </a:lnSpc>
              <a:spcBef>
                <a:spcPts val="200"/>
              </a:spcBef>
              <a:buFont typeface="Arial" panose="020B0604020202020204" pitchFamily="34" charset="0"/>
              <a:buChar char="•"/>
              <a:defRPr/>
            </a:pPr>
            <a:r>
              <a:rPr lang="fi-FI" sz="800" kern="1200" dirty="0">
                <a:solidFill>
                  <a:schemeClr val="dk1"/>
                </a:solidFill>
                <a:latin typeface="+mn-lt"/>
                <a:ea typeface="+mn-ea"/>
                <a:cs typeface="+mn-cs"/>
              </a:rPr>
              <a:t>Valvontatiimi selvittää asiaa ja ilmoittaa selvittelyjen ja omien toimenpiteidensä jälkeen </a:t>
            </a:r>
            <a:r>
              <a:rPr lang="fi-FI" sz="800" kern="1200" dirty="0" err="1">
                <a:solidFill>
                  <a:schemeClr val="dk1"/>
                </a:solidFill>
                <a:latin typeface="+mn-lt"/>
                <a:ea typeface="+mn-ea"/>
                <a:cs typeface="+mn-cs"/>
              </a:rPr>
              <a:t>AVI:lle</a:t>
            </a:r>
            <a:r>
              <a:rPr lang="fi-FI" sz="800" kern="1200" dirty="0">
                <a:solidFill>
                  <a:schemeClr val="dk1"/>
                </a:solidFill>
                <a:latin typeface="+mn-lt"/>
                <a:ea typeface="+mn-ea"/>
                <a:cs typeface="+mn-cs"/>
              </a:rPr>
              <a:t>, jos edelleenkään toimenpiteitä ei käynnistetä tai epäkohtaa ei saada korjattua </a:t>
            </a: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algn="ctr"/>
            <a:r>
              <a:rPr lang="fi-FI" sz="1300" b="1" dirty="0">
                <a:solidFill>
                  <a:schemeClr val="bg1"/>
                </a:solidFill>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algn="ctr"/>
            <a:r>
              <a:rPr lang="fi-FI" sz="1300" b="1" dirty="0">
                <a:solidFill>
                  <a:schemeClr val="bg1"/>
                </a:solidFill>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algn="ctr"/>
            <a:r>
              <a:rPr lang="fi-FI" sz="1300" b="1" dirty="0">
                <a:solidFill>
                  <a:schemeClr val="bg1"/>
                </a:solidFill>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15545" y="1025326"/>
            <a:ext cx="2401784" cy="492443"/>
          </a:xfrm>
          <a:prstGeom prst="rect">
            <a:avLst/>
          </a:prstGeom>
          <a:noFill/>
        </p:spPr>
        <p:txBody>
          <a:bodyPr wrap="square" rtlCol="0">
            <a:spAutoFit/>
          </a:bodyPr>
          <a:lstStyle/>
          <a:p>
            <a:pPr algn="ctr"/>
            <a:r>
              <a:rPr lang="fi-FI" sz="1300" b="1" dirty="0">
                <a:solidFill>
                  <a:schemeClr val="bg1"/>
                </a:solidFill>
              </a:rPr>
              <a:t>Tapahtuman dokumentointi, </a:t>
            </a:r>
            <a:br>
              <a:rPr lang="fi-FI" sz="1300" b="1" dirty="0">
                <a:solidFill>
                  <a:schemeClr val="bg1"/>
                </a:solidFill>
              </a:rPr>
            </a:br>
            <a:r>
              <a:rPr lang="fi-FI" sz="1300" b="1" dirty="0">
                <a:solidFill>
                  <a:schemeClr val="bg1"/>
                </a:solidFill>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algn="ctr"/>
            <a:r>
              <a:rPr lang="fi-FI" sz="1300" b="1" dirty="0">
                <a:solidFill>
                  <a:schemeClr val="bg1"/>
                </a:solidFill>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693075"/>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67862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4" name="Oval 53">
            <a:extLst>
              <a:ext uri="{FF2B5EF4-FFF2-40B4-BE49-F238E27FC236}">
                <a16:creationId xmlns:a16="http://schemas.microsoft.com/office/drawing/2014/main" id="{2D2B4052-BAE3-D82A-2042-BC4D0F80E2BD}"/>
              </a:ext>
            </a:extLst>
          </p:cNvPr>
          <p:cNvSpPr>
            <a:spLocks noChangeAspect="1"/>
          </p:cNvSpPr>
          <p:nvPr/>
        </p:nvSpPr>
        <p:spPr>
          <a:xfrm>
            <a:off x="2860152"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6" name="Oval 55">
            <a:extLst>
              <a:ext uri="{FF2B5EF4-FFF2-40B4-BE49-F238E27FC236}">
                <a16:creationId xmlns:a16="http://schemas.microsoft.com/office/drawing/2014/main" id="{9B9B5422-4863-34A1-D2B6-284C7EE91675}"/>
              </a:ext>
            </a:extLst>
          </p:cNvPr>
          <p:cNvSpPr>
            <a:spLocks noChangeAspect="1"/>
          </p:cNvSpPr>
          <p:nvPr/>
        </p:nvSpPr>
        <p:spPr>
          <a:xfrm>
            <a:off x="5577316"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9" name="TextBox 58">
            <a:extLst>
              <a:ext uri="{FF2B5EF4-FFF2-40B4-BE49-F238E27FC236}">
                <a16:creationId xmlns:a16="http://schemas.microsoft.com/office/drawing/2014/main" id="{77515231-6C90-7DF4-774E-7DCDA7DE35EF}"/>
              </a:ext>
            </a:extLst>
          </p:cNvPr>
          <p:cNvSpPr txBox="1"/>
          <p:nvPr/>
        </p:nvSpPr>
        <p:spPr>
          <a:xfrm>
            <a:off x="329924" y="2493798"/>
            <a:ext cx="1695074" cy="461665"/>
          </a:xfrm>
          <a:prstGeom prst="rect">
            <a:avLst/>
          </a:prstGeom>
          <a:noFill/>
        </p:spPr>
        <p:txBody>
          <a:bodyPr wrap="square" rtlCol="0">
            <a:spAutoFit/>
          </a:bodyPr>
          <a:lstStyle/>
          <a:p>
            <a:pPr algn="ctr"/>
            <a:r>
              <a:rPr lang="fi-FI" sz="1200" b="1" dirty="0"/>
              <a:t>Läheltä piti - tai haittatapahtuma</a:t>
            </a:r>
          </a:p>
        </p:txBody>
      </p:sp>
      <p:sp>
        <p:nvSpPr>
          <p:cNvPr id="60" name="Oval 59">
            <a:extLst>
              <a:ext uri="{FF2B5EF4-FFF2-40B4-BE49-F238E27FC236}">
                <a16:creationId xmlns:a16="http://schemas.microsoft.com/office/drawing/2014/main" id="{7193D22D-22C9-5A78-5DA4-7800B9A2A83A}"/>
              </a:ext>
            </a:extLst>
          </p:cNvPr>
          <p:cNvSpPr>
            <a:spLocks noChangeAspect="1"/>
          </p:cNvSpPr>
          <p:nvPr/>
        </p:nvSpPr>
        <p:spPr>
          <a:xfrm>
            <a:off x="901016"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4" name="TextBox 63">
            <a:extLst>
              <a:ext uri="{FF2B5EF4-FFF2-40B4-BE49-F238E27FC236}">
                <a16:creationId xmlns:a16="http://schemas.microsoft.com/office/drawing/2014/main" id="{BA77397C-504B-BD84-EA9B-20D376F98F67}"/>
              </a:ext>
            </a:extLst>
          </p:cNvPr>
          <p:cNvSpPr txBox="1"/>
          <p:nvPr/>
        </p:nvSpPr>
        <p:spPr>
          <a:xfrm>
            <a:off x="313482" y="5712428"/>
            <a:ext cx="1895714" cy="830997"/>
          </a:xfrm>
          <a:prstGeom prst="rect">
            <a:avLst/>
          </a:prstGeom>
          <a:noFill/>
        </p:spPr>
        <p:txBody>
          <a:bodyPr wrap="square">
            <a:spAutoFit/>
          </a:bodyPr>
          <a:lstStyle/>
          <a:p>
            <a:pPr algn="ctr"/>
            <a:r>
              <a:rPr lang="fi-FI" sz="1200" b="1" dirty="0"/>
              <a:t>Terveydenhuollon laitteeseen / tarvikkeeseen liittyvä vaaratilanne</a:t>
            </a:r>
          </a:p>
        </p:txBody>
      </p:sp>
      <p:sp>
        <p:nvSpPr>
          <p:cNvPr id="66" name="TextBox 65">
            <a:extLst>
              <a:ext uri="{FF2B5EF4-FFF2-40B4-BE49-F238E27FC236}">
                <a16:creationId xmlns:a16="http://schemas.microsoft.com/office/drawing/2014/main" id="{FCBA9DD2-A6DB-A9AE-5A2E-1A9CA29EFA28}"/>
              </a:ext>
            </a:extLst>
          </p:cNvPr>
          <p:cNvSpPr txBox="1">
            <a:spLocks/>
          </p:cNvSpPr>
          <p:nvPr/>
        </p:nvSpPr>
        <p:spPr>
          <a:xfrm>
            <a:off x="2176108" y="5706189"/>
            <a:ext cx="2253002" cy="882293"/>
          </a:xfrm>
          <a:prstGeom prst="rect">
            <a:avLst/>
          </a:prstGeom>
          <a:noFill/>
        </p:spPr>
        <p:txBody>
          <a:bodyPr wrap="square">
            <a:spAutoFit/>
          </a:bodyPr>
          <a:lstStyle/>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defTabSz="914286">
              <a:spcBef>
                <a:spcPts val="200"/>
              </a:spcBef>
              <a:buFont typeface="Arial" panose="020B0604020202020204" pitchFamily="34" charset="0"/>
              <a:buChar char="•"/>
              <a:defRPr/>
            </a:pPr>
            <a:r>
              <a:rPr lang="fi-FI" sz="800" kern="1200" dirty="0">
                <a:solidFill>
                  <a:schemeClr val="dk1"/>
                </a:solidFill>
                <a:latin typeface="+mn-lt"/>
                <a:ea typeface="+mn-ea"/>
                <a:cs typeface="+mn-cs"/>
              </a:rPr>
              <a:t>Ilmoitus Fimealle (sekä valmistajalle tai valtuutetulle edustajalle) vaaratilanne-ilmoituksen yhteydessä valitsemalla asianomainen valinta järjestelmästä</a:t>
            </a:r>
          </a:p>
          <a:p>
            <a:pPr defTabSz="914286">
              <a:spcBef>
                <a:spcPts val="200"/>
              </a:spcBef>
              <a:defRPr/>
            </a:pPr>
            <a:endParaRPr lang="fi-FI" sz="800" kern="1200" dirty="0">
              <a:solidFill>
                <a:schemeClr val="dk1"/>
              </a:solidFill>
              <a:latin typeface="+mn-lt"/>
              <a:ea typeface="+mn-ea"/>
              <a:cs typeface="+mn-cs"/>
            </a:endParaRPr>
          </a:p>
        </p:txBody>
      </p:sp>
      <p:cxnSp>
        <p:nvCxnSpPr>
          <p:cNvPr id="67" name="Straight Connector 66">
            <a:extLst>
              <a:ext uri="{FF2B5EF4-FFF2-40B4-BE49-F238E27FC236}">
                <a16:creationId xmlns:a16="http://schemas.microsoft.com/office/drawing/2014/main" id="{3E2EBB15-690D-8566-25F0-9E148F59C510}"/>
              </a:ext>
            </a:extLst>
          </p:cNvPr>
          <p:cNvCxnSpPr>
            <a:cxnSpLocks/>
          </p:cNvCxnSpPr>
          <p:nvPr/>
        </p:nvCxnSpPr>
        <p:spPr>
          <a:xfrm>
            <a:off x="1626511" y="5350353"/>
            <a:ext cx="5558454"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7CB3D1FA-4204-5A23-7B6F-7961585AA53A}"/>
              </a:ext>
            </a:extLst>
          </p:cNvPr>
          <p:cNvSpPr>
            <a:spLocks noChangeAspect="1"/>
          </p:cNvSpPr>
          <p:nvPr/>
        </p:nvSpPr>
        <p:spPr>
          <a:xfrm>
            <a:off x="2864482"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2" name="Oval 71">
            <a:extLst>
              <a:ext uri="{FF2B5EF4-FFF2-40B4-BE49-F238E27FC236}">
                <a16:creationId xmlns:a16="http://schemas.microsoft.com/office/drawing/2014/main" id="{C04BCB20-F4C9-CAC9-C48D-B277808B6589}"/>
              </a:ext>
            </a:extLst>
          </p:cNvPr>
          <p:cNvSpPr>
            <a:spLocks noChangeAspect="1"/>
          </p:cNvSpPr>
          <p:nvPr/>
        </p:nvSpPr>
        <p:spPr>
          <a:xfrm>
            <a:off x="5574317"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3" name="Oval 72">
            <a:extLst>
              <a:ext uri="{FF2B5EF4-FFF2-40B4-BE49-F238E27FC236}">
                <a16:creationId xmlns:a16="http://schemas.microsoft.com/office/drawing/2014/main" id="{881D2A4D-D29C-07F0-DFDE-387B4810DE22}"/>
              </a:ext>
            </a:extLst>
          </p:cNvPr>
          <p:cNvSpPr>
            <a:spLocks noChangeAspect="1"/>
          </p:cNvSpPr>
          <p:nvPr/>
        </p:nvSpPr>
        <p:spPr>
          <a:xfrm>
            <a:off x="905863"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9" name="Graphic 18">
            <a:extLst>
              <a:ext uri="{FF2B5EF4-FFF2-40B4-BE49-F238E27FC236}">
                <a16:creationId xmlns:a16="http://schemas.microsoft.com/office/drawing/2014/main" id="{C1BA7503-4282-C2C5-EA87-8DBA4B3FBB2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6706" y="1829074"/>
            <a:ext cx="469266" cy="422339"/>
          </a:xfrm>
          <a:prstGeom prst="rect">
            <a:avLst/>
          </a:prstGeom>
        </p:spPr>
      </p:pic>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4042" y="1873749"/>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3079" y="1784025"/>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91744" y="1853416"/>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80843" y="1809907"/>
            <a:ext cx="443949" cy="443949"/>
          </a:xfrm>
          <a:prstGeom prst="rect">
            <a:avLst/>
          </a:prstGeom>
        </p:spPr>
      </p:pic>
      <p:grpSp>
        <p:nvGrpSpPr>
          <p:cNvPr id="83" name="Group 82">
            <a:extLst>
              <a:ext uri="{FF2B5EF4-FFF2-40B4-BE49-F238E27FC236}">
                <a16:creationId xmlns:a16="http://schemas.microsoft.com/office/drawing/2014/main" id="{06AEDC37-F9F2-5621-0543-A3F1392A582F}"/>
              </a:ext>
            </a:extLst>
          </p:cNvPr>
          <p:cNvGrpSpPr/>
          <p:nvPr/>
        </p:nvGrpSpPr>
        <p:grpSpPr>
          <a:xfrm>
            <a:off x="6656046" y="3339884"/>
            <a:ext cx="996828" cy="2010471"/>
            <a:chOff x="6687691" y="3309906"/>
            <a:chExt cx="996828" cy="2010471"/>
          </a:xfrm>
        </p:grpSpPr>
        <p:grpSp>
          <p:nvGrpSpPr>
            <p:cNvPr id="68" name="Group 67">
              <a:extLst>
                <a:ext uri="{FF2B5EF4-FFF2-40B4-BE49-F238E27FC236}">
                  <a16:creationId xmlns:a16="http://schemas.microsoft.com/office/drawing/2014/main" id="{AABFE452-46E8-D97E-D068-89B6763BBB1A}"/>
                </a:ext>
              </a:extLst>
            </p:cNvPr>
            <p:cNvGrpSpPr/>
            <p:nvPr/>
          </p:nvGrpSpPr>
          <p:grpSpPr>
            <a:xfrm flipH="1">
              <a:off x="6687691" y="3930856"/>
              <a:ext cx="996828" cy="1389521"/>
              <a:chOff x="2517058" y="3219203"/>
              <a:chExt cx="1932120" cy="2693263"/>
            </a:xfrm>
          </p:grpSpPr>
          <p:sp>
            <p:nvSpPr>
              <p:cNvPr id="69" name="Rounded Rectangle 35">
                <a:extLst>
                  <a:ext uri="{FF2B5EF4-FFF2-40B4-BE49-F238E27FC236}">
                    <a16:creationId xmlns:a16="http://schemas.microsoft.com/office/drawing/2014/main" id="{C8A2CAD4-DD60-A547-D4E3-C5513B4FC088}"/>
                  </a:ext>
                </a:extLst>
              </p:cNvPr>
              <p:cNvSpPr/>
              <p:nvPr/>
            </p:nvSpPr>
            <p:spPr>
              <a:xfrm>
                <a:off x="2519813" y="4397952"/>
                <a:ext cx="1929365" cy="151451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0" name="Rounded Rectangle 35">
                <a:extLst>
                  <a:ext uri="{FF2B5EF4-FFF2-40B4-BE49-F238E27FC236}">
                    <a16:creationId xmlns:a16="http://schemas.microsoft.com/office/drawing/2014/main" id="{A91ED0BF-AB74-2D81-C0B7-8DE6B81C8A97}"/>
                  </a:ext>
                </a:extLst>
              </p:cNvPr>
              <p:cNvSpPr/>
              <p:nvPr/>
            </p:nvSpPr>
            <p:spPr>
              <a:xfrm rot="10800000">
                <a:off x="2517058" y="3219203"/>
                <a:ext cx="0" cy="121160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 name="connsiteX0" fmla="*/ 0 w 0"/>
                  <a:gd name="connsiteY0" fmla="*/ 1211604 h 1211603"/>
                  <a:gd name="connsiteX1" fmla="*/ 0 w 0"/>
                  <a:gd name="connsiteY1" fmla="*/ 0 h 1211603"/>
                </a:gdLst>
                <a:ahLst/>
                <a:cxnLst>
                  <a:cxn ang="0">
                    <a:pos x="connsiteX0" y="connsiteY0"/>
                  </a:cxn>
                  <a:cxn ang="0">
                    <a:pos x="connsiteX1" y="connsiteY1"/>
                  </a:cxn>
                </a:cxnLst>
                <a:rect l="l" t="t" r="r" b="b"/>
                <a:pathLst>
                  <a:path h="1211603">
                    <a:moveTo>
                      <a:pt x="0" y="1211604"/>
                    </a:move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cxnSp>
          <p:nvCxnSpPr>
            <p:cNvPr id="75" name="Straight Connector 74">
              <a:extLst>
                <a:ext uri="{FF2B5EF4-FFF2-40B4-BE49-F238E27FC236}">
                  <a16:creationId xmlns:a16="http://schemas.microsoft.com/office/drawing/2014/main" id="{74883BE5-CD85-FC48-2637-58757ED34601}"/>
                </a:ext>
              </a:extLst>
            </p:cNvPr>
            <p:cNvCxnSpPr>
              <a:cxnSpLocks/>
            </p:cNvCxnSpPr>
            <p:nvPr/>
          </p:nvCxnSpPr>
          <p:spPr>
            <a:xfrm flipV="1">
              <a:off x="7684413" y="3309906"/>
              <a:ext cx="0" cy="661771"/>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80" name="TextBox 79">
            <a:extLst>
              <a:ext uri="{FF2B5EF4-FFF2-40B4-BE49-F238E27FC236}">
                <a16:creationId xmlns:a16="http://schemas.microsoft.com/office/drawing/2014/main" id="{D7E4D7B4-A48F-185B-9110-9DFBBF38BCA1}"/>
              </a:ext>
            </a:extLst>
          </p:cNvPr>
          <p:cNvSpPr txBox="1">
            <a:spLocks/>
          </p:cNvSpPr>
          <p:nvPr/>
        </p:nvSpPr>
        <p:spPr>
          <a:xfrm>
            <a:off x="4492065" y="5677294"/>
            <a:ext cx="3159388" cy="933589"/>
          </a:xfrm>
          <a:prstGeom prst="rect">
            <a:avLst/>
          </a:prstGeom>
          <a:noFill/>
        </p:spPr>
        <p:txBody>
          <a:bodyPr wrap="square">
            <a:spAutoFit/>
          </a:bodyPr>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Poistetaan laite / tarvike käytöstä</a:t>
            </a:r>
          </a:p>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Esihenkilö käsittelee ilmoituksen </a:t>
            </a:r>
          </a:p>
          <a:p>
            <a:pPr marL="99450" indent="-99450" defTabSz="914286">
              <a:spcBef>
                <a:spcPts val="200"/>
              </a:spcBef>
              <a:buFont typeface="Arial" panose="020B0604020202020204" pitchFamily="34" charset="0"/>
              <a:buChar char="•"/>
            </a:pPr>
            <a:r>
              <a:rPr lang="fi-FI" sz="800" dirty="0"/>
              <a:t>Tieto turvallisuusriskeistä välitetään myös toimialuejohtajalle sekä palvelupäällikölle vaaratilanne-järjestelmässä</a:t>
            </a:r>
            <a:endParaRPr lang="fi-FI" sz="800" kern="1200" dirty="0">
              <a:solidFill>
                <a:schemeClr val="dk1"/>
              </a:solidFill>
              <a:latin typeface="+mn-lt"/>
              <a:ea typeface="+mn-ea"/>
              <a:cs typeface="+mn-cs"/>
            </a:endParaRPr>
          </a:p>
          <a:p>
            <a:pPr marL="99450" indent="-99450">
              <a:lnSpc>
                <a:spcPct val="100000"/>
              </a:lnSpc>
              <a:spcBef>
                <a:spcPts val="200"/>
              </a:spcBef>
              <a:spcAft>
                <a:spcPts val="0"/>
              </a:spcAft>
              <a:buFont typeface="Arial" panose="020B0604020202020204" pitchFamily="34" charset="0"/>
              <a:buChar char="•"/>
            </a:pPr>
            <a:r>
              <a:rPr lang="fi-FI" sz="800" kern="1200" noProof="0" dirty="0">
                <a:solidFill>
                  <a:schemeClr val="dk1"/>
                </a:solidFill>
                <a:latin typeface="+mn-lt"/>
                <a:ea typeface="+mn-ea"/>
                <a:cs typeface="+mn-cs"/>
              </a:rPr>
              <a:t>Keskustelu tarvittaessa asiakkaan ja omaisen kanssa</a:t>
            </a:r>
          </a:p>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Toteutetaan korjaavat toimenpite</a:t>
            </a:r>
            <a:r>
              <a:rPr lang="fi-FI" sz="800" dirty="0">
                <a:solidFill>
                  <a:schemeClr val="dk1"/>
                </a:solidFill>
              </a:rPr>
              <a:t>et</a:t>
            </a:r>
            <a:endParaRPr lang="fi-FI" sz="800" kern="1200" dirty="0">
              <a:solidFill>
                <a:schemeClr val="dk1"/>
              </a:solidFill>
              <a:latin typeface="+mn-lt"/>
              <a:ea typeface="+mn-ea"/>
              <a:cs typeface="+mn-cs"/>
            </a:endParaRPr>
          </a:p>
        </p:txBody>
      </p:sp>
      <p:pic>
        <p:nvPicPr>
          <p:cNvPr id="89" name="Graphic 88">
            <a:extLst>
              <a:ext uri="{FF2B5EF4-FFF2-40B4-BE49-F238E27FC236}">
                <a16:creationId xmlns:a16="http://schemas.microsoft.com/office/drawing/2014/main" id="{6AA07F93-1771-9688-0228-43D4C601B10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5776" y="3290916"/>
            <a:ext cx="724807" cy="514994"/>
          </a:xfrm>
          <a:prstGeom prst="rect">
            <a:avLst/>
          </a:prstGeom>
        </p:spPr>
      </p:pic>
      <p:pic>
        <p:nvPicPr>
          <p:cNvPr id="90" name="Graphic 89">
            <a:extLst>
              <a:ext uri="{FF2B5EF4-FFF2-40B4-BE49-F238E27FC236}">
                <a16:creationId xmlns:a16="http://schemas.microsoft.com/office/drawing/2014/main" id="{8525F9D3-1A5F-3CB9-B175-926F64CAC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2731" y="3330851"/>
            <a:ext cx="404882" cy="404882"/>
          </a:xfrm>
          <a:prstGeom prst="rect">
            <a:avLst/>
          </a:prstGeom>
        </p:spPr>
      </p:pic>
      <p:pic>
        <p:nvPicPr>
          <p:cNvPr id="91" name="Graphic 90">
            <a:extLst>
              <a:ext uri="{FF2B5EF4-FFF2-40B4-BE49-F238E27FC236}">
                <a16:creationId xmlns:a16="http://schemas.microsoft.com/office/drawing/2014/main" id="{F600F34C-EFD3-2B3C-1B22-F372987FF3E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9671" y="3251159"/>
            <a:ext cx="509122" cy="509122"/>
          </a:xfrm>
          <a:prstGeom prst="rect">
            <a:avLst/>
          </a:prstGeom>
        </p:spPr>
      </p:pic>
      <p:pic>
        <p:nvPicPr>
          <p:cNvPr id="93" name="Graphic 92">
            <a:extLst>
              <a:ext uri="{FF2B5EF4-FFF2-40B4-BE49-F238E27FC236}">
                <a16:creationId xmlns:a16="http://schemas.microsoft.com/office/drawing/2014/main" id="{8F146FE1-1E01-804C-90B9-652F1FEEC05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28236" y="5109373"/>
            <a:ext cx="480871" cy="422228"/>
          </a:xfrm>
          <a:prstGeom prst="rect">
            <a:avLst/>
          </a:prstGeom>
        </p:spPr>
      </p:pic>
      <p:pic>
        <p:nvPicPr>
          <p:cNvPr id="94" name="Graphic 93">
            <a:extLst>
              <a:ext uri="{FF2B5EF4-FFF2-40B4-BE49-F238E27FC236}">
                <a16:creationId xmlns:a16="http://schemas.microsoft.com/office/drawing/2014/main" id="{15B0276C-A2AF-ADCE-4433-6D9913CD5C0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6370" y="5143748"/>
            <a:ext cx="404882" cy="404882"/>
          </a:xfrm>
          <a:prstGeom prst="rect">
            <a:avLst/>
          </a:prstGeom>
        </p:spPr>
      </p:pic>
      <p:pic>
        <p:nvPicPr>
          <p:cNvPr id="95" name="Graphic 94">
            <a:extLst>
              <a:ext uri="{FF2B5EF4-FFF2-40B4-BE49-F238E27FC236}">
                <a16:creationId xmlns:a16="http://schemas.microsoft.com/office/drawing/2014/main" id="{019186E4-A346-E6D6-B4FE-39EBF5FF0DE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0080" y="5065321"/>
            <a:ext cx="509122" cy="509122"/>
          </a:xfrm>
          <a:prstGeom prst="rect">
            <a:avLst/>
          </a:prstGeom>
        </p:spPr>
      </p:pic>
      <p:sp>
        <p:nvSpPr>
          <p:cNvPr id="5" name="TextBox 4">
            <a:extLst>
              <a:ext uri="{FF2B5EF4-FFF2-40B4-BE49-F238E27FC236}">
                <a16:creationId xmlns:a16="http://schemas.microsoft.com/office/drawing/2014/main" id="{C7BCB5B9-DAD0-230A-F459-804EA7ECE178}"/>
              </a:ext>
            </a:extLst>
          </p:cNvPr>
          <p:cNvSpPr txBox="1">
            <a:spLocks/>
          </p:cNvSpPr>
          <p:nvPr/>
        </p:nvSpPr>
        <p:spPr>
          <a:xfrm>
            <a:off x="10204308" y="6565280"/>
            <a:ext cx="1987693" cy="215444"/>
          </a:xfrm>
          <a:prstGeom prst="rect">
            <a:avLst/>
          </a:prstGeom>
          <a:noFill/>
        </p:spPr>
        <p:txBody>
          <a:bodyPr wrap="square" rtlCol="0">
            <a:spAutoFit/>
          </a:bodyPr>
          <a:lstStyle/>
          <a:p>
            <a:r>
              <a:rPr lang="fi-FI" sz="800" i="1" dirty="0"/>
              <a:t>*Asiakas- ja potilastietojärjestelmä</a:t>
            </a:r>
          </a:p>
        </p:txBody>
      </p:sp>
      <p:sp>
        <p:nvSpPr>
          <p:cNvPr id="9" name="Title 12">
            <a:extLst>
              <a:ext uri="{FF2B5EF4-FFF2-40B4-BE49-F238E27FC236}">
                <a16:creationId xmlns:a16="http://schemas.microsoft.com/office/drawing/2014/main" id="{612C6B05-B4A7-2810-D6A8-12EE940F005F}"/>
              </a:ext>
            </a:extLst>
          </p:cNvPr>
          <p:cNvSpPr txBox="1">
            <a:spLocks/>
          </p:cNvSpPr>
          <p:nvPr/>
        </p:nvSpPr>
        <p:spPr>
          <a:xfrm>
            <a:off x="461999" y="450426"/>
            <a:ext cx="11289174" cy="868004"/>
          </a:xfrm>
          <a:prstGeom prst="rect">
            <a:avLst/>
          </a:prstGeom>
        </p:spPr>
        <p:txBody>
          <a:bodyPr vert="horz" lIns="91440" tIns="45720" rIns="91440" bIns="45720" rtlCol="0" anchor="t">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400" dirty="0">
                <a:latin typeface="+mj-lt"/>
                <a:ea typeface="Inter" panose="02000503000000020004" pitchFamily="2" charset="0"/>
                <a:cs typeface="Times New Roman" panose="02020603050405020304" pitchFamily="18" charset="0"/>
              </a:rPr>
              <a:t>Riski- ja epäkohtailmoitusten käsittely (2/3)</a:t>
            </a:r>
            <a:endParaRPr lang="fi-FI" dirty="0">
              <a:solidFill>
                <a:srgbClr val="FF0000"/>
              </a:solidFill>
            </a:endParaRPr>
          </a:p>
        </p:txBody>
      </p:sp>
    </p:spTree>
    <p:extLst>
      <p:ext uri="{BB962C8B-B14F-4D97-AF65-F5344CB8AC3E}">
        <p14:creationId xmlns:p14="http://schemas.microsoft.com/office/powerpoint/2010/main" val="319132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74AFD251-8884-7A83-4A81-CE7A195D8807}"/>
              </a:ext>
            </a:extLst>
          </p:cNvPr>
          <p:cNvSpPr/>
          <p:nvPr/>
        </p:nvSpPr>
        <p:spPr>
          <a:xfrm>
            <a:off x="45241" y="6051234"/>
            <a:ext cx="2351742" cy="764763"/>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66893" y="2075875"/>
            <a:ext cx="9200449"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hlinkClick r:id="rId3"/>
              </a:rPr>
              <a:t>Vakavan vaaratapahtuman tutkintaprosessi </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marR="0" lvl="0" algn="l" defTabSz="914286" eaLnBrk="1" fontAlgn="auto" latinLnBrk="0" hangingPunct="1">
              <a:lnSpc>
                <a:spcPct val="107000"/>
              </a:lnSpc>
              <a:spcBef>
                <a:spcPts val="600"/>
              </a:spcBef>
              <a:spcAft>
                <a:spcPts val="0"/>
              </a:spcAft>
              <a:buClrTx/>
              <a:buSzTx/>
              <a:tabLst/>
              <a:defRPr/>
            </a:pPr>
            <a:r>
              <a:rPr lang="fi-FI" sz="800" dirty="0">
                <a:solidFill>
                  <a:srgbClr val="000000"/>
                </a:solidFill>
              </a:rPr>
              <a:t>	</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algn="ctr"/>
            <a:endParaRPr lang="fi-FI" sz="800" dirty="0"/>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5" name="Rectangle 14">
            <a:extLst>
              <a:ext uri="{FF2B5EF4-FFF2-40B4-BE49-F238E27FC236}">
                <a16:creationId xmlns:a16="http://schemas.microsoft.com/office/drawing/2014/main" id="{20FA7B37-8285-AD2F-4162-0FBAF6F2C113}"/>
              </a:ext>
            </a:extLst>
          </p:cNvPr>
          <p:cNvSpPr>
            <a:spLocks/>
          </p:cNvSpPr>
          <p:nvPr/>
        </p:nvSpPr>
        <p:spPr>
          <a:xfrm>
            <a:off x="2176108" y="2446116"/>
            <a:ext cx="2253002"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defTabSz="914286">
              <a:spcBef>
                <a:spcPts val="200"/>
              </a:spcBef>
              <a:buFont typeface="Arial" panose="020B0604020202020204" pitchFamily="34" charset="0"/>
              <a:buChar char="•"/>
              <a:defRPr/>
            </a:pPr>
            <a:r>
              <a:rPr lang="fi-FI" sz="800" b="1" dirty="0">
                <a:solidFill>
                  <a:schemeClr val="dk1"/>
                </a:solidFill>
              </a:rPr>
              <a:t>Vakavissa vaaratilanteissa välitön yhteys toiminnasta vastaavalle taholle (esihenkilö ja palvelu-/ tulosaluepäällikkö), jotka ilmoittavat valvontatiimille puhelimitse/sähköpostilla</a:t>
            </a:r>
          </a:p>
          <a:p>
            <a:pPr defTabSz="914286">
              <a:spcBef>
                <a:spcPts val="200"/>
              </a:spcBef>
              <a:defRPr/>
            </a:pPr>
            <a:endParaRPr lang="fi-FI" sz="800" b="1" i="1" kern="1200" dirty="0">
              <a:solidFill>
                <a:schemeClr val="dk1"/>
              </a:solidFill>
              <a:latin typeface="+mn-lt"/>
              <a:ea typeface="+mn-ea"/>
              <a:cs typeface="+mn-cs"/>
            </a:endParaRP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16" name="Rectangle 15">
            <a:extLst>
              <a:ext uri="{FF2B5EF4-FFF2-40B4-BE49-F238E27FC236}">
                <a16:creationId xmlns:a16="http://schemas.microsoft.com/office/drawing/2014/main" id="{AA6DEBE2-2138-109F-C0AE-7F672FD398BC}"/>
              </a:ext>
            </a:extLst>
          </p:cNvPr>
          <p:cNvSpPr/>
          <p:nvPr/>
        </p:nvSpPr>
        <p:spPr>
          <a:xfrm>
            <a:off x="4492064" y="2447046"/>
            <a:ext cx="3349012"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Esihenkilö käsittelee vaaratapahtumailmoituksen  ja luokittelee riskiluokan IV/V </a:t>
            </a:r>
            <a:r>
              <a:rPr lang="fi-FI" sz="800" dirty="0">
                <a:solidFill>
                  <a:schemeClr val="tx1"/>
                </a:solidFill>
              </a:rPr>
              <a:t>tai </a:t>
            </a:r>
            <a:r>
              <a:rPr lang="fi-FI" sz="800" kern="1200" dirty="0">
                <a:solidFill>
                  <a:schemeClr val="tx1"/>
                </a:solidFill>
                <a:latin typeface="+mn-lt"/>
                <a:ea typeface="+mn-ea"/>
                <a:cs typeface="+mn-cs"/>
              </a:rPr>
              <a:t>seuraus asiakkaalle/potilaalle on vakava </a:t>
            </a:r>
          </a:p>
          <a:p>
            <a:pPr marL="99450" indent="-99450">
              <a:lnSpc>
                <a:spcPct val="100000"/>
              </a:lnSpc>
              <a:spcBef>
                <a:spcPts val="200"/>
              </a:spcBef>
              <a:spcAft>
                <a:spcPts val="0"/>
              </a:spcAft>
              <a:buFont typeface="Arial" panose="020B0604020202020204" pitchFamily="34" charset="0"/>
              <a:buChar char="•"/>
            </a:pPr>
            <a:r>
              <a:rPr lang="fi-FI" sz="800" noProof="0" dirty="0">
                <a:solidFill>
                  <a:schemeClr val="tx1"/>
                </a:solidFill>
              </a:rPr>
              <a:t>Valvonta-asiantuntija tekee asiasta esiselvityksen esim. soittamalla yksikköön. </a:t>
            </a:r>
          </a:p>
          <a:p>
            <a:pPr marL="99450" indent="-99450">
              <a:lnSpc>
                <a:spcPct val="100000"/>
              </a:lnSpc>
              <a:spcBef>
                <a:spcPts val="200"/>
              </a:spcBef>
              <a:spcAft>
                <a:spcPts val="0"/>
              </a:spcAft>
              <a:buFont typeface="Arial" panose="020B0604020202020204" pitchFamily="34" charset="0"/>
              <a:buChar char="•"/>
            </a:pPr>
            <a:r>
              <a:rPr lang="fi-FI" sz="800" dirty="0">
                <a:solidFill>
                  <a:schemeClr val="tx1"/>
                </a:solidFill>
              </a:rPr>
              <a:t>Jos tapauksessa ilmenee tutkinnan tarvetta, valvonta-asiantuntija esittelee tapauksen johtajaylilääkärille tai sosiaali- ja integraatiojohtajalle, joka tekee päätöksen tutkinnan aloituksesta</a:t>
            </a:r>
            <a:endParaRPr lang="fi-FI" sz="800" noProof="0" dirty="0">
              <a:solidFill>
                <a:schemeClr val="tx1"/>
              </a:solidFill>
            </a:endParaRPr>
          </a:p>
          <a:p>
            <a:pPr>
              <a:lnSpc>
                <a:spcPct val="100000"/>
              </a:lnSpc>
              <a:spcBef>
                <a:spcPts val="200"/>
              </a:spcBef>
              <a:spcAft>
                <a:spcPts val="0"/>
              </a:spcAft>
            </a:pPr>
            <a:endParaRPr lang="fi-FI" sz="800" kern="1200" dirty="0">
              <a:solidFill>
                <a:schemeClr val="tx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63" name="TextBox 62">
            <a:extLst>
              <a:ext uri="{FF2B5EF4-FFF2-40B4-BE49-F238E27FC236}">
                <a16:creationId xmlns:a16="http://schemas.microsoft.com/office/drawing/2014/main" id="{C6B9796E-C80D-DD6C-522B-6940A16D5EA5}"/>
              </a:ext>
            </a:extLst>
          </p:cNvPr>
          <p:cNvSpPr txBox="1"/>
          <p:nvPr/>
        </p:nvSpPr>
        <p:spPr>
          <a:xfrm>
            <a:off x="10117329" y="2522274"/>
            <a:ext cx="1790394" cy="766941"/>
          </a:xfrm>
          <a:prstGeom prst="rect">
            <a:avLst/>
          </a:prstGeom>
          <a:noFill/>
        </p:spPr>
        <p:txBody>
          <a:bodyPr wrap="square">
            <a:spAutoFit/>
          </a:bodyPr>
          <a:lstStyle/>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dirty="0">
                <a:solidFill>
                  <a:schemeClr val="dk1"/>
                </a:solidFill>
              </a:rPr>
              <a:t>Suositusten toimeenpano ja seuranta toimialalla</a:t>
            </a:r>
          </a:p>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kern="1200" dirty="0">
                <a:solidFill>
                  <a:schemeClr val="dk1"/>
                </a:solidFill>
                <a:latin typeface="+mn-lt"/>
                <a:ea typeface="+mn-ea"/>
                <a:cs typeface="+mn-cs"/>
              </a:rPr>
              <a:t>Valvontatiimi seuraa </a:t>
            </a:r>
            <a:r>
              <a:rPr lang="fi-FI" sz="800" dirty="0">
                <a:solidFill>
                  <a:schemeClr val="dk1"/>
                </a:solidFill>
              </a:rPr>
              <a:t>suositusten toimeenpanoa valvontakäyntien yhteydessä</a:t>
            </a:r>
            <a:endParaRPr lang="fi-FI" sz="800" kern="1200" dirty="0">
              <a:solidFill>
                <a:schemeClr val="dk1"/>
              </a:solidFill>
              <a:latin typeface="+mn-lt"/>
              <a:ea typeface="+mn-ea"/>
              <a:cs typeface="+mn-cs"/>
            </a:endParaRP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algn="ctr"/>
            <a:r>
              <a:rPr lang="fi-FI" sz="1300" b="1" dirty="0">
                <a:solidFill>
                  <a:schemeClr val="bg1"/>
                </a:solidFill>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algn="ctr"/>
            <a:r>
              <a:rPr lang="fi-FI" sz="1300" b="1" dirty="0">
                <a:solidFill>
                  <a:schemeClr val="bg1"/>
                </a:solidFill>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algn="ctr"/>
            <a:r>
              <a:rPr lang="fi-FI" sz="1300" b="1" dirty="0">
                <a:solidFill>
                  <a:schemeClr val="bg1"/>
                </a:solidFill>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15545" y="1025326"/>
            <a:ext cx="2401784" cy="492443"/>
          </a:xfrm>
          <a:prstGeom prst="rect">
            <a:avLst/>
          </a:prstGeom>
          <a:noFill/>
        </p:spPr>
        <p:txBody>
          <a:bodyPr wrap="square" rtlCol="0">
            <a:spAutoFit/>
          </a:bodyPr>
          <a:lstStyle/>
          <a:p>
            <a:pPr algn="ctr"/>
            <a:r>
              <a:rPr lang="fi-FI" sz="1300" b="1" dirty="0">
                <a:solidFill>
                  <a:schemeClr val="bg1"/>
                </a:solidFill>
              </a:rPr>
              <a:t>Tapahtuman dokumentointi, </a:t>
            </a:r>
            <a:br>
              <a:rPr lang="fi-FI" sz="1300" b="1" dirty="0">
                <a:solidFill>
                  <a:schemeClr val="bg1"/>
                </a:solidFill>
              </a:rPr>
            </a:br>
            <a:r>
              <a:rPr lang="fi-FI" sz="1300" b="1" dirty="0">
                <a:solidFill>
                  <a:schemeClr val="bg1"/>
                </a:solidFill>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algn="ctr"/>
            <a:r>
              <a:rPr lang="fi-FI" sz="1300" b="1" dirty="0">
                <a:solidFill>
                  <a:schemeClr val="bg1"/>
                </a:solidFill>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693075"/>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67862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9" name="TextBox 58">
            <a:extLst>
              <a:ext uri="{FF2B5EF4-FFF2-40B4-BE49-F238E27FC236}">
                <a16:creationId xmlns:a16="http://schemas.microsoft.com/office/drawing/2014/main" id="{77515231-6C90-7DF4-774E-7DCDA7DE35EF}"/>
              </a:ext>
            </a:extLst>
          </p:cNvPr>
          <p:cNvSpPr txBox="1"/>
          <p:nvPr/>
        </p:nvSpPr>
        <p:spPr>
          <a:xfrm>
            <a:off x="329924" y="2493798"/>
            <a:ext cx="1695074" cy="461665"/>
          </a:xfrm>
          <a:prstGeom prst="rect">
            <a:avLst/>
          </a:prstGeom>
          <a:noFill/>
        </p:spPr>
        <p:txBody>
          <a:bodyPr wrap="square" rtlCol="0">
            <a:spAutoFit/>
          </a:bodyPr>
          <a:lstStyle/>
          <a:p>
            <a:pPr algn="ctr"/>
            <a:r>
              <a:rPr lang="fi-FI" sz="1200" b="1" dirty="0"/>
              <a:t>Vakava vaaratapahtuma</a:t>
            </a:r>
          </a:p>
        </p:txBody>
      </p:sp>
      <p:pic>
        <p:nvPicPr>
          <p:cNvPr id="19" name="Graphic 18">
            <a:extLst>
              <a:ext uri="{FF2B5EF4-FFF2-40B4-BE49-F238E27FC236}">
                <a16:creationId xmlns:a16="http://schemas.microsoft.com/office/drawing/2014/main" id="{C1BA7503-4282-C2C5-EA87-8DBA4B3FBB2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6706" y="1829074"/>
            <a:ext cx="469266" cy="422339"/>
          </a:xfrm>
          <a:prstGeom prst="rect">
            <a:avLst/>
          </a:prstGeom>
        </p:spPr>
      </p:pic>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64042" y="1873749"/>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683079" y="1784025"/>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891744" y="1853416"/>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780843" y="1809907"/>
            <a:ext cx="443949" cy="443949"/>
          </a:xfrm>
          <a:prstGeom prst="rect">
            <a:avLst/>
          </a:prstGeom>
        </p:spPr>
      </p:pic>
      <p:sp>
        <p:nvSpPr>
          <p:cNvPr id="5" name="TextBox 4">
            <a:extLst>
              <a:ext uri="{FF2B5EF4-FFF2-40B4-BE49-F238E27FC236}">
                <a16:creationId xmlns:a16="http://schemas.microsoft.com/office/drawing/2014/main" id="{C7BCB5B9-DAD0-230A-F459-804EA7ECE178}"/>
              </a:ext>
            </a:extLst>
          </p:cNvPr>
          <p:cNvSpPr txBox="1">
            <a:spLocks/>
          </p:cNvSpPr>
          <p:nvPr/>
        </p:nvSpPr>
        <p:spPr>
          <a:xfrm>
            <a:off x="10204308" y="6565280"/>
            <a:ext cx="1987693" cy="215444"/>
          </a:xfrm>
          <a:prstGeom prst="rect">
            <a:avLst/>
          </a:prstGeom>
          <a:noFill/>
        </p:spPr>
        <p:txBody>
          <a:bodyPr wrap="square" rtlCol="0">
            <a:spAutoFit/>
          </a:bodyPr>
          <a:lstStyle/>
          <a:p>
            <a:r>
              <a:rPr lang="fi-FI" sz="800" i="1" dirty="0"/>
              <a:t>*Asiakas- ja potilastietojärjestelmä</a:t>
            </a:r>
          </a:p>
        </p:txBody>
      </p:sp>
      <p:sp>
        <p:nvSpPr>
          <p:cNvPr id="9" name="Title 12">
            <a:extLst>
              <a:ext uri="{FF2B5EF4-FFF2-40B4-BE49-F238E27FC236}">
                <a16:creationId xmlns:a16="http://schemas.microsoft.com/office/drawing/2014/main" id="{612C6B05-B4A7-2810-D6A8-12EE940F005F}"/>
              </a:ext>
            </a:extLst>
          </p:cNvPr>
          <p:cNvSpPr txBox="1">
            <a:spLocks/>
          </p:cNvSpPr>
          <p:nvPr/>
        </p:nvSpPr>
        <p:spPr>
          <a:xfrm>
            <a:off x="461999" y="450426"/>
            <a:ext cx="11289174" cy="868004"/>
          </a:xfrm>
          <a:prstGeom prst="rect">
            <a:avLst/>
          </a:prstGeom>
        </p:spPr>
        <p:txBody>
          <a:bodyPr vert="horz" lIns="91440" tIns="45720" rIns="91440" bIns="45720" rtlCol="0" anchor="t">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400" dirty="0">
                <a:latin typeface="+mj-lt"/>
                <a:ea typeface="Inter" panose="02000503000000020004" pitchFamily="2" charset="0"/>
                <a:cs typeface="Times New Roman" panose="02020603050405020304" pitchFamily="18" charset="0"/>
              </a:rPr>
              <a:t>Riskien ja epäkohtailmoitusten käsittely (3/3)</a:t>
            </a:r>
            <a:endParaRPr lang="fi-FI" dirty="0">
              <a:solidFill>
                <a:srgbClr val="FF0000"/>
              </a:solidFill>
            </a:endParaRPr>
          </a:p>
        </p:txBody>
      </p:sp>
      <p:grpSp>
        <p:nvGrpSpPr>
          <p:cNvPr id="44" name="Ryhmä 43">
            <a:extLst>
              <a:ext uri="{FF2B5EF4-FFF2-40B4-BE49-F238E27FC236}">
                <a16:creationId xmlns:a16="http://schemas.microsoft.com/office/drawing/2014/main" id="{3D376C33-1B3B-471F-8D6A-281C5A86E040}"/>
              </a:ext>
            </a:extLst>
          </p:cNvPr>
          <p:cNvGrpSpPr/>
          <p:nvPr/>
        </p:nvGrpSpPr>
        <p:grpSpPr>
          <a:xfrm>
            <a:off x="551112" y="3740539"/>
            <a:ext cx="5165805" cy="2541335"/>
            <a:chOff x="7723163" y="5384753"/>
            <a:chExt cx="4003393" cy="707886"/>
          </a:xfrm>
        </p:grpSpPr>
        <p:sp>
          <p:nvSpPr>
            <p:cNvPr id="47" name="Suorakulmio: Pyöristetyt kulmat 46">
              <a:extLst>
                <a:ext uri="{FF2B5EF4-FFF2-40B4-BE49-F238E27FC236}">
                  <a16:creationId xmlns:a16="http://schemas.microsoft.com/office/drawing/2014/main" id="{66D5693D-B213-4CD2-862A-0FD9F67CA0C0}"/>
                </a:ext>
              </a:extLst>
            </p:cNvPr>
            <p:cNvSpPr/>
            <p:nvPr/>
          </p:nvSpPr>
          <p:spPr>
            <a:xfrm>
              <a:off x="7723163" y="5384753"/>
              <a:ext cx="4003393" cy="70788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48" name="TextBox 6">
              <a:extLst>
                <a:ext uri="{FF2B5EF4-FFF2-40B4-BE49-F238E27FC236}">
                  <a16:creationId xmlns:a16="http://schemas.microsoft.com/office/drawing/2014/main" id="{2256BA71-F6B9-4812-B0C2-9438601B509F}"/>
                </a:ext>
              </a:extLst>
            </p:cNvPr>
            <p:cNvSpPr txBox="1"/>
            <p:nvPr/>
          </p:nvSpPr>
          <p:spPr>
            <a:xfrm>
              <a:off x="7956829" y="5413940"/>
              <a:ext cx="3349012" cy="610832"/>
            </a:xfrm>
            <a:prstGeom prst="rect">
              <a:avLst/>
            </a:prstGeom>
            <a:noFill/>
          </p:spPr>
          <p:txBody>
            <a:bodyPr wrap="square" lIns="91440" tIns="45720" rIns="91440" bIns="45720" anchor="t">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1050" b="0" i="0" u="none" strike="noStrike" kern="1200" cap="none" spc="0" normalizeH="0" baseline="0" noProof="0" dirty="0">
                  <a:ln>
                    <a:noFill/>
                  </a:ln>
                  <a:effectLst/>
                  <a:uLnTx/>
                  <a:uFillTx/>
                  <a:latin typeface="Arial" panose="020B0604020202020204"/>
                  <a:ea typeface="+mn-ea"/>
                  <a:cs typeface="Arial"/>
                </a:rPr>
                <a:t>Vakavia vaaratapahtumia ovat:</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Tapahtuma, joka johti tai olisi voinut johtaa potilaan kuolemaan</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050" b="0" i="0" u="none" strike="noStrike" kern="1200" cap="none" spc="0" normalizeH="0" baseline="0" noProof="0" dirty="0">
                  <a:ln>
                    <a:noFill/>
                  </a:ln>
                  <a:effectLst/>
                  <a:uLnTx/>
                  <a:uFillTx/>
                  <a:latin typeface="Arial" panose="020B0604020202020204"/>
                  <a:ea typeface="+mn-ea"/>
                  <a:cs typeface="Arial"/>
                </a:rPr>
                <a:t>Tapahtuma, joka johti tai olisi voinut johtaa sairaalahoidon aloittamiseen tai jatkamiseen sekä aiheuttanut huomattavia terveysvaikutuksia</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Tapahtuma, joka aiheutti tai olisi voinut aiheuttaa merkittävän tilapäisen tai pysyvän vamman, haitan tai toimintakyvyn heikkenemisen</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050" b="0" i="0" u="none" strike="noStrike" kern="1200" cap="none" spc="0" normalizeH="0" baseline="0" noProof="0" dirty="0">
                  <a:ln>
                    <a:noFill/>
                  </a:ln>
                  <a:effectLst/>
                  <a:uLnTx/>
                  <a:uFillTx/>
                  <a:latin typeface="Arial" panose="020B0604020202020204"/>
                  <a:ea typeface="+mn-ea"/>
                  <a:cs typeface="Arial"/>
                </a:rPr>
                <a:t>Potilaalle suoritettiin väärä toimenpide</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Väärä toimenpidekohta</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Hoito annettiin väärälle potilaalle</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Määrätty hoito on jäänyt merkittäviltä osin antamatta</a:t>
              </a:r>
            </a:p>
          </p:txBody>
        </p:sp>
      </p:grpSp>
    </p:spTree>
    <p:extLst>
      <p:ext uri="{BB962C8B-B14F-4D97-AF65-F5344CB8AC3E}">
        <p14:creationId xmlns:p14="http://schemas.microsoft.com/office/powerpoint/2010/main" val="839827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B6E2AB17-CAA8-6352-C306-C7AF7277A294}"/>
              </a:ext>
            </a:extLst>
          </p:cNvPr>
          <p:cNvGraphicFramePr>
            <a:graphicFrameLocks noChangeAspect="1"/>
          </p:cNvGraphicFramePr>
          <p:nvPr>
            <p:custDataLst>
              <p:tags r:id="rId1"/>
            </p:custDataLst>
            <p:extLst>
              <p:ext uri="{D42A27DB-BD31-4B8C-83A1-F6EECF244321}">
                <p14:modId xmlns:p14="http://schemas.microsoft.com/office/powerpoint/2010/main" val="36854939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B6E2AB17-CAA8-6352-C306-C7AF7277A29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8" name="Rectangle 37">
            <a:extLst>
              <a:ext uri="{FF2B5EF4-FFF2-40B4-BE49-F238E27FC236}">
                <a16:creationId xmlns:a16="http://schemas.microsoft.com/office/drawing/2014/main" id="{16E05865-29F4-331F-F0F1-3CEB01CE54EF}"/>
              </a:ext>
            </a:extLst>
          </p:cNvPr>
          <p:cNvSpPr/>
          <p:nvPr/>
        </p:nvSpPr>
        <p:spPr>
          <a:xfrm>
            <a:off x="9137044" y="1914097"/>
            <a:ext cx="2715123"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32">
            <a:extLst>
              <a:ext uri="{FF2B5EF4-FFF2-40B4-BE49-F238E27FC236}">
                <a16:creationId xmlns:a16="http://schemas.microsoft.com/office/drawing/2014/main" id="{C0CFB8F2-F8CC-987D-2F86-1CA97F4B0C06}"/>
              </a:ext>
            </a:extLst>
          </p:cNvPr>
          <p:cNvSpPr/>
          <p:nvPr/>
        </p:nvSpPr>
        <p:spPr>
          <a:xfrm>
            <a:off x="4296831" y="1914097"/>
            <a:ext cx="4664334"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84282CCA-2A82-ABDE-A8B5-0A66843E20E1}"/>
              </a:ext>
            </a:extLst>
          </p:cNvPr>
          <p:cNvSpPr/>
          <p:nvPr/>
        </p:nvSpPr>
        <p:spPr>
          <a:xfrm>
            <a:off x="554196" y="1914097"/>
            <a:ext cx="3584666"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TextBox 6">
            <a:extLst>
              <a:ext uri="{FF2B5EF4-FFF2-40B4-BE49-F238E27FC236}">
                <a16:creationId xmlns:a16="http://schemas.microsoft.com/office/drawing/2014/main" id="{759EE4D2-5C7F-978D-C832-785D8B865EC3}"/>
              </a:ext>
            </a:extLst>
          </p:cNvPr>
          <p:cNvSpPr txBox="1">
            <a:spLocks/>
          </p:cNvSpPr>
          <p:nvPr/>
        </p:nvSpPr>
        <p:spPr>
          <a:xfrm>
            <a:off x="466461" y="2747586"/>
            <a:ext cx="3940989" cy="3734869"/>
          </a:xfrm>
          <a:prstGeom prst="rect">
            <a:avLst/>
          </a:prstGeom>
          <a:noFill/>
        </p:spPr>
        <p:txBody>
          <a:bodyPr wrap="square">
            <a:spAutoFit/>
          </a:bodyPr>
          <a:lstStyle/>
          <a:p>
            <a:pPr marL="171450" indent="-171450" defTabSz="914286">
              <a:lnSpc>
                <a:spcPct val="107000"/>
              </a:lnSpc>
              <a:spcAft>
                <a:spcPts val="300"/>
              </a:spcAft>
              <a:buFont typeface="Arial" panose="020B0604020202020204" pitchFamily="34" charset="0"/>
              <a:buChar char="•"/>
              <a:defRPr/>
            </a:pPr>
            <a:r>
              <a:rPr lang="fi-FI" sz="1050" kern="100" dirty="0">
                <a:ea typeface="Calibri" panose="020F0502020204030204" pitchFamily="34" charset="0"/>
                <a:cs typeface="Times New Roman" panose="02020603050405020304" pitchFamily="18" charset="0"/>
              </a:rPr>
              <a:t>On velvoitettu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a:t>
            </a:r>
          </a:p>
          <a:p>
            <a:pPr marL="361950" lvl="1" indent="-184150" defTabSz="914286">
              <a:lnSpc>
                <a:spcPct val="107000"/>
              </a:lnSpc>
              <a:spcAft>
                <a:spcPts val="300"/>
              </a:spcAft>
              <a:buFont typeface="+mj-lt"/>
              <a:buAutoNum type="arabicPeriod"/>
              <a:defRPr/>
            </a:pPr>
            <a:r>
              <a:rPr lang="fi-FI" sz="1050" kern="100" dirty="0">
                <a:ea typeface="Calibri" panose="020F0502020204030204" pitchFamily="34" charset="0"/>
                <a:cs typeface="Times New Roman" panose="02020603050405020304" pitchFamily="18" charset="0"/>
              </a:rPr>
              <a:t>suoraan omalle </a:t>
            </a:r>
            <a:r>
              <a:rPr lang="fi-FI" sz="1050" kern="100" dirty="0">
                <a:effectLst/>
                <a:ea typeface="Calibri" panose="020F0502020204030204" pitchFamily="34" charset="0"/>
                <a:cs typeface="Times New Roman" panose="02020603050405020304" pitchFamily="18" charset="0"/>
              </a:rPr>
              <a:t>esihenkilölle</a:t>
            </a:r>
            <a:r>
              <a:rPr lang="fi-FI" sz="1050" kern="100" dirty="0">
                <a:ea typeface="Calibri" panose="020F0502020204030204" pitchFamily="34" charset="0"/>
                <a:cs typeface="Times New Roman" panose="02020603050405020304" pitchFamily="18" charset="0"/>
              </a:rPr>
              <a:t> ja</a:t>
            </a:r>
            <a:endParaRPr lang="fi-FI" sz="1050" kern="100" dirty="0">
              <a:effectLst/>
              <a:ea typeface="Calibri" panose="020F0502020204030204" pitchFamily="34" charset="0"/>
              <a:cs typeface="Times New Roman" panose="02020603050405020304" pitchFamily="18" charset="0"/>
            </a:endParaRPr>
          </a:p>
          <a:p>
            <a:pPr marL="361950" lvl="1" indent="-184150" defTabSz="914286">
              <a:lnSpc>
                <a:spcPct val="107000"/>
              </a:lnSpc>
              <a:spcAft>
                <a:spcPts val="300"/>
              </a:spcAft>
              <a:buFont typeface="+mj-lt"/>
              <a:buAutoNum type="arabicPeriod"/>
              <a:defRPr/>
            </a:pPr>
            <a:r>
              <a:rPr lang="fi-FI" sz="1050" kern="100" dirty="0">
                <a:solidFill>
                  <a:srgbClr val="000000"/>
                </a:solidFill>
                <a:cs typeface="Times New Roman" panose="02020603050405020304" pitchFamily="18" charset="0"/>
              </a:rPr>
              <a:t>tekemällä vaaratilanne-ilmoituksen tai </a:t>
            </a:r>
          </a:p>
          <a:p>
            <a:pPr marL="361950" lvl="1" indent="-184150" defTabSz="914286">
              <a:lnSpc>
                <a:spcPct val="107000"/>
              </a:lnSpc>
              <a:spcAft>
                <a:spcPts val="300"/>
              </a:spcAft>
              <a:buFont typeface="+mj-lt"/>
              <a:buAutoNum type="arabicPeriod"/>
              <a:defRPr/>
            </a:pPr>
            <a:r>
              <a:rPr lang="fi-FI" sz="1050" kern="100" dirty="0">
                <a:solidFill>
                  <a:srgbClr val="000000"/>
                </a:solidFill>
                <a:cs typeface="Times New Roman" panose="02020603050405020304" pitchFamily="18" charset="0"/>
              </a:rPr>
              <a:t>täyttämällä Kerralla-valikon </a:t>
            </a:r>
            <a:r>
              <a:rPr lang="fi-FI" sz="1050" kern="100" dirty="0">
                <a:cs typeface="Times New Roman" panose="02020603050405020304" pitchFamily="18" charset="0"/>
              </a:rPr>
              <a:t>lomakkeen (</a:t>
            </a:r>
            <a:r>
              <a:rPr lang="fi-FI" sz="1050" i="1" kern="100" dirty="0">
                <a:cs typeface="Times New Roman" panose="02020603050405020304" pitchFamily="18" charset="0"/>
                <a:hlinkClick r:id="rId6"/>
              </a:rPr>
              <a:t>henkilökunnan ilmoitusvelvollisuus</a:t>
            </a:r>
            <a:r>
              <a:rPr lang="fi-FI" sz="1050" kern="100" dirty="0">
                <a:cs typeface="Times New Roman" panose="02020603050405020304" pitchFamily="18" charset="0"/>
              </a:rPr>
              <a:t>)</a:t>
            </a:r>
            <a:endParaRPr kumimoji="0" lang="fi-FI" sz="1050" b="0" i="0" u="none" strike="noStrike" kern="100" cap="none" spc="0" normalizeH="0" baseline="0" noProof="0" dirty="0">
              <a:ln>
                <a:noFill/>
              </a:ln>
              <a:uLnTx/>
              <a:uFillTx/>
              <a:cs typeface="Times New Roman" panose="02020603050405020304" pitchFamily="18" charset="0"/>
            </a:endParaRP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Ottaa tarvittaessa yhteyttä lääkäriin</a:t>
            </a:r>
            <a:r>
              <a:rPr lang="fi-FI" sz="1050" kern="100" dirty="0">
                <a:solidFill>
                  <a:srgbClr val="000000"/>
                </a:solidFill>
              </a:rPr>
              <a:t> </a:t>
            </a:r>
            <a:r>
              <a:rPr kumimoji="0" lang="fi-FI" sz="1050" b="0" i="0" u="none" strike="noStrike" kern="100" cap="none" spc="0" normalizeH="0" baseline="0" noProof="0" dirty="0">
                <a:ln>
                  <a:noFill/>
                </a:ln>
                <a:solidFill>
                  <a:srgbClr val="000000"/>
                </a:solidFill>
                <a:effectLst/>
                <a:uLnTx/>
                <a:uFillTx/>
                <a:ea typeface="+mn-ea"/>
                <a:cs typeface="+mn-cs"/>
              </a:rPr>
              <a:t>lääkkeisiin tai lääkehoitoon liittyvän poikkeaman tapahtuessa</a:t>
            </a: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Osallistuu turvallisuustason ja -riskien arviointiin, omavalvontasuunnitelman laatimiseen ja turvallisuutta parantavien toimenpiteiden toteuttamiseen </a:t>
            </a:r>
          </a:p>
          <a:p>
            <a:pPr marL="171450" indent="-171450" defTabSz="914286">
              <a:lnSpc>
                <a:spcPct val="107000"/>
              </a:lnSpc>
              <a:spcAft>
                <a:spcPts val="600"/>
              </a:spcAft>
              <a:buFont typeface="Arial" panose="020B0604020202020204" pitchFamily="34" charset="0"/>
              <a:buChar char="•"/>
              <a:defRPr/>
            </a:pPr>
            <a:r>
              <a:rPr kumimoji="0" lang="fi-FI" sz="1050" b="0" i="0" u="none" strike="noStrike" kern="100" cap="none" spc="0" normalizeH="0" baseline="0" noProof="0" dirty="0">
                <a:ln>
                  <a:noFill/>
                </a:ln>
                <a:solidFill>
                  <a:srgbClr val="000000"/>
                </a:solidFill>
                <a:effectLst/>
                <a:uLnTx/>
                <a:uFillTx/>
                <a:ea typeface="+mn-ea"/>
                <a:cs typeface="+mn-cs"/>
              </a:rPr>
              <a:t>Sitoutuu riskienhallintaan ja toteuttaa aktiivisesti kaikkia siihen liittyviä toimia</a:t>
            </a:r>
          </a:p>
          <a:p>
            <a:pPr marL="171450" indent="-171450" defTabSz="914286">
              <a:lnSpc>
                <a:spcPct val="107000"/>
              </a:lnSpc>
              <a:spcAft>
                <a:spcPts val="600"/>
              </a:spcAft>
              <a:buFont typeface="Arial" panose="020B0604020202020204" pitchFamily="34" charset="0"/>
              <a:buChar char="•"/>
              <a:defRPr/>
            </a:pPr>
            <a:r>
              <a:rPr lang="fi-FI" sz="1050" dirty="0">
                <a:effectLst/>
              </a:rPr>
              <a:t>Huolehtii, että omalta osaltaan edistää luottamuksellista ilmapiiriä, jossa voidaan keskustella avoimesti riskeistä   ja laadun hallintaan liittyvistä asioista</a:t>
            </a:r>
          </a:p>
          <a:p>
            <a:pPr marR="0" lvl="0" algn="l" defTabSz="914286" eaLnBrk="1" fontAlgn="auto" latinLnBrk="0" hangingPunct="1">
              <a:lnSpc>
                <a:spcPct val="107000"/>
              </a:lnSpc>
              <a:spcBef>
                <a:spcPts val="0"/>
              </a:spcBef>
              <a:spcAft>
                <a:spcPts val="600"/>
              </a:spcAft>
              <a:buClrTx/>
              <a:buSzTx/>
              <a:tabLst/>
              <a:defRPr/>
            </a:pPr>
            <a:endParaRPr kumimoji="0" lang="fi-FI" sz="1050" b="0" i="0" u="none" strike="noStrike" kern="100" cap="none" spc="0" normalizeH="0" baseline="0" noProof="0" dirty="0">
              <a:ln>
                <a:noFill/>
              </a:ln>
              <a:solidFill>
                <a:srgbClr val="000000"/>
              </a:solidFill>
              <a:effectLst/>
              <a:uLnTx/>
              <a:uFillTx/>
              <a:latin typeface="Arial" panose="020B0604020202020204"/>
              <a:ea typeface="+mn-ea"/>
              <a:cs typeface="+mn-cs"/>
            </a:endParaRP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endParaRPr kumimoji="0" lang="fi-FI" sz="105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C1ECCAA5-3B84-22D0-F40D-3DC1CAF1D210}"/>
              </a:ext>
            </a:extLst>
          </p:cNvPr>
          <p:cNvSpPr txBox="1">
            <a:spLocks/>
          </p:cNvSpPr>
          <p:nvPr/>
        </p:nvSpPr>
        <p:spPr>
          <a:xfrm>
            <a:off x="4238299" y="2747586"/>
            <a:ext cx="4722865" cy="3902863"/>
          </a:xfrm>
          <a:prstGeom prst="rect">
            <a:avLst/>
          </a:prstGeom>
          <a:noFill/>
        </p:spPr>
        <p:txBody>
          <a:bodyPr wrap="square">
            <a:spAutoFit/>
          </a:bodyPr>
          <a:lstStyle/>
          <a:p>
            <a:pPr marL="171450" indent="-171450" defTabSz="914286">
              <a:lnSpc>
                <a:spcPct val="107000"/>
              </a:lnSpc>
              <a:spcAft>
                <a:spcPts val="600"/>
              </a:spcAft>
              <a:buFont typeface="Arial" panose="020B0604020202020204" pitchFamily="34" charset="0"/>
              <a:buChar char="•"/>
              <a:defRPr/>
            </a:pPr>
            <a:r>
              <a:rPr lang="fi-FI" sz="1050" kern="100" dirty="0">
                <a:ea typeface="Calibri" panose="020F0502020204030204" pitchFamily="34" charset="0"/>
                <a:cs typeface="Times New Roman" panose="02020603050405020304" pitchFamily="18" charset="0"/>
              </a:rPr>
              <a:t>On velvoitettu työtekijöiden tavoin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 </a:t>
            </a: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Vastaa yksikön turvallisuustason ja -riskien arvioinnista, omavalvonta-suunnitelman laatimisesta ja turvallisuutta parantavien toimenpiteiden toteuttamisesta</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Vastaa henkilökunnan perehdyttämisestä omavalvonnan periaatteisiin ja toimeenpanoon ml. </a:t>
            </a:r>
            <a:r>
              <a:rPr lang="fi-FI" sz="1050" kern="100" dirty="0"/>
              <a:t>h</a:t>
            </a:r>
            <a:r>
              <a:rPr lang="fi-FI" sz="1050" b="0" kern="100" noProof="0" dirty="0" err="1">
                <a:effectLst/>
              </a:rPr>
              <a:t>enkilöstön</a:t>
            </a:r>
            <a:r>
              <a:rPr lang="fi-FI" sz="1050" b="0" kern="100" noProof="0" dirty="0">
                <a:effectLst/>
              </a:rPr>
              <a:t> lakisääteinen ilmoitusvelvollisuus. Huolehtii omavalvonnan ohjeistamisesta ja järjestämisestä sekä siitä, että työntekijöillä on riittävästi tietoa turvallisuusasioista </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Vastaa siitä, että turvallisuuskysymysten käsittelylle on myönteinen asenneympäristö</a:t>
            </a: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Käy läpi yksikkönsä vaaratilanne-ilmoitukset ja vie ne säännöllisesti käsittelyyn tiimipalavereissa</a:t>
            </a:r>
            <a:endParaRPr lang="fi-FI" sz="1050" b="0" kern="100" noProof="0" dirty="0">
              <a:effectLst/>
              <a:ea typeface="Calibri" panose="020F0502020204030204" pitchFamily="34" charset="0"/>
              <a:cs typeface="Times New Roman" panose="02020603050405020304" pitchFamily="18" charset="0"/>
            </a:endParaRP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Vastaa yksikössä toteutettavista korjaavista toimenpiteistä ja niihin liittyvästä tiedottamisesta henkilökunnalle sekä yhteistyökumppaneille</a:t>
            </a: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Kirjaa korjaavat toimenpiteet vaaratilanne-järjestelmään ja seuraa säännöllisesti niiden toteutumista</a:t>
            </a:r>
          </a:p>
          <a:p>
            <a:pPr marL="171450" indent="-171450" defTabSz="914286">
              <a:lnSpc>
                <a:spcPct val="107000"/>
              </a:lnSpc>
              <a:spcAft>
                <a:spcPts val="600"/>
              </a:spcAft>
              <a:buFont typeface="Arial" panose="020B0604020202020204" pitchFamily="34" charset="0"/>
              <a:buChar char="•"/>
              <a:defRPr/>
            </a:pPr>
            <a:r>
              <a:rPr lang="fi-FI" sz="1050" kern="100" dirty="0">
                <a:solidFill>
                  <a:srgbClr val="000000"/>
                </a:solidFill>
              </a:rPr>
              <a:t>M</a:t>
            </a:r>
            <a:r>
              <a:rPr kumimoji="0" lang="fi-FI" sz="1050" i="0" u="none" strike="noStrike" kern="100" cap="none" spc="0" normalizeH="0" baseline="0" noProof="0" dirty="0" err="1">
                <a:ln>
                  <a:noFill/>
                </a:ln>
                <a:solidFill>
                  <a:srgbClr val="000000"/>
                </a:solidFill>
                <a:effectLst/>
                <a:uLnTx/>
                <a:uFillTx/>
                <a:ea typeface="+mn-ea"/>
                <a:cs typeface="+mn-cs"/>
              </a:rPr>
              <a:t>ikäli</a:t>
            </a:r>
            <a:r>
              <a:rPr kumimoji="0" lang="fi-FI" sz="1050" i="0" u="none" strike="noStrike" kern="100" cap="none" spc="0" normalizeH="0" baseline="0" noProof="0" dirty="0">
                <a:ln>
                  <a:noFill/>
                </a:ln>
                <a:solidFill>
                  <a:srgbClr val="000000"/>
                </a:solidFill>
                <a:effectLst/>
                <a:uLnTx/>
                <a:uFillTx/>
                <a:ea typeface="+mn-ea"/>
                <a:cs typeface="+mn-cs"/>
              </a:rPr>
              <a:t> korjaavia toimenpiteitä ei käynnistetä, tai epäkohtaa ei saada korjattua, esihenkilö </a:t>
            </a:r>
            <a:r>
              <a:rPr lang="fi-FI" sz="1050" kern="100" dirty="0">
                <a:solidFill>
                  <a:srgbClr val="000000"/>
                </a:solidFill>
              </a:rPr>
              <a:t>i</a:t>
            </a:r>
            <a:r>
              <a:rPr kumimoji="0" lang="fi-FI" sz="1050" i="0" u="none" strike="noStrike" kern="100" cap="none" spc="0" normalizeH="0" baseline="0" noProof="0" dirty="0" err="1">
                <a:ln>
                  <a:noFill/>
                </a:ln>
                <a:solidFill>
                  <a:srgbClr val="000000"/>
                </a:solidFill>
                <a:effectLst/>
                <a:uLnTx/>
                <a:uFillTx/>
                <a:ea typeface="+mn-ea"/>
                <a:cs typeface="+mn-cs"/>
              </a:rPr>
              <a:t>lmoittaa</a:t>
            </a:r>
            <a:r>
              <a:rPr lang="fi-FI" sz="1050" kern="100" dirty="0">
                <a:solidFill>
                  <a:srgbClr val="000000"/>
                </a:solidFill>
              </a:rPr>
              <a:t> asiasta</a:t>
            </a:r>
            <a:r>
              <a:rPr kumimoji="0" lang="fi-FI" sz="1050" i="0" u="none" strike="noStrike" kern="100" cap="none" spc="0" normalizeH="0" baseline="0" noProof="0" dirty="0">
                <a:ln>
                  <a:noFill/>
                </a:ln>
                <a:solidFill>
                  <a:srgbClr val="000000"/>
                </a:solidFill>
                <a:effectLst/>
                <a:uLnTx/>
                <a:uFillTx/>
                <a:ea typeface="+mn-ea"/>
                <a:cs typeface="+mn-cs"/>
              </a:rPr>
              <a:t> </a:t>
            </a:r>
            <a:r>
              <a:rPr lang="fi-FI" sz="1050" kern="100" dirty="0">
                <a:solidFill>
                  <a:srgbClr val="000000"/>
                </a:solidFill>
              </a:rPr>
              <a:t>ylemmälle johdolle.</a:t>
            </a:r>
            <a:endParaRPr kumimoji="0" lang="fi-FI" sz="1050" i="0" u="none" strike="noStrike" kern="100" cap="none" spc="0" normalizeH="0" baseline="0" noProof="0" dirty="0">
              <a:ln>
                <a:noFill/>
              </a:ln>
              <a:solidFill>
                <a:srgbClr val="000000"/>
              </a:solidFill>
              <a:effectLst/>
              <a:uLnTx/>
              <a:uFillTx/>
              <a:ea typeface="+mn-ea"/>
              <a:cs typeface="+mn-cs"/>
            </a:endParaRPr>
          </a:p>
        </p:txBody>
      </p:sp>
      <p:sp>
        <p:nvSpPr>
          <p:cNvPr id="9" name="TextBox 8">
            <a:extLst>
              <a:ext uri="{FF2B5EF4-FFF2-40B4-BE49-F238E27FC236}">
                <a16:creationId xmlns:a16="http://schemas.microsoft.com/office/drawing/2014/main" id="{629385A2-BB47-B16D-343D-4AFE8C0332A5}"/>
              </a:ext>
            </a:extLst>
          </p:cNvPr>
          <p:cNvSpPr txBox="1">
            <a:spLocks/>
          </p:cNvSpPr>
          <p:nvPr/>
        </p:nvSpPr>
        <p:spPr>
          <a:xfrm>
            <a:off x="9137045" y="2747586"/>
            <a:ext cx="2838932" cy="3734869"/>
          </a:xfrm>
          <a:prstGeom prst="rect">
            <a:avLst/>
          </a:prstGeom>
          <a:noFill/>
        </p:spPr>
        <p:txBody>
          <a:bodyPr wrap="square">
            <a:spAutoFit/>
          </a:bodyPr>
          <a:lstStyle/>
          <a:p>
            <a:pPr marL="171450" indent="-171450">
              <a:lnSpc>
                <a:spcPct val="107000"/>
              </a:lnSpc>
              <a:spcAft>
                <a:spcPts val="600"/>
              </a:spcAft>
              <a:buFont typeface="Arial" panose="020B0604020202020204" pitchFamily="34" charset="0"/>
              <a:buChar char="•"/>
            </a:pPr>
            <a:r>
              <a:rPr lang="fi-FI" sz="1050" kern="100" dirty="0">
                <a:ea typeface="Calibri" panose="020F0502020204030204" pitchFamily="34" charset="0"/>
                <a:cs typeface="Times New Roman" panose="02020603050405020304" pitchFamily="18" charset="0"/>
              </a:rPr>
              <a:t>On velvoitettu työntekijöiden tavoin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 </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Huolehtii </a:t>
            </a:r>
            <a:r>
              <a:rPr lang="fi-FI" sz="1050" kern="100" dirty="0"/>
              <a:t>omavalvonnan ohjeistamisesta ja järjestämisestä sekä siitä, että esihenkilöillä on riittävästi tietoa turvallisuusasioista</a:t>
            </a:r>
          </a:p>
          <a:p>
            <a:pPr marL="171450" indent="-171450" defTabSz="914286">
              <a:lnSpc>
                <a:spcPct val="107000"/>
              </a:lnSpc>
              <a:spcAft>
                <a:spcPts val="600"/>
              </a:spcAft>
              <a:buFont typeface="Arial" panose="020B0604020202020204" pitchFamily="34" charset="0"/>
              <a:buChar char="•"/>
              <a:defRPr/>
            </a:pPr>
            <a:r>
              <a:rPr lang="fi-FI" sz="1050" kern="100" dirty="0"/>
              <a:t>Huolehtii siitä, että turvallisuuden varmistamiseen on osoitettu riittävästi resursseja </a:t>
            </a:r>
          </a:p>
          <a:p>
            <a:pPr marL="171450" indent="-171450" defTabSz="914286">
              <a:lnSpc>
                <a:spcPct val="107000"/>
              </a:lnSpc>
              <a:spcAft>
                <a:spcPts val="600"/>
              </a:spcAft>
              <a:buFont typeface="Arial" panose="020B0604020202020204" pitchFamily="34" charset="0"/>
              <a:buChar char="•"/>
              <a:defRPr/>
            </a:pPr>
            <a:r>
              <a:rPr lang="fi-FI" sz="1050" kern="100" dirty="0"/>
              <a:t>Sitoutuu riskienhallintaan ja toteuttaa aktiivisesti toimia riskienhallintaan</a:t>
            </a:r>
          </a:p>
          <a:p>
            <a:pPr marL="171450" indent="-171450" defTabSz="914286">
              <a:lnSpc>
                <a:spcPct val="107000"/>
              </a:lnSpc>
              <a:spcAft>
                <a:spcPts val="600"/>
              </a:spcAft>
              <a:buFont typeface="Arial" panose="020B0604020202020204" pitchFamily="34" charset="0"/>
              <a:buChar char="•"/>
              <a:defRPr/>
            </a:pPr>
            <a:r>
              <a:rPr lang="fi-FI" sz="1050" kern="100" dirty="0"/>
              <a:t>Vastaa asiakas-/potilasturvallisuuden toteutumisesta häiriö- ja poikkeustilanteissa</a:t>
            </a:r>
          </a:p>
          <a:p>
            <a:pPr marL="171450" indent="-171450" defTabSz="914286">
              <a:lnSpc>
                <a:spcPct val="107000"/>
              </a:lnSpc>
              <a:spcAft>
                <a:spcPts val="600"/>
              </a:spcAft>
              <a:buFont typeface="Arial" panose="020B0604020202020204" pitchFamily="34" charset="0"/>
              <a:buChar char="•"/>
              <a:defRPr/>
            </a:pPr>
            <a:endParaRPr lang="fi-FI" sz="1050" kern="100" dirty="0"/>
          </a:p>
          <a:p>
            <a:pPr marL="171450" indent="-171450" defTabSz="914286">
              <a:lnSpc>
                <a:spcPct val="107000"/>
              </a:lnSpc>
              <a:spcAft>
                <a:spcPts val="600"/>
              </a:spcAft>
              <a:buFont typeface="Arial" panose="020B0604020202020204" pitchFamily="34" charset="0"/>
              <a:buChar char="•"/>
              <a:defRPr/>
            </a:pPr>
            <a:endParaRPr lang="fi-FI" sz="1050" kern="100" dirty="0"/>
          </a:p>
          <a:p>
            <a:pPr marL="171450" indent="-171450" algn="l">
              <a:lnSpc>
                <a:spcPct val="107000"/>
              </a:lnSpc>
              <a:spcAft>
                <a:spcPts val="600"/>
              </a:spcAft>
              <a:buFont typeface="Arial" panose="020B0604020202020204" pitchFamily="34" charset="0"/>
              <a:buChar char="•"/>
            </a:pPr>
            <a:endParaRPr lang="fi-FI" sz="105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9" name="Graphic 28">
            <a:extLst>
              <a:ext uri="{FF2B5EF4-FFF2-40B4-BE49-F238E27FC236}">
                <a16:creationId xmlns:a16="http://schemas.microsoft.com/office/drawing/2014/main" id="{B0A7AD45-8D7A-2245-21DD-E553FD35B38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052647" y="2015893"/>
            <a:ext cx="537176" cy="537176"/>
          </a:xfrm>
          <a:prstGeom prst="rect">
            <a:avLst/>
          </a:prstGeom>
        </p:spPr>
      </p:pic>
      <p:sp>
        <p:nvSpPr>
          <p:cNvPr id="31" name="TextBox 30">
            <a:extLst>
              <a:ext uri="{FF2B5EF4-FFF2-40B4-BE49-F238E27FC236}">
                <a16:creationId xmlns:a16="http://schemas.microsoft.com/office/drawing/2014/main" id="{7D50FC4C-477C-A4C7-7E46-E254FE373589}"/>
              </a:ext>
            </a:extLst>
          </p:cNvPr>
          <p:cNvSpPr txBox="1"/>
          <p:nvPr/>
        </p:nvSpPr>
        <p:spPr>
          <a:xfrm>
            <a:off x="710890" y="2096325"/>
            <a:ext cx="1623671" cy="397738"/>
          </a:xfrm>
          <a:prstGeom prst="rect">
            <a:avLst/>
          </a:prstGeom>
          <a:noFill/>
        </p:spPr>
        <p:txBody>
          <a:bodyPr wrap="square">
            <a:spAutoFit/>
          </a:bodyPr>
          <a:lstStyle/>
          <a:p>
            <a:pPr marR="0" lvl="0" algn="l" defTabSz="914286" eaLnBrk="1" fontAlgn="auto" latinLnBrk="0" hangingPunct="1">
              <a:lnSpc>
                <a:spcPct val="107000"/>
              </a:lnSpc>
              <a:spcBef>
                <a:spcPts val="0"/>
              </a:spcBef>
              <a:spcAft>
                <a:spcPts val="600"/>
              </a:spcAft>
              <a:buClrTx/>
              <a:buSzTx/>
              <a:tabLst/>
              <a:defRPr/>
            </a:pPr>
            <a:r>
              <a:rPr kumimoji="0" lang="fi-FI" sz="2000" b="1" i="0" u="none" strike="noStrike" kern="100" cap="none" spc="0" normalizeH="0" baseline="0" noProof="0" dirty="0">
                <a:ln>
                  <a:noFill/>
                </a:ln>
                <a:solidFill>
                  <a:srgbClr val="000000"/>
                </a:solidFill>
                <a:effectLst/>
                <a:uLnTx/>
                <a:uFillTx/>
                <a:latin typeface="Arial" panose="020B0604020202020204"/>
                <a:ea typeface="+mn-ea"/>
                <a:cs typeface="+mn-cs"/>
              </a:rPr>
              <a:t>Työntekijä</a:t>
            </a:r>
          </a:p>
        </p:txBody>
      </p:sp>
      <p:pic>
        <p:nvPicPr>
          <p:cNvPr id="35" name="Graphic 34">
            <a:extLst>
              <a:ext uri="{FF2B5EF4-FFF2-40B4-BE49-F238E27FC236}">
                <a16:creationId xmlns:a16="http://schemas.microsoft.com/office/drawing/2014/main" id="{14A1F912-2DE7-D98F-B626-F559DB6FB8F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92363" y="2006811"/>
            <a:ext cx="594167" cy="594167"/>
          </a:xfrm>
          <a:prstGeom prst="rect">
            <a:avLst/>
          </a:prstGeom>
        </p:spPr>
      </p:pic>
      <p:sp>
        <p:nvSpPr>
          <p:cNvPr id="37" name="TextBox 36">
            <a:extLst>
              <a:ext uri="{FF2B5EF4-FFF2-40B4-BE49-F238E27FC236}">
                <a16:creationId xmlns:a16="http://schemas.microsoft.com/office/drawing/2014/main" id="{D099D6C8-0E68-70BE-C1B3-E367BDEC68A0}"/>
              </a:ext>
            </a:extLst>
          </p:cNvPr>
          <p:cNvSpPr txBox="1"/>
          <p:nvPr/>
        </p:nvSpPr>
        <p:spPr>
          <a:xfrm>
            <a:off x="4407450" y="2105027"/>
            <a:ext cx="2554923" cy="397738"/>
          </a:xfrm>
          <a:prstGeom prst="rect">
            <a:avLst/>
          </a:prstGeom>
          <a:noFill/>
        </p:spPr>
        <p:txBody>
          <a:bodyPr wrap="square">
            <a:spAutoFit/>
          </a:bodyPr>
          <a:lstStyle/>
          <a:p>
            <a:pPr marR="0" lvl="0" algn="l" defTabSz="914286" eaLnBrk="1" fontAlgn="auto" latinLnBrk="0" hangingPunct="1">
              <a:lnSpc>
                <a:spcPct val="107000"/>
              </a:lnSpc>
              <a:spcBef>
                <a:spcPts val="0"/>
              </a:spcBef>
              <a:spcAft>
                <a:spcPts val="600"/>
              </a:spcAft>
              <a:buClrTx/>
              <a:buSzTx/>
              <a:tabLst/>
              <a:defRPr/>
            </a:pPr>
            <a:r>
              <a:rPr kumimoji="0" lang="fi-FI" sz="2000" b="1" i="0" u="none" strike="noStrike" kern="100" cap="none" spc="0" normalizeH="0" baseline="0" noProof="0" dirty="0">
                <a:ln>
                  <a:noFill/>
                </a:ln>
                <a:solidFill>
                  <a:srgbClr val="000000"/>
                </a:solidFill>
                <a:effectLst/>
                <a:uLnTx/>
                <a:uFillTx/>
                <a:latin typeface="Arial" panose="020B0604020202020204"/>
                <a:ea typeface="+mn-ea"/>
                <a:cs typeface="+mn-cs"/>
              </a:rPr>
              <a:t>Esihenkilö</a:t>
            </a:r>
          </a:p>
        </p:txBody>
      </p:sp>
      <p:sp>
        <p:nvSpPr>
          <p:cNvPr id="40" name="TextBox 39">
            <a:extLst>
              <a:ext uri="{FF2B5EF4-FFF2-40B4-BE49-F238E27FC236}">
                <a16:creationId xmlns:a16="http://schemas.microsoft.com/office/drawing/2014/main" id="{61186684-25DA-2765-797C-377F47429B7C}"/>
              </a:ext>
            </a:extLst>
          </p:cNvPr>
          <p:cNvSpPr txBox="1"/>
          <p:nvPr/>
        </p:nvSpPr>
        <p:spPr>
          <a:xfrm>
            <a:off x="8961164" y="2119228"/>
            <a:ext cx="1388596" cy="369332"/>
          </a:xfrm>
          <a:prstGeom prst="rect">
            <a:avLst/>
          </a:prstGeom>
          <a:noFill/>
        </p:spPr>
        <p:txBody>
          <a:bodyPr wrap="square" anchor="ctr">
            <a:spAutoFit/>
          </a:bodyPr>
          <a:lstStyle/>
          <a:p>
            <a:pPr algn="ctr">
              <a:lnSpc>
                <a:spcPct val="90000"/>
              </a:lnSpc>
              <a:spcAft>
                <a:spcPts val="600"/>
              </a:spcAft>
            </a:pPr>
            <a:r>
              <a:rPr lang="fi-FI" sz="2000" b="1" kern="100" dirty="0">
                <a:ea typeface="Calibri" panose="020F0502020204030204" pitchFamily="34" charset="0"/>
                <a:cs typeface="Times New Roman" panose="02020603050405020304" pitchFamily="18" charset="0"/>
              </a:rPr>
              <a:t>Johto</a:t>
            </a:r>
            <a:endParaRPr lang="fi-FI" sz="1100" kern="100" dirty="0">
              <a:effectLst/>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E6535CD1-36A8-C742-C7CE-A9115D59A29A}"/>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6" name="Title 27">
            <a:extLst>
              <a:ext uri="{FF2B5EF4-FFF2-40B4-BE49-F238E27FC236}">
                <a16:creationId xmlns:a16="http://schemas.microsoft.com/office/drawing/2014/main" id="{7D194C3A-0791-CB10-58CC-935DD63F3E5A}"/>
              </a:ext>
            </a:extLst>
          </p:cNvPr>
          <p:cNvSpPr txBox="1">
            <a:spLocks/>
          </p:cNvSpPr>
          <p:nvPr/>
        </p:nvSpPr>
        <p:spPr>
          <a:xfrm>
            <a:off x="451413" y="822684"/>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dirty="0">
                <a:latin typeface="+mj-lt"/>
                <a:ea typeface="Inter" panose="02000503000000020004" pitchFamily="2" charset="0"/>
                <a:cs typeface="Times New Roman" panose="02020603050405020304" pitchFamily="18" charset="0"/>
              </a:rPr>
              <a:t>Riskienhallinnan työnjako</a:t>
            </a:r>
          </a:p>
        </p:txBody>
      </p:sp>
      <p:pic>
        <p:nvPicPr>
          <p:cNvPr id="4" name="Graphic 3">
            <a:extLst>
              <a:ext uri="{FF2B5EF4-FFF2-40B4-BE49-F238E27FC236}">
                <a16:creationId xmlns:a16="http://schemas.microsoft.com/office/drawing/2014/main" id="{2DFEF05C-2D53-6A31-0D23-6BAE1F10EEC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491505" y="1912684"/>
            <a:ext cx="1008020" cy="765020"/>
          </a:xfrm>
          <a:prstGeom prst="rect">
            <a:avLst/>
          </a:prstGeom>
        </p:spPr>
      </p:pic>
      <p:sp>
        <p:nvSpPr>
          <p:cNvPr id="30" name="TextBox 29">
            <a:extLst>
              <a:ext uri="{FF2B5EF4-FFF2-40B4-BE49-F238E27FC236}">
                <a16:creationId xmlns:a16="http://schemas.microsoft.com/office/drawing/2014/main" id="{15DAC886-3F9F-1979-D2B6-DFF3B93D4E92}"/>
              </a:ext>
            </a:extLst>
          </p:cNvPr>
          <p:cNvSpPr txBox="1"/>
          <p:nvPr/>
        </p:nvSpPr>
        <p:spPr>
          <a:xfrm>
            <a:off x="451412" y="1504249"/>
            <a:ext cx="11186392" cy="338554"/>
          </a:xfrm>
          <a:prstGeom prst="rect">
            <a:avLst/>
          </a:prstGeom>
          <a:noFill/>
        </p:spPr>
        <p:txBody>
          <a:bodyPr wrap="square">
            <a:spAutoFit/>
          </a:bodyPr>
          <a:lstStyle/>
          <a:p>
            <a:r>
              <a:rPr lang="fi-FI" sz="1600" i="1" dirty="0">
                <a:solidFill>
                  <a:schemeClr val="accent5"/>
                </a:solidFill>
                <a:effectLst/>
                <a:ea typeface="Calibri" panose="020F0502020204030204" pitchFamily="34" charset="0"/>
                <a:cs typeface="Arial" panose="020B0604020202020204" pitchFamily="34" charset="0"/>
              </a:rPr>
              <a:t>Riskienhallinta vaatii sitoutumista ja aktiivisia toimia koko henkilökunnalta. </a:t>
            </a:r>
            <a:endParaRPr lang="fi-FI" sz="1600" i="1" dirty="0">
              <a:solidFill>
                <a:schemeClr val="accent5"/>
              </a:solidFill>
            </a:endParaRPr>
          </a:p>
        </p:txBody>
      </p:sp>
      <p:sp>
        <p:nvSpPr>
          <p:cNvPr id="3" name="Suorakulmio: Pyöristetyt kulmat 2">
            <a:extLst>
              <a:ext uri="{FF2B5EF4-FFF2-40B4-BE49-F238E27FC236}">
                <a16:creationId xmlns:a16="http://schemas.microsoft.com/office/drawing/2014/main" id="{B9955DAB-BB1D-3772-CD02-5AF5D9C23D59}"/>
              </a:ext>
            </a:extLst>
          </p:cNvPr>
          <p:cNvSpPr/>
          <p:nvPr/>
        </p:nvSpPr>
        <p:spPr>
          <a:xfrm>
            <a:off x="9228841" y="5663897"/>
            <a:ext cx="2623326" cy="90551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u="sng" dirty="0">
                <a:solidFill>
                  <a:schemeClr val="tx1"/>
                </a:solidFill>
                <a:uFill>
                  <a:solidFill>
                    <a:schemeClr val="bg1">
                      <a:lumMod val="95000"/>
                    </a:schemeClr>
                  </a:solidFill>
                </a:uFill>
                <a:latin typeface="Arial" panose="020B0604020202020204" pitchFamily="34" charset="0"/>
                <a:cs typeface="Arial" panose="020B0604020202020204" pitchFamily="34" charset="0"/>
              </a:rPr>
              <a:t>Lue lisää</a:t>
            </a:r>
            <a:r>
              <a:rPr lang="fi-FI" sz="1000" i="1" u="sng" dirty="0">
                <a:solidFill>
                  <a:schemeClr val="tx1"/>
                </a:solidFill>
                <a:uFill>
                  <a:solidFill>
                    <a:schemeClr val="bg1">
                      <a:lumMod val="95000"/>
                    </a:schemeClr>
                  </a:solidFill>
                </a:uFill>
                <a:latin typeface="Arial" panose="020B0604020202020204" pitchFamily="34" charset="0"/>
                <a:cs typeface="Arial" panose="020B0604020202020204" pitchFamily="34" charset="0"/>
              </a:rPr>
              <a:t>:</a:t>
            </a:r>
          </a:p>
          <a:p>
            <a:pPr marL="171450" indent="-171450">
              <a:buFont typeface="Arial" panose="020B0604020202020204" pitchFamily="34" charset="0"/>
              <a:buChar char="•"/>
            </a:pPr>
            <a:r>
              <a:rPr lang="fi-FI" sz="1000" u="sng" dirty="0">
                <a:solidFill>
                  <a:schemeClr val="tx1"/>
                </a:solidFill>
                <a:latin typeface="Arial" panose="020B0604020202020204" pitchFamily="34" charset="0"/>
                <a:cs typeface="Arial" panose="020B0604020202020204" pitchFamily="34" charset="0"/>
                <a:hlinkClick r:id="rId13"/>
              </a:rPr>
              <a:t>Riskienhallinta ja turvallisuussuunnittelu. Opas sosiaali- ja terveydenhuollon johdolle ja turvallisuusasiantuntijoille</a:t>
            </a:r>
            <a:r>
              <a:rPr lang="fi-FI" sz="1000" u="sng" dirty="0">
                <a:solidFill>
                  <a:schemeClr val="tx1"/>
                </a:solidFill>
                <a:latin typeface="Arial" panose="020B0604020202020204" pitchFamily="34" charset="0"/>
                <a:cs typeface="Arial" panose="020B0604020202020204" pitchFamily="34" charset="0"/>
              </a:rPr>
              <a:t> – VN </a:t>
            </a:r>
            <a:endParaRPr lang="fi-FI" sz="1000" u="sng" dirty="0">
              <a:solidFill>
                <a:schemeClr val="accent5">
                  <a:lumMod val="60000"/>
                  <a:lumOff val="40000"/>
                </a:schemeClr>
              </a:solidFill>
              <a:latin typeface="Arial" panose="020B0604020202020204" pitchFamily="34" charset="0"/>
              <a:cs typeface="Arial" panose="020B0604020202020204" pitchFamily="34" charset="0"/>
            </a:endParaRPr>
          </a:p>
        </p:txBody>
      </p:sp>
      <p:grpSp>
        <p:nvGrpSpPr>
          <p:cNvPr id="27" name="Ryhmä 26">
            <a:extLst>
              <a:ext uri="{FF2B5EF4-FFF2-40B4-BE49-F238E27FC236}">
                <a16:creationId xmlns:a16="http://schemas.microsoft.com/office/drawing/2014/main" id="{8178E15C-3913-BAE5-FA0C-9B76FC5A5EE7}"/>
              </a:ext>
            </a:extLst>
          </p:cNvPr>
          <p:cNvGrpSpPr/>
          <p:nvPr/>
        </p:nvGrpSpPr>
        <p:grpSpPr>
          <a:xfrm>
            <a:off x="4928896" y="468949"/>
            <a:ext cx="2338976" cy="45719"/>
            <a:chOff x="4928896" y="468949"/>
            <a:chExt cx="2338976" cy="45719"/>
          </a:xfrm>
        </p:grpSpPr>
        <p:sp>
          <p:nvSpPr>
            <p:cNvPr id="28" name="Rectangle 42">
              <a:extLst>
                <a:ext uri="{FF2B5EF4-FFF2-40B4-BE49-F238E27FC236}">
                  <a16:creationId xmlns:a16="http://schemas.microsoft.com/office/drawing/2014/main" id="{D7FFC187-9A52-8FFA-AEB9-2D2E5996BB5B}"/>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3">
              <a:extLst>
                <a:ext uri="{FF2B5EF4-FFF2-40B4-BE49-F238E27FC236}">
                  <a16:creationId xmlns:a16="http://schemas.microsoft.com/office/drawing/2014/main" id="{AF710B71-613E-7D81-6998-4BC61710426F}"/>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4">
              <a:extLst>
                <a:ext uri="{FF2B5EF4-FFF2-40B4-BE49-F238E27FC236}">
                  <a16:creationId xmlns:a16="http://schemas.microsoft.com/office/drawing/2014/main" id="{512F2178-6D3C-8822-A915-376EE05FFBE7}"/>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5">
              <a:extLst>
                <a:ext uri="{FF2B5EF4-FFF2-40B4-BE49-F238E27FC236}">
                  <a16:creationId xmlns:a16="http://schemas.microsoft.com/office/drawing/2014/main" id="{2D533783-0BE7-33A7-D613-448FFD7ED177}"/>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6">
              <a:extLst>
                <a:ext uri="{FF2B5EF4-FFF2-40B4-BE49-F238E27FC236}">
                  <a16:creationId xmlns:a16="http://schemas.microsoft.com/office/drawing/2014/main" id="{9CA45803-C842-FDBE-EBB2-C42AE556844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7">
              <a:extLst>
                <a:ext uri="{FF2B5EF4-FFF2-40B4-BE49-F238E27FC236}">
                  <a16:creationId xmlns:a16="http://schemas.microsoft.com/office/drawing/2014/main" id="{48CE08EF-9823-49E0-6AAF-102EE995984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15529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034427EE-070D-01DB-26D7-418FFE44BF96}"/>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1" name="think-cell data - do not delete" hidden="1">
                        <a:extLst>
                          <a:ext uri="{FF2B5EF4-FFF2-40B4-BE49-F238E27FC236}">
                            <a16:creationId xmlns:a16="http://schemas.microsoft.com/office/drawing/2014/main" id="{034427EE-070D-01DB-26D7-418FFE44BF9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uorakulmio: Pyöristetyt kulmat 2">
            <a:extLst>
              <a:ext uri="{FF2B5EF4-FFF2-40B4-BE49-F238E27FC236}">
                <a16:creationId xmlns:a16="http://schemas.microsoft.com/office/drawing/2014/main" id="{CA231627-BBD8-127B-CD3B-CF985C89D866}"/>
              </a:ext>
            </a:extLst>
          </p:cNvPr>
          <p:cNvSpPr/>
          <p:nvPr/>
        </p:nvSpPr>
        <p:spPr>
          <a:xfrm>
            <a:off x="6406010" y="5743258"/>
            <a:ext cx="5380602" cy="490520"/>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dirty="0">
                <a:solidFill>
                  <a:schemeClr val="tx1"/>
                </a:solidFill>
                <a:latin typeface="Arial" panose="020B0604020202020204" pitchFamily="34" charset="0"/>
                <a:cs typeface="Arial" panose="020B0604020202020204" pitchFamily="34" charset="0"/>
              </a:rPr>
              <a:t>Lue lisää: </a:t>
            </a:r>
            <a:r>
              <a:rPr lang="fi-FI" sz="1000" dirty="0">
                <a:solidFill>
                  <a:schemeClr val="tx1"/>
                </a:solidFill>
                <a:latin typeface="Arial" panose="020B0604020202020204" pitchFamily="34" charset="0"/>
                <a:cs typeface="Arial" panose="020B0604020202020204" pitchFamily="34" charset="0"/>
                <a:hlinkClick r:id="rId6"/>
              </a:rPr>
              <a:t>STM:n valmiusasiat</a:t>
            </a:r>
            <a:r>
              <a:rPr lang="fi-FI" sz="1000" dirty="0">
                <a:solidFill>
                  <a:schemeClr val="tx1"/>
                </a:solidFill>
                <a:latin typeface="Arial" panose="020B0604020202020204" pitchFamily="34" charset="0"/>
                <a:cs typeface="Arial" panose="020B0604020202020204" pitchFamily="34" charset="0"/>
              </a:rPr>
              <a:t> ja</a:t>
            </a:r>
            <a:r>
              <a:rPr lang="fi-FI" sz="1000" b="1" dirty="0">
                <a:solidFill>
                  <a:schemeClr val="tx1"/>
                </a:solidFill>
                <a:latin typeface="Arial" panose="020B0604020202020204" pitchFamily="34" charset="0"/>
                <a:cs typeface="Arial" panose="020B0604020202020204" pitchFamily="34" charset="0"/>
              </a:rPr>
              <a:t> </a:t>
            </a:r>
            <a:r>
              <a:rPr lang="fi-FI" sz="1000" dirty="0">
                <a:solidFill>
                  <a:schemeClr val="tx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Valmiuslaki 1552/2011</a:t>
            </a:r>
            <a:br>
              <a:rPr lang="fi-FI" sz="1000" dirty="0">
                <a:solidFill>
                  <a:schemeClr val="tx1"/>
                </a:solidFill>
                <a:latin typeface="Arial" panose="020B0604020202020204" pitchFamily="34" charset="0"/>
                <a:cs typeface="Arial" panose="020B0604020202020204" pitchFamily="34" charset="0"/>
              </a:rPr>
            </a:br>
            <a:endParaRPr lang="fi-FI" sz="1000" dirty="0">
              <a:solidFill>
                <a:schemeClr val="tx1"/>
              </a:solidFill>
              <a:latin typeface="Arial" panose="020B0604020202020204" pitchFamily="34" charset="0"/>
              <a:cs typeface="Arial" panose="020B0604020202020204" pitchFamily="34" charset="0"/>
            </a:endParaRPr>
          </a:p>
        </p:txBody>
      </p:sp>
      <p:sp>
        <p:nvSpPr>
          <p:cNvPr id="35" name="Content Placeholder 34">
            <a:extLst>
              <a:ext uri="{FF2B5EF4-FFF2-40B4-BE49-F238E27FC236}">
                <a16:creationId xmlns:a16="http://schemas.microsoft.com/office/drawing/2014/main" id="{509F0565-D4C8-4FF9-3B42-883C4F792B61}"/>
              </a:ext>
            </a:extLst>
          </p:cNvPr>
          <p:cNvSpPr>
            <a:spLocks noGrp="1"/>
          </p:cNvSpPr>
          <p:nvPr>
            <p:ph sz="half" idx="1"/>
          </p:nvPr>
        </p:nvSpPr>
        <p:spPr>
          <a:xfrm>
            <a:off x="451413" y="1825626"/>
            <a:ext cx="5853593" cy="4285842"/>
          </a:xfrm>
        </p:spPr>
        <p:txBody>
          <a:bodyPr numCol="1"/>
          <a:lstStyle/>
          <a:p>
            <a:pPr marL="0" lvl="1">
              <a:lnSpc>
                <a:spcPct val="110000"/>
              </a:lnSpc>
              <a:spcBef>
                <a:spcPts val="789"/>
              </a:spcBef>
              <a:spcAft>
                <a:spcPts val="175"/>
              </a:spcAft>
            </a:pPr>
            <a:r>
              <a:rPr lang="fi-FI" sz="1050" b="0" i="0" u="none" strike="noStrike" baseline="0" dirty="0">
                <a:solidFill>
                  <a:srgbClr val="000000"/>
                </a:solidFill>
                <a:latin typeface="+mn-lt"/>
              </a:rPr>
              <a:t>Toimintayksikössä tulee varautua poikkeusoloihin ja häiriötilanteisiin ja laatia valmiussuunnitelma yhteistyössä henkilöstön kanssa. </a:t>
            </a:r>
            <a:r>
              <a:rPr lang="fi-FI" sz="1050" dirty="0">
                <a:latin typeface="+mn-lt"/>
                <a:ea typeface="Inter" panose="02000503000000020004" pitchFamily="2" charset="0"/>
              </a:rPr>
              <a:t>Esim. sähkökatkoihin varautuminen, SURO-ohjeistus jne.</a:t>
            </a:r>
          </a:p>
          <a:p>
            <a:pPr marL="0" lvl="1">
              <a:lnSpc>
                <a:spcPct val="110000"/>
              </a:lnSpc>
              <a:spcBef>
                <a:spcPts val="789"/>
              </a:spcBef>
              <a:spcAft>
                <a:spcPts val="175"/>
              </a:spcAft>
            </a:pPr>
            <a:r>
              <a:rPr lang="fi-FI" sz="1050" dirty="0">
                <a:latin typeface="+mn-lt"/>
                <a:ea typeface="Inter" panose="02000503000000020004" pitchFamily="2" charset="0"/>
              </a:rPr>
              <a:t>Toimintakeskus Veräjään on laadittu toimintakortit seuraavien häiriö- ja poikkeustilanteiden varalle.</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Sähkökatkos</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Tartuntavaara</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Tietojärjestelmän häiriö tai tietojärjestelmäkatkos</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Kaasuvuoto</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Toimitilojen akuutti evakuointi</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Vakava väkivalta, rikostilanne</a:t>
            </a:r>
          </a:p>
          <a:p>
            <a:pPr marL="228600" lvl="1" indent="-228600">
              <a:lnSpc>
                <a:spcPct val="110000"/>
              </a:lnSpc>
              <a:spcBef>
                <a:spcPts val="789"/>
              </a:spcBef>
              <a:spcAft>
                <a:spcPts val="175"/>
              </a:spcAft>
              <a:buFont typeface="+mj-lt"/>
              <a:buAutoNum type="arabicPeriod"/>
            </a:pPr>
            <a:r>
              <a:rPr lang="fi-FI" sz="1050" dirty="0">
                <a:latin typeface="+mn-lt"/>
              </a:rPr>
              <a:t> Ei-kriittiset toiminnot tauotetaan kriittisten toimintojen turvaamiseksi </a:t>
            </a:r>
            <a:endParaRPr lang="fi-FI" sz="1050" dirty="0">
              <a:latin typeface="+mn-lt"/>
              <a:ea typeface="Inter" panose="02000503000000020004" pitchFamily="2" charset="0"/>
            </a:endParaRPr>
          </a:p>
        </p:txBody>
      </p:sp>
      <p:sp>
        <p:nvSpPr>
          <p:cNvPr id="13" name="Rectangle 12">
            <a:extLst>
              <a:ext uri="{FF2B5EF4-FFF2-40B4-BE49-F238E27FC236}">
                <a16:creationId xmlns:a16="http://schemas.microsoft.com/office/drawing/2014/main" id="{C8D307F4-6725-C95B-0579-E060FF0CFC77}"/>
              </a:ext>
            </a:extLst>
          </p:cNvPr>
          <p:cNvSpPr/>
          <p:nvPr/>
        </p:nvSpPr>
        <p:spPr>
          <a:xfrm>
            <a:off x="6406010" y="1825626"/>
            <a:ext cx="5380602" cy="3782694"/>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600"/>
              </a:spcAft>
              <a:buClrTx/>
              <a:buSzTx/>
              <a:buFontTx/>
              <a:buNone/>
              <a:tabLst/>
              <a:defRPr/>
            </a:pPr>
            <a:r>
              <a:rPr lang="fi-FI" sz="1200" b="1" dirty="0">
                <a:solidFill>
                  <a:srgbClr val="000000"/>
                </a:solidFill>
                <a:latin typeface="Arial" panose="020B0604020202020204"/>
                <a:ea typeface="Inter" panose="02000503000000020004" pitchFamily="2" charset="0"/>
              </a:rPr>
              <a:t>Henkilöstön osallistaminen suunnitteluun ja toteutukseen:</a:t>
            </a:r>
          </a:p>
          <a:p>
            <a:pPr marL="0" marR="0" lvl="0" indent="0" algn="l" defTabSz="914377" eaLnBrk="1" fontAlgn="auto" latinLnBrk="0" hangingPunct="1">
              <a:lnSpc>
                <a:spcPct val="100000"/>
              </a:lnSpc>
              <a:spcBef>
                <a:spcPts val="0"/>
              </a:spcBef>
              <a:spcAft>
                <a:spcPts val="600"/>
              </a:spcAft>
              <a:buClrTx/>
              <a:buSzTx/>
              <a:buFontTx/>
              <a:buNone/>
              <a:tabLst/>
              <a:defRPr/>
            </a:pPr>
            <a:r>
              <a:rPr lang="fi-FI" sz="1200" dirty="0">
                <a:solidFill>
                  <a:srgbClr val="000000"/>
                </a:solidFill>
                <a:latin typeface="Arial" panose="020B0604020202020204"/>
                <a:ea typeface="Inter" panose="02000503000000020004" pitchFamily="2" charset="0"/>
              </a:rPr>
              <a:t>Henkilöstön kanssa on keskusteltu yksikön viikkopalavereiden yhteydessä mahdollisista häiriö- ja poikkeustilanteista.</a:t>
            </a:r>
          </a:p>
          <a:p>
            <a:pPr marL="0" marR="0" lvl="0" indent="0" algn="l" defTabSz="914377" eaLnBrk="1" fontAlgn="auto" latinLnBrk="0" hangingPunct="1">
              <a:lnSpc>
                <a:spcPct val="100000"/>
              </a:lnSpc>
              <a:spcBef>
                <a:spcPts val="0"/>
              </a:spcBef>
              <a:spcAft>
                <a:spcPts val="600"/>
              </a:spcAft>
              <a:buClrTx/>
              <a:buSzTx/>
              <a:buFontTx/>
              <a:buNone/>
              <a:tabLst/>
              <a:defRPr/>
            </a:pPr>
            <a:r>
              <a:rPr lang="fi-FI" sz="1200" dirty="0">
                <a:solidFill>
                  <a:srgbClr val="000000"/>
                </a:solidFill>
                <a:latin typeface="Arial" panose="020B0604020202020204"/>
                <a:ea typeface="Inter" panose="02000503000000020004" pitchFamily="2" charset="0"/>
              </a:rPr>
              <a:t>Toimintakorttien ohjeet on laadittu yhteisen keskustelun pohjalta ja ne on käyty läpi yksikön viikkopalaverissa.</a:t>
            </a:r>
          </a:p>
          <a:p>
            <a:pPr marL="0" marR="0" lvl="0" indent="0" algn="l" defTabSz="914377" eaLnBrk="1" fontAlgn="auto" latinLnBrk="0" hangingPunct="1">
              <a:lnSpc>
                <a:spcPct val="100000"/>
              </a:lnSpc>
              <a:spcBef>
                <a:spcPts val="0"/>
              </a:spcBef>
              <a:spcAft>
                <a:spcPts val="600"/>
              </a:spcAft>
              <a:buClrTx/>
              <a:buSzTx/>
              <a:buFontTx/>
              <a:buNone/>
              <a:tabLst/>
              <a:defRPr/>
            </a:pPr>
            <a:r>
              <a:rPr lang="fi-FI" sz="1200" dirty="0">
                <a:solidFill>
                  <a:srgbClr val="000000"/>
                </a:solidFill>
                <a:latin typeface="Arial" panose="020B0604020202020204"/>
                <a:ea typeface="Inter" panose="02000503000000020004" pitchFamily="2" charset="0"/>
              </a:rPr>
              <a:t>Tilanteita on myös kuivaharjoiteltu paperilla. </a:t>
            </a:r>
          </a:p>
          <a:p>
            <a:pPr marL="0" marR="0" lvl="0" indent="0" algn="l" defTabSz="914377" eaLnBrk="1" fontAlgn="auto" latinLnBrk="0" hangingPunct="1">
              <a:lnSpc>
                <a:spcPct val="100000"/>
              </a:lnSpc>
              <a:spcBef>
                <a:spcPts val="0"/>
              </a:spcBef>
              <a:spcAft>
                <a:spcPts val="600"/>
              </a:spcAft>
              <a:buClrTx/>
              <a:buSzTx/>
              <a:buFontTx/>
              <a:buNone/>
              <a:tabLst/>
              <a:defRPr/>
            </a:pPr>
            <a:r>
              <a:rPr lang="fi-FI" sz="1200" dirty="0">
                <a:solidFill>
                  <a:srgbClr val="000000"/>
                </a:solidFill>
                <a:latin typeface="Arial" panose="020B0604020202020204"/>
                <a:ea typeface="Inter" panose="02000503000000020004" pitchFamily="2" charset="0"/>
              </a:rPr>
              <a:t>Toimintakortit löytyvät tulostettuna yksiköstä ja lisäksi ne ovat yksikön R-aseman kansiossa.</a:t>
            </a:r>
          </a:p>
        </p:txBody>
      </p:sp>
      <p:sp>
        <p:nvSpPr>
          <p:cNvPr id="39" name="Title 27">
            <a:extLst>
              <a:ext uri="{FF2B5EF4-FFF2-40B4-BE49-F238E27FC236}">
                <a16:creationId xmlns:a16="http://schemas.microsoft.com/office/drawing/2014/main" id="{394A72EB-34D9-5FC2-AB20-86EA13EB8856}"/>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Häiriötilanteet/poikkeusolot</a:t>
            </a:r>
          </a:p>
        </p:txBody>
      </p:sp>
      <p:grpSp>
        <p:nvGrpSpPr>
          <p:cNvPr id="2" name="Ryhmä 1">
            <a:extLst>
              <a:ext uri="{FF2B5EF4-FFF2-40B4-BE49-F238E27FC236}">
                <a16:creationId xmlns:a16="http://schemas.microsoft.com/office/drawing/2014/main" id="{42DBE7B7-824D-D5E6-056C-10DCE08D6AAB}"/>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E253CF61-1F65-0439-FAC8-4F1F7E464C6D}"/>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E5B2B6E3-22D0-4EFF-AD4D-8B5D29623348}"/>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50C5F6E3-24E6-3301-216A-5B476230687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400CA21A-3C5D-1D28-231E-C6715BA14D1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1F04EFDC-8824-131A-4126-92A8BB73A5F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F2A55AFF-2617-E570-E85A-F950DAA0C21F}"/>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677116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Asiakkaan asema ja oikeudet</a:t>
            </a:r>
          </a:p>
        </p:txBody>
      </p:sp>
      <p:grpSp>
        <p:nvGrpSpPr>
          <p:cNvPr id="13" name="Ryhmä 12">
            <a:extLst>
              <a:ext uri="{FF2B5EF4-FFF2-40B4-BE49-F238E27FC236}">
                <a16:creationId xmlns:a16="http://schemas.microsoft.com/office/drawing/2014/main" id="{A18DDFBD-D691-F4B0-2A62-5F076201C10F}"/>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AC58DABF-CA8A-20AE-B43A-DBE37A30C15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3">
              <a:extLst>
                <a:ext uri="{FF2B5EF4-FFF2-40B4-BE49-F238E27FC236}">
                  <a16:creationId xmlns:a16="http://schemas.microsoft.com/office/drawing/2014/main" id="{27135C50-3E3A-888A-6E8D-9C967E767A7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4">
              <a:extLst>
                <a:ext uri="{FF2B5EF4-FFF2-40B4-BE49-F238E27FC236}">
                  <a16:creationId xmlns:a16="http://schemas.microsoft.com/office/drawing/2014/main" id="{A08E315A-B2D8-5EDE-FD48-72842187E73D}"/>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5">
              <a:extLst>
                <a:ext uri="{FF2B5EF4-FFF2-40B4-BE49-F238E27FC236}">
                  <a16:creationId xmlns:a16="http://schemas.microsoft.com/office/drawing/2014/main" id="{14A21A03-EE62-ACF6-A7E0-72EAF0A49440}"/>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6">
              <a:extLst>
                <a:ext uri="{FF2B5EF4-FFF2-40B4-BE49-F238E27FC236}">
                  <a16:creationId xmlns:a16="http://schemas.microsoft.com/office/drawing/2014/main" id="{4D858785-0366-AF7E-8CEA-C6A714AD6F48}"/>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7">
              <a:extLst>
                <a:ext uri="{FF2B5EF4-FFF2-40B4-BE49-F238E27FC236}">
                  <a16:creationId xmlns:a16="http://schemas.microsoft.com/office/drawing/2014/main" id="{90B9E70B-1267-3099-2E72-5DD02034234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80134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8B94A348-37C1-6C86-A7AC-34794B7E9488}"/>
              </a:ext>
            </a:extLst>
          </p:cNvPr>
          <p:cNvGraphicFramePr>
            <a:graphicFrameLocks noChangeAspect="1"/>
          </p:cNvGraphicFramePr>
          <p:nvPr>
            <p:custDataLst>
              <p:tags r:id="rId1"/>
            </p:custDataLst>
            <p:extLst>
              <p:ext uri="{D42A27DB-BD31-4B8C-83A1-F6EECF244321}">
                <p14:modId xmlns:p14="http://schemas.microsoft.com/office/powerpoint/2010/main" val="3034979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8B94A348-37C1-6C86-A7AC-34794B7E948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4" name="Rectangle 53">
            <a:extLst>
              <a:ext uri="{FF2B5EF4-FFF2-40B4-BE49-F238E27FC236}">
                <a16:creationId xmlns:a16="http://schemas.microsoft.com/office/drawing/2014/main" id="{2F6DE569-A520-4796-7A42-1034F9CE8E3B}"/>
              </a:ext>
            </a:extLst>
          </p:cNvPr>
          <p:cNvSpPr/>
          <p:nvPr/>
        </p:nvSpPr>
        <p:spPr>
          <a:xfrm>
            <a:off x="7795646" y="2389842"/>
            <a:ext cx="3944939" cy="3563635"/>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52" name="Rectangle 51">
            <a:extLst>
              <a:ext uri="{FF2B5EF4-FFF2-40B4-BE49-F238E27FC236}">
                <a16:creationId xmlns:a16="http://schemas.microsoft.com/office/drawing/2014/main" id="{3661D4C5-C779-EF4F-D71D-239B45A973DC}"/>
              </a:ext>
            </a:extLst>
          </p:cNvPr>
          <p:cNvSpPr/>
          <p:nvPr/>
        </p:nvSpPr>
        <p:spPr>
          <a:xfrm>
            <a:off x="451393" y="1693703"/>
            <a:ext cx="2780891" cy="757130"/>
          </a:xfrm>
          <a:prstGeom prst="rect">
            <a:avLst/>
          </a:prstGeom>
          <a:solidFill>
            <a:schemeClr val="accent1">
              <a:lumMod val="75000"/>
              <a:alpha val="19954"/>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6" name="Rectangle 45">
            <a:extLst>
              <a:ext uri="{FF2B5EF4-FFF2-40B4-BE49-F238E27FC236}">
                <a16:creationId xmlns:a16="http://schemas.microsoft.com/office/drawing/2014/main" id="{A0894480-75A1-5F40-1E11-A37381F26EE0}"/>
              </a:ext>
            </a:extLst>
          </p:cNvPr>
          <p:cNvSpPr/>
          <p:nvPr/>
        </p:nvSpPr>
        <p:spPr>
          <a:xfrm>
            <a:off x="3613952" y="2443373"/>
            <a:ext cx="4066834" cy="35207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6" name="Rectangle 25">
            <a:extLst>
              <a:ext uri="{FF2B5EF4-FFF2-40B4-BE49-F238E27FC236}">
                <a16:creationId xmlns:a16="http://schemas.microsoft.com/office/drawing/2014/main" id="{36E2E2B0-8B5A-8A5C-DA5A-5D3AC2B01866}"/>
              </a:ext>
            </a:extLst>
          </p:cNvPr>
          <p:cNvSpPr/>
          <p:nvPr/>
        </p:nvSpPr>
        <p:spPr>
          <a:xfrm>
            <a:off x="7796574" y="1690974"/>
            <a:ext cx="3944011" cy="757130"/>
          </a:xfrm>
          <a:prstGeom prst="rect">
            <a:avLst/>
          </a:prstGeom>
          <a:solidFill>
            <a:schemeClr val="accent5">
              <a:lumMod val="20000"/>
              <a:lumOff val="80000"/>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18" name="Rectangle 17">
            <a:extLst>
              <a:ext uri="{FF2B5EF4-FFF2-40B4-BE49-F238E27FC236}">
                <a16:creationId xmlns:a16="http://schemas.microsoft.com/office/drawing/2014/main" id="{B6C3AB4F-845E-E601-05B9-3B6E06B96DD4}"/>
              </a:ext>
            </a:extLst>
          </p:cNvPr>
          <p:cNvSpPr/>
          <p:nvPr/>
        </p:nvSpPr>
        <p:spPr>
          <a:xfrm>
            <a:off x="451413" y="2445144"/>
            <a:ext cx="2780891" cy="3507897"/>
          </a:xfrm>
          <a:prstGeom prst="rect">
            <a:avLst/>
          </a:prstGeom>
          <a:solidFill>
            <a:schemeClr val="accent1">
              <a:lumMod val="75000"/>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800" dirty="0"/>
              <a:t>Asiakkaan asema ja oikeudet</a:t>
            </a:r>
            <a:endParaRPr lang="fi-FI" dirty="0"/>
          </a:p>
        </p:txBody>
      </p:sp>
      <p:sp>
        <p:nvSpPr>
          <p:cNvPr id="5" name="TextBox 4">
            <a:extLst>
              <a:ext uri="{FF2B5EF4-FFF2-40B4-BE49-F238E27FC236}">
                <a16:creationId xmlns:a16="http://schemas.microsoft.com/office/drawing/2014/main" id="{B52E3C72-0235-2DBC-D71B-0C2A1F1C827C}"/>
              </a:ext>
            </a:extLst>
          </p:cNvPr>
          <p:cNvSpPr txBox="1"/>
          <p:nvPr/>
        </p:nvSpPr>
        <p:spPr>
          <a:xfrm>
            <a:off x="355600" y="1030080"/>
            <a:ext cx="10985500" cy="369332"/>
          </a:xfrm>
          <a:prstGeom prst="rect">
            <a:avLst/>
          </a:prstGeom>
          <a:noFill/>
        </p:spPr>
        <p:txBody>
          <a:bodyPr wrap="square">
            <a:spAutoFit/>
          </a:bodyPr>
          <a:lstStyle/>
          <a:p>
            <a:pPr algn="ctr">
              <a:spcAft>
                <a:spcPts val="600"/>
              </a:spcAft>
            </a:pPr>
            <a:r>
              <a:rPr lang="fi-FI" sz="1800" b="1" i="1" dirty="0"/>
              <a:t>Itsemääräämisoikeus on jokaiselle kuuluva perusoikeus, jota vahvistetaan toiminnassa. </a:t>
            </a:r>
          </a:p>
        </p:txBody>
      </p:sp>
      <p:sp>
        <p:nvSpPr>
          <p:cNvPr id="9" name="TextBox 8">
            <a:extLst>
              <a:ext uri="{FF2B5EF4-FFF2-40B4-BE49-F238E27FC236}">
                <a16:creationId xmlns:a16="http://schemas.microsoft.com/office/drawing/2014/main" id="{8B86F2A2-45A8-44AF-6D76-3E58DB23EB0E}"/>
              </a:ext>
            </a:extLst>
          </p:cNvPr>
          <p:cNvSpPr txBox="1"/>
          <p:nvPr/>
        </p:nvSpPr>
        <p:spPr>
          <a:xfrm>
            <a:off x="7779307" y="1716319"/>
            <a:ext cx="3961278" cy="757130"/>
          </a:xfrm>
          <a:prstGeom prst="rect">
            <a:avLst/>
          </a:prstGeom>
          <a:noFill/>
        </p:spPr>
        <p:txBody>
          <a:bodyPr wrap="square">
            <a:spAutoFit/>
          </a:bodyPr>
          <a:lstStyle/>
          <a:p>
            <a:pPr algn="ctr">
              <a:lnSpc>
                <a:spcPct val="90000"/>
              </a:lnSpc>
              <a:spcAft>
                <a:spcPts val="600"/>
              </a:spcAft>
            </a:pPr>
            <a:r>
              <a:rPr lang="fi-FI" sz="1550" b="1" dirty="0"/>
              <a:t>Jos olen tyytymämätön palvelun laatuun ja/tai saamaani kohteluun, voin…</a:t>
            </a:r>
          </a:p>
        </p:txBody>
      </p:sp>
      <p:sp>
        <p:nvSpPr>
          <p:cNvPr id="10" name="TextBox 9">
            <a:extLst>
              <a:ext uri="{FF2B5EF4-FFF2-40B4-BE49-F238E27FC236}">
                <a16:creationId xmlns:a16="http://schemas.microsoft.com/office/drawing/2014/main" id="{BCC2E173-3935-FA98-0735-A284F4BF08C0}"/>
              </a:ext>
            </a:extLst>
          </p:cNvPr>
          <p:cNvSpPr txBox="1"/>
          <p:nvPr/>
        </p:nvSpPr>
        <p:spPr>
          <a:xfrm>
            <a:off x="8692375" y="5007282"/>
            <a:ext cx="2764650" cy="830997"/>
          </a:xfrm>
          <a:prstGeom prst="rect">
            <a:avLst/>
          </a:prstGeom>
          <a:noFill/>
        </p:spPr>
        <p:txBody>
          <a:bodyPr wrap="square">
            <a:spAutoFit/>
          </a:bodyPr>
          <a:lstStyle/>
          <a:p>
            <a:pPr>
              <a:spcAft>
                <a:spcPts val="600"/>
              </a:spcAft>
            </a:pPr>
            <a:r>
              <a:rPr lang="fi-FI" sz="1200" i="1" dirty="0"/>
              <a:t>Saan lisätietoa ja neuvoja tarvittaessa henkilökunnalta, sosiaali- ja potilasasiavastaavalta tai kuluttajaoikeusneuvonnasta</a:t>
            </a:r>
          </a:p>
        </p:txBody>
      </p:sp>
      <p:sp>
        <p:nvSpPr>
          <p:cNvPr id="23" name="TextBox 22">
            <a:extLst>
              <a:ext uri="{FF2B5EF4-FFF2-40B4-BE49-F238E27FC236}">
                <a16:creationId xmlns:a16="http://schemas.microsoft.com/office/drawing/2014/main" id="{FFDAB25F-F54C-00C4-C552-06BA206C8195}"/>
              </a:ext>
            </a:extLst>
          </p:cNvPr>
          <p:cNvSpPr txBox="1"/>
          <p:nvPr/>
        </p:nvSpPr>
        <p:spPr>
          <a:xfrm>
            <a:off x="492665" y="1885488"/>
            <a:ext cx="2757705" cy="1692771"/>
          </a:xfrm>
          <a:prstGeom prst="rect">
            <a:avLst/>
          </a:prstGeom>
          <a:noFill/>
        </p:spPr>
        <p:txBody>
          <a:bodyPr wrap="square" lIns="36000" rIns="36000">
            <a:spAutoFit/>
          </a:bodyPr>
          <a:lstStyle/>
          <a:p>
            <a:pPr algn="ctr">
              <a:spcAft>
                <a:spcPts val="600"/>
              </a:spcAft>
            </a:pPr>
            <a:r>
              <a:rPr lang="fi-FI" b="1" dirty="0"/>
              <a:t>Me toimintayksikössä…</a:t>
            </a:r>
          </a:p>
          <a:p>
            <a:pPr algn="ctr">
              <a:spcAft>
                <a:spcPts val="600"/>
              </a:spcAft>
            </a:pPr>
            <a:endParaRPr lang="fi-FI" sz="1600" b="1" dirty="0"/>
          </a:p>
          <a:p>
            <a:pPr algn="ctr">
              <a:spcAft>
                <a:spcPts val="600"/>
              </a:spcAft>
            </a:pPr>
            <a:r>
              <a:rPr lang="fi-FI" sz="1200" dirty="0"/>
              <a:t>kunnioitamme ja pyrimme vahvistamaan asiakkaan itse-määräämisoikeutta ja tuemme asiakkaan osallistumista palvelujensa suunnitteluun ja toteutukseen. </a:t>
            </a:r>
          </a:p>
        </p:txBody>
      </p:sp>
      <p:sp>
        <p:nvSpPr>
          <p:cNvPr id="7" name="Rectangle 6">
            <a:extLst>
              <a:ext uri="{FF2B5EF4-FFF2-40B4-BE49-F238E27FC236}">
                <a16:creationId xmlns:a16="http://schemas.microsoft.com/office/drawing/2014/main" id="{F3CA9E1C-E418-3B66-3E87-EC2260809EFF}"/>
              </a:ext>
            </a:extLst>
          </p:cNvPr>
          <p:cNvSpPr/>
          <p:nvPr/>
        </p:nvSpPr>
        <p:spPr>
          <a:xfrm>
            <a:off x="8878671" y="2639389"/>
            <a:ext cx="2975496" cy="588261"/>
          </a:xfrm>
          <a:prstGeom prst="rect">
            <a:avLst/>
          </a:prstGeom>
          <a:noFill/>
          <a:ln w="19050">
            <a:noFill/>
            <a:prstDash val="solid"/>
          </a:ln>
        </p:spPr>
        <p:txBody>
          <a:bodyPr wrap="square" lIns="72000" rIns="72000" rtlCol="0" anchor="ctr">
            <a:noAutofit/>
          </a:bodyPr>
          <a:lstStyle/>
          <a:p>
            <a:pPr>
              <a:spcAft>
                <a:spcPts val="600"/>
              </a:spcAft>
            </a:pPr>
            <a:r>
              <a:rPr lang="fi-FI" sz="1400" b="1" dirty="0">
                <a:effectLst/>
                <a:ea typeface="Calibri" panose="020F0502020204030204" pitchFamily="34" charset="0"/>
                <a:cs typeface="Times New Roman" panose="02020603050405020304" pitchFamily="18" charset="0"/>
              </a:rPr>
              <a:t>antaa palautetta tai kehittämisideoita</a:t>
            </a:r>
          </a:p>
        </p:txBody>
      </p:sp>
      <p:sp>
        <p:nvSpPr>
          <p:cNvPr id="30" name="Rectangle 29">
            <a:extLst>
              <a:ext uri="{FF2B5EF4-FFF2-40B4-BE49-F238E27FC236}">
                <a16:creationId xmlns:a16="http://schemas.microsoft.com/office/drawing/2014/main" id="{0096C2A7-6267-3BA8-376D-3BB1E2638F63}"/>
              </a:ext>
            </a:extLst>
          </p:cNvPr>
          <p:cNvSpPr/>
          <p:nvPr/>
        </p:nvSpPr>
        <p:spPr>
          <a:xfrm>
            <a:off x="8882012" y="3403511"/>
            <a:ext cx="3045519" cy="625646"/>
          </a:xfrm>
          <a:prstGeom prst="rect">
            <a:avLst/>
          </a:prstGeom>
          <a:noFill/>
          <a:ln w="19050">
            <a:noFill/>
            <a:prstDash val="solid"/>
          </a:ln>
        </p:spPr>
        <p:txBody>
          <a:bodyPr wrap="square" lIns="72000" rIns="72000" rtlCol="0" anchor="ctr">
            <a:noAutofit/>
          </a:bodyPr>
          <a:lstStyle/>
          <a:p>
            <a:pPr>
              <a:spcAft>
                <a:spcPts val="600"/>
              </a:spcAft>
            </a:pPr>
            <a:r>
              <a:rPr lang="fi-FI" sz="1400" b="1" dirty="0">
                <a:effectLst/>
                <a:ea typeface="Calibri" panose="020F0502020204030204" pitchFamily="34" charset="0"/>
                <a:cs typeface="Times New Roman" panose="02020603050405020304" pitchFamily="18" charset="0"/>
              </a:rPr>
              <a:t>tehdä ilmoituksen</a:t>
            </a:r>
          </a:p>
        </p:txBody>
      </p:sp>
      <p:sp>
        <p:nvSpPr>
          <p:cNvPr id="31" name="Rectangle 30">
            <a:extLst>
              <a:ext uri="{FF2B5EF4-FFF2-40B4-BE49-F238E27FC236}">
                <a16:creationId xmlns:a16="http://schemas.microsoft.com/office/drawing/2014/main" id="{99C456BD-49DB-D462-82BA-51FC92798414}"/>
              </a:ext>
            </a:extLst>
          </p:cNvPr>
          <p:cNvSpPr/>
          <p:nvPr/>
        </p:nvSpPr>
        <p:spPr>
          <a:xfrm>
            <a:off x="8882012" y="4146326"/>
            <a:ext cx="2764650" cy="639709"/>
          </a:xfrm>
          <a:prstGeom prst="rect">
            <a:avLst/>
          </a:prstGeom>
          <a:noFill/>
          <a:ln w="19050">
            <a:noFill/>
            <a:prstDash val="solid"/>
          </a:ln>
        </p:spPr>
        <p:txBody>
          <a:bodyPr wrap="square" lIns="72000" rIns="72000" rtlCol="0" anchor="ctr">
            <a:noAutofit/>
          </a:bodyPr>
          <a:lstStyle/>
          <a:p>
            <a:pPr>
              <a:spcAft>
                <a:spcPts val="600"/>
              </a:spcAft>
            </a:pPr>
            <a:r>
              <a:rPr lang="fi-FI" sz="1400" b="1" dirty="0">
                <a:ea typeface="Calibri" panose="020F0502020204030204" pitchFamily="34" charset="0"/>
                <a:cs typeface="Times New Roman" panose="02020603050405020304" pitchFamily="18" charset="0"/>
              </a:rPr>
              <a:t>tehdä muistutuksen</a:t>
            </a:r>
          </a:p>
        </p:txBody>
      </p:sp>
      <p:pic>
        <p:nvPicPr>
          <p:cNvPr id="40" name="Graphic 39">
            <a:extLst>
              <a:ext uri="{FF2B5EF4-FFF2-40B4-BE49-F238E27FC236}">
                <a16:creationId xmlns:a16="http://schemas.microsoft.com/office/drawing/2014/main" id="{408B0DE4-1A96-90AB-85E6-34DB87B933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230702" y="3451211"/>
            <a:ext cx="530247" cy="530247"/>
          </a:xfrm>
          <a:prstGeom prst="rect">
            <a:avLst/>
          </a:prstGeom>
        </p:spPr>
      </p:pic>
      <p:pic>
        <p:nvPicPr>
          <p:cNvPr id="50" name="Graphic 49">
            <a:extLst>
              <a:ext uri="{FF2B5EF4-FFF2-40B4-BE49-F238E27FC236}">
                <a16:creationId xmlns:a16="http://schemas.microsoft.com/office/drawing/2014/main" id="{88390843-8A0B-49ED-A872-6FAF651ABD5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505226" y="3476349"/>
            <a:ext cx="2720012" cy="2799887"/>
          </a:xfrm>
          <a:prstGeom prst="rect">
            <a:avLst/>
          </a:prstGeom>
        </p:spPr>
      </p:pic>
      <p:sp>
        <p:nvSpPr>
          <p:cNvPr id="53" name="Rectangle 52">
            <a:extLst>
              <a:ext uri="{FF2B5EF4-FFF2-40B4-BE49-F238E27FC236}">
                <a16:creationId xmlns:a16="http://schemas.microsoft.com/office/drawing/2014/main" id="{D1B9411A-917E-24BE-A940-D59B31C0A7D5}"/>
              </a:ext>
            </a:extLst>
          </p:cNvPr>
          <p:cNvSpPr/>
          <p:nvPr/>
        </p:nvSpPr>
        <p:spPr>
          <a:xfrm>
            <a:off x="3613952" y="1688015"/>
            <a:ext cx="4068112" cy="757130"/>
          </a:xfrm>
          <a:prstGeom prst="rect">
            <a:avLst/>
          </a:prstGeom>
          <a:solidFill>
            <a:schemeClr val="accent5">
              <a:lumMod val="20000"/>
              <a:lumOff val="80000"/>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0" name="TextBox 19">
            <a:extLst>
              <a:ext uri="{FF2B5EF4-FFF2-40B4-BE49-F238E27FC236}">
                <a16:creationId xmlns:a16="http://schemas.microsoft.com/office/drawing/2014/main" id="{36426208-C772-BB66-04EA-CBA7A44DA29C}"/>
              </a:ext>
            </a:extLst>
          </p:cNvPr>
          <p:cNvSpPr txBox="1"/>
          <p:nvPr/>
        </p:nvSpPr>
        <p:spPr>
          <a:xfrm>
            <a:off x="3836448" y="1885488"/>
            <a:ext cx="3720363" cy="451940"/>
          </a:xfrm>
          <a:prstGeom prst="rect">
            <a:avLst/>
          </a:prstGeom>
          <a:noFill/>
        </p:spPr>
        <p:txBody>
          <a:bodyPr wrap="square">
            <a:noAutofit/>
          </a:bodyPr>
          <a:lstStyle/>
          <a:p>
            <a:pPr algn="ctr">
              <a:spcAft>
                <a:spcPts val="600"/>
              </a:spcAft>
            </a:pPr>
            <a:r>
              <a:rPr lang="fi-FI" b="1" dirty="0"/>
              <a:t>Minulla asiakkaana on oikeus…</a:t>
            </a:r>
          </a:p>
        </p:txBody>
      </p:sp>
      <p:sp>
        <p:nvSpPr>
          <p:cNvPr id="57" name="TextBox 56">
            <a:extLst>
              <a:ext uri="{FF2B5EF4-FFF2-40B4-BE49-F238E27FC236}">
                <a16:creationId xmlns:a16="http://schemas.microsoft.com/office/drawing/2014/main" id="{8B407675-F6F6-028D-E806-DC5CF1B11453}"/>
              </a:ext>
            </a:extLst>
          </p:cNvPr>
          <p:cNvSpPr txBox="1"/>
          <p:nvPr/>
        </p:nvSpPr>
        <p:spPr>
          <a:xfrm>
            <a:off x="3837393" y="2507278"/>
            <a:ext cx="3627563" cy="2225360"/>
          </a:xfrm>
          <a:prstGeom prst="rect">
            <a:avLst/>
          </a:prstGeom>
          <a:noFill/>
        </p:spPr>
        <p:txBody>
          <a:bodyPr wrap="square">
            <a:noAutofit/>
          </a:bodyPr>
          <a:lstStyle/>
          <a:p>
            <a:pPr>
              <a:spcAft>
                <a:spcPts val="600"/>
              </a:spcAft>
            </a:pPr>
            <a:r>
              <a:rPr lang="fi-FI" sz="1200" dirty="0"/>
              <a:t>henkilökohtaiseen vapauteen, koskemattomuuteen ja turvallisuuteen sekä laadukkaaseen palveluun ja hyvään kohteluun ilman syrjintää. </a:t>
            </a:r>
          </a:p>
          <a:p>
            <a:pPr marL="171450" indent="-171450">
              <a:spcAft>
                <a:spcPts val="600"/>
              </a:spcAft>
              <a:buFont typeface="Arial" panose="020B0604020202020204" pitchFamily="34" charset="0"/>
              <a:buChar char="•"/>
            </a:pPr>
            <a:r>
              <a:rPr lang="fi-FI" sz="1200" dirty="0"/>
              <a:t>Minua kohdellaan kunnioittaen ihmisarvoani, vakaumustani ja yksityisyyttäni. </a:t>
            </a:r>
          </a:p>
          <a:p>
            <a:pPr marL="171450" indent="-171450">
              <a:spcAft>
                <a:spcPts val="600"/>
              </a:spcAft>
              <a:buFont typeface="Arial" panose="020B0604020202020204" pitchFamily="34" charset="0"/>
              <a:buChar char="•"/>
            </a:pPr>
            <a:r>
              <a:rPr lang="fi-FI" sz="1200" dirty="0">
                <a:solidFill>
                  <a:schemeClr val="tx1"/>
                </a:solidFill>
              </a:rPr>
              <a:t>Näkemykseni ja toiveeni huomioidaan </a:t>
            </a:r>
            <a:br>
              <a:rPr lang="fi-FI" sz="1200" dirty="0">
                <a:solidFill>
                  <a:schemeClr val="tx1"/>
                </a:solidFill>
              </a:rPr>
            </a:br>
            <a:r>
              <a:rPr lang="fi-FI" sz="1200" dirty="0">
                <a:solidFill>
                  <a:schemeClr val="tx1"/>
                </a:solidFill>
              </a:rPr>
              <a:t>palveluja suunniteltaessa ja toteutettaessa.</a:t>
            </a:r>
            <a:endParaRPr lang="fi-FI" sz="1200" dirty="0"/>
          </a:p>
        </p:txBody>
      </p:sp>
      <p:pic>
        <p:nvPicPr>
          <p:cNvPr id="44" name="Graphic 43">
            <a:extLst>
              <a:ext uri="{FF2B5EF4-FFF2-40B4-BE49-F238E27FC236}">
                <a16:creationId xmlns:a16="http://schemas.microsoft.com/office/drawing/2014/main" id="{0A59BACD-86A2-E00E-71D2-654A9B5F8FE0}"/>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flipH="1">
            <a:off x="5887920" y="3497708"/>
            <a:ext cx="2839635" cy="2923023"/>
          </a:xfrm>
          <a:prstGeom prst="rect">
            <a:avLst/>
          </a:prstGeom>
        </p:spPr>
      </p:pic>
      <p:pic>
        <p:nvPicPr>
          <p:cNvPr id="3" name="Graphic 2" descr="Warning outline">
            <a:extLst>
              <a:ext uri="{FF2B5EF4-FFF2-40B4-BE49-F238E27FC236}">
                <a16:creationId xmlns:a16="http://schemas.microsoft.com/office/drawing/2014/main" id="{0778ACA9-EAF0-6AE6-C070-E3FCFD17C9C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147739" y="4119428"/>
            <a:ext cx="596544" cy="596544"/>
          </a:xfrm>
          <a:prstGeom prst="rect">
            <a:avLst/>
          </a:prstGeom>
        </p:spPr>
      </p:pic>
      <p:pic>
        <p:nvPicPr>
          <p:cNvPr id="13" name="Graphic 12">
            <a:extLst>
              <a:ext uri="{FF2B5EF4-FFF2-40B4-BE49-F238E27FC236}">
                <a16:creationId xmlns:a16="http://schemas.microsoft.com/office/drawing/2014/main" id="{7A46E9E1-B968-60A5-6B11-F1DB9E6235A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115721" y="2581669"/>
            <a:ext cx="519097" cy="613478"/>
          </a:xfrm>
          <a:prstGeom prst="rect">
            <a:avLst/>
          </a:prstGeom>
        </p:spPr>
      </p:pic>
      <p:sp>
        <p:nvSpPr>
          <p:cNvPr id="6" name="Tekstiruutu 5">
            <a:extLst>
              <a:ext uri="{FF2B5EF4-FFF2-40B4-BE49-F238E27FC236}">
                <a16:creationId xmlns:a16="http://schemas.microsoft.com/office/drawing/2014/main" id="{3739C7B7-59EF-566E-DAE8-4C9873257E39}"/>
              </a:ext>
            </a:extLst>
          </p:cNvPr>
          <p:cNvSpPr txBox="1"/>
          <p:nvPr/>
        </p:nvSpPr>
        <p:spPr>
          <a:xfrm>
            <a:off x="8876899" y="3783594"/>
            <a:ext cx="2292346" cy="369332"/>
          </a:xfrm>
          <a:prstGeom prst="rect">
            <a:avLst/>
          </a:prstGeom>
          <a:noFill/>
        </p:spPr>
        <p:txBody>
          <a:bodyPr wrap="square">
            <a:spAutoFit/>
          </a:bodyPr>
          <a:lstStyle/>
          <a:p>
            <a:pPr>
              <a:spcAft>
                <a:spcPts val="600"/>
              </a:spcAft>
            </a:pPr>
            <a:r>
              <a:rPr lang="fi-FI" sz="900" dirty="0">
                <a:ea typeface="Calibri" panose="020F0502020204030204" pitchFamily="34" charset="0"/>
                <a:cs typeface="Times New Roman" panose="02020603050405020304" pitchFamily="18" charset="0"/>
              </a:rPr>
              <a:t>t</a:t>
            </a:r>
            <a:r>
              <a:rPr lang="fi-FI" sz="900" dirty="0">
                <a:effectLst/>
                <a:ea typeface="Calibri" panose="020F0502020204030204" pitchFamily="34" charset="0"/>
                <a:cs typeface="Times New Roman" panose="02020603050405020304" pitchFamily="18" charset="0"/>
              </a:rPr>
              <a:t>ilanteesta, joka on aiheuttanut ta</a:t>
            </a:r>
            <a:r>
              <a:rPr lang="fi-FI" sz="900" dirty="0">
                <a:ea typeface="Calibri" panose="020F0502020204030204" pitchFamily="34" charset="0"/>
                <a:cs typeface="Times New Roman" panose="02020603050405020304" pitchFamily="18" charset="0"/>
              </a:rPr>
              <a:t>i olisi voinut aiheuttaa haittaa</a:t>
            </a:r>
            <a:r>
              <a:rPr lang="fi-FI" sz="900" dirty="0">
                <a:effectLst/>
                <a:ea typeface="Calibri" panose="020F0502020204030204" pitchFamily="34" charset="0"/>
                <a:cs typeface="Times New Roman" panose="02020603050405020304" pitchFamily="18" charset="0"/>
              </a:rPr>
              <a:t> </a:t>
            </a:r>
          </a:p>
        </p:txBody>
      </p:sp>
      <p:sp>
        <p:nvSpPr>
          <p:cNvPr id="8" name="Tekstiruutu 7">
            <a:extLst>
              <a:ext uri="{FF2B5EF4-FFF2-40B4-BE49-F238E27FC236}">
                <a16:creationId xmlns:a16="http://schemas.microsoft.com/office/drawing/2014/main" id="{55A25DE3-3E43-BEF4-090D-BCFCDCBBBE03}"/>
              </a:ext>
            </a:extLst>
          </p:cNvPr>
          <p:cNvSpPr txBox="1"/>
          <p:nvPr/>
        </p:nvSpPr>
        <p:spPr>
          <a:xfrm>
            <a:off x="8876899" y="4533872"/>
            <a:ext cx="2292346" cy="369332"/>
          </a:xfrm>
          <a:prstGeom prst="rect">
            <a:avLst/>
          </a:prstGeom>
          <a:noFill/>
        </p:spPr>
        <p:txBody>
          <a:bodyPr wrap="square">
            <a:spAutoFit/>
          </a:bodyPr>
          <a:lstStyle/>
          <a:p>
            <a:pPr>
              <a:spcAft>
                <a:spcPts val="600"/>
              </a:spcAft>
            </a:pPr>
            <a:r>
              <a:rPr lang="fi-FI" sz="900" dirty="0">
                <a:ea typeface="Calibri" panose="020F0502020204030204" pitchFamily="34" charset="0"/>
                <a:cs typeface="Times New Roman" panose="02020603050405020304" pitchFamily="18" charset="0"/>
              </a:rPr>
              <a:t>t</a:t>
            </a:r>
            <a:r>
              <a:rPr lang="fi-FI" sz="900" dirty="0">
                <a:effectLst/>
                <a:ea typeface="Calibri" panose="020F0502020204030204" pitchFamily="34" charset="0"/>
                <a:cs typeface="Times New Roman" panose="02020603050405020304" pitchFamily="18" charset="0"/>
              </a:rPr>
              <a:t>ilanteesta, joka on aiheuttanut ta</a:t>
            </a:r>
            <a:r>
              <a:rPr lang="fi-FI" sz="900" dirty="0">
                <a:ea typeface="Calibri" panose="020F0502020204030204" pitchFamily="34" charset="0"/>
                <a:cs typeface="Times New Roman" panose="02020603050405020304" pitchFamily="18" charset="0"/>
              </a:rPr>
              <a:t>i olisi voinut aiheuttaa haittaa</a:t>
            </a:r>
            <a:r>
              <a:rPr lang="fi-FI" sz="900" dirty="0">
                <a:effectLst/>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8033384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C15D0E98-BD45-13CB-17C2-FBD26C8C4EE6}"/>
              </a:ext>
            </a:extLst>
          </p:cNvPr>
          <p:cNvGraphicFramePr>
            <a:graphicFrameLocks noChangeAspect="1"/>
          </p:cNvGraphicFramePr>
          <p:nvPr>
            <p:custDataLst>
              <p:tags r:id="rId1"/>
            </p:custDataLst>
            <p:extLst>
              <p:ext uri="{D42A27DB-BD31-4B8C-83A1-F6EECF244321}">
                <p14:modId xmlns:p14="http://schemas.microsoft.com/office/powerpoint/2010/main" val="18896673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C15D0E98-BD45-13CB-17C2-FBD26C8C4EE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8" name="Content Placeholder 27">
            <a:extLst>
              <a:ext uri="{FF2B5EF4-FFF2-40B4-BE49-F238E27FC236}">
                <a16:creationId xmlns:a16="http://schemas.microsoft.com/office/drawing/2014/main" id="{8039A218-7A17-AABD-5BCB-ABD46B8A256A}"/>
              </a:ext>
            </a:extLst>
          </p:cNvPr>
          <p:cNvSpPr>
            <a:spLocks noGrp="1"/>
          </p:cNvSpPr>
          <p:nvPr>
            <p:ph sz="half" idx="1"/>
          </p:nvPr>
        </p:nvSpPr>
        <p:spPr>
          <a:xfrm>
            <a:off x="451413" y="1690687"/>
            <a:ext cx="11289174" cy="4420781"/>
          </a:xfrm>
        </p:spPr>
        <p:txBody>
          <a:bodyPr numCol="2">
            <a:noAutofit/>
          </a:bodyPr>
          <a:lstStyle/>
          <a:p>
            <a:pPr marL="0" lvl="1">
              <a:lnSpc>
                <a:spcPct val="110000"/>
              </a:lnSpc>
              <a:spcBef>
                <a:spcPts val="789"/>
              </a:spcBef>
              <a:spcAft>
                <a:spcPts val="175"/>
              </a:spcAft>
            </a:pPr>
            <a:r>
              <a:rPr lang="fi-FI" dirty="0"/>
              <a:t>Itsemääräämisoikeus on jokaiselle kuuluva perusoikeus, joka muodostuu oikeudesta </a:t>
            </a:r>
            <a:r>
              <a:rPr lang="fi-FI" b="1" dirty="0"/>
              <a:t>henkilökohtaiseen vapauteen</a:t>
            </a:r>
            <a:r>
              <a:rPr lang="fi-FI" dirty="0"/>
              <a:t>, </a:t>
            </a:r>
            <a:r>
              <a:rPr lang="fi-FI" b="1" dirty="0"/>
              <a:t>koskemattomuuteen ja turvallisuuteen</a:t>
            </a:r>
            <a:r>
              <a:rPr lang="fi-FI" dirty="0"/>
              <a:t>. Siihen liittyvät läheisesti oikeudet </a:t>
            </a:r>
            <a:r>
              <a:rPr lang="fi-FI" b="1" dirty="0"/>
              <a:t>yksityisyyteen ja yksityiselämän suojaan</a:t>
            </a:r>
            <a:r>
              <a:rPr lang="fi-FI" dirty="0"/>
              <a:t>. Henkilökohtainen vapaus suojaa henkilön fyysisen vapauden ohella myös hänen </a:t>
            </a:r>
            <a:r>
              <a:rPr lang="fi-FI" b="1" dirty="0"/>
              <a:t>tahdonvapauttaan </a:t>
            </a:r>
            <a:r>
              <a:rPr lang="fi-FI" dirty="0"/>
              <a:t>ja</a:t>
            </a:r>
            <a:r>
              <a:rPr lang="fi-FI" b="1" dirty="0"/>
              <a:t> itsemääräämis-oikeuttaan</a:t>
            </a:r>
            <a:r>
              <a:rPr lang="fi-FI" dirty="0"/>
              <a:t>. Sosiaalihuollon palveluissa henkilökunnan tehtävänä on kunnioittaa ja vahvistaa asiakkaan itsemääräämisoikeutta ja tukea hänen osallistumistaan palvelujensa suunnitteluun ja toteuttamiseen.</a:t>
            </a:r>
          </a:p>
          <a:p>
            <a:pPr marL="0" lvl="1">
              <a:lnSpc>
                <a:spcPct val="110000"/>
              </a:lnSpc>
              <a:spcBef>
                <a:spcPts val="789"/>
              </a:spcBef>
              <a:spcAft>
                <a:spcPts val="175"/>
              </a:spcAft>
            </a:pPr>
            <a:r>
              <a:rPr lang="fi-FI" dirty="0"/>
              <a:t>Itsemääräämisoikeutta koskevista periaatteista ja käytännöistä keskustellaan sekä asiakasta hoitavan lääkärin että omaisten ja läheisten kanssa. Itsemääräämisoikeutta rajoittavista toimista lääkäri tekee kirjalliset päätökset ja tiedot kirjataan asiakkaan palvelu-, hoito tai kuntoutussuunnitelmaan. </a:t>
            </a:r>
          </a:p>
          <a:p>
            <a:pPr marL="0" lvl="1">
              <a:lnSpc>
                <a:spcPct val="110000"/>
              </a:lnSpc>
              <a:spcBef>
                <a:spcPts val="789"/>
              </a:spcBef>
              <a:spcAft>
                <a:spcPts val="175"/>
              </a:spcAft>
            </a:pPr>
            <a:r>
              <a:rPr lang="fi-FI" dirty="0"/>
              <a:t>Jokaiselle asiakkaalle laaditaan päivätoiminnan yksilöllinen toimintasuunnitelma (palvelun toteuttamissuunnitelma). Suunnitelmaa laadittaessa kuullaan asiakkaan omia toiveita ja mielipiteitä ja ne kirjataan ylös. Henkilökohtainen suunnitelma mahdollistaa yksilöllisen toiminnan suunnittelun. Suunnitelmaan kirjataan miten asiakkaan itsemääräämisoikeutta tuetaan ja edistetään.</a:t>
            </a:r>
          </a:p>
          <a:p>
            <a:pPr marL="0" lvl="1">
              <a:lnSpc>
                <a:spcPct val="110000"/>
              </a:lnSpc>
              <a:spcBef>
                <a:spcPts val="789"/>
              </a:spcBef>
              <a:spcAft>
                <a:spcPts val="175"/>
              </a:spcAft>
            </a:pPr>
            <a:r>
              <a:rPr lang="fi-FI" dirty="0"/>
              <a:t>Tuetaan päätöksen teossa esim. kerrotaan eri vaihtoehdoista ja niiden seurauksista. Annetaan riittävästi aikaa harkita. Asiakkaalla on oikeus tehdä myös meidän mielestä ”vääriä valintoja”. Asiakkailla on mahdollisuus vaikuttaa päivätoiminnan sisältöön ja aikatauluihin sekä tehdä valintoja omien mielenkiinnonkohteiden mukaisesti. </a:t>
            </a:r>
          </a:p>
          <a:p>
            <a:pPr marL="0" lvl="1">
              <a:lnSpc>
                <a:spcPct val="110000"/>
              </a:lnSpc>
              <a:spcBef>
                <a:spcPts val="789"/>
              </a:spcBef>
              <a:spcAft>
                <a:spcPts val="175"/>
              </a:spcAft>
            </a:pPr>
            <a:r>
              <a:rPr lang="fi-FI" dirty="0"/>
              <a:t>Tarjotaan riittävästi tukea ja ohjausta, jotta osallistujat voivat tehdä itsenäisiä päätöksiä ja osallistua päivätoimintaan turvallisesti ja mielekkäästi. Ollaan joustavia ja valmiita tekemään mukautuksia toiminnan järjestelyihin, jotta ne vastaavat paremmin asiakkaan tarpeita ja toiveita. </a:t>
            </a:r>
          </a:p>
        </p:txBody>
      </p:sp>
      <p:sp>
        <p:nvSpPr>
          <p:cNvPr id="8" name="TextBox 7">
            <a:extLst>
              <a:ext uri="{FF2B5EF4-FFF2-40B4-BE49-F238E27FC236}">
                <a16:creationId xmlns:a16="http://schemas.microsoft.com/office/drawing/2014/main" id="{D49E494D-DA20-030B-C771-EA3D829F07E3}"/>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29" name="Title 33">
            <a:extLst>
              <a:ext uri="{FF2B5EF4-FFF2-40B4-BE49-F238E27FC236}">
                <a16:creationId xmlns:a16="http://schemas.microsoft.com/office/drawing/2014/main" id="{388276B7-073C-B7F3-E508-6F620BBB536A}"/>
              </a:ext>
            </a:extLst>
          </p:cNvPr>
          <p:cNvSpPr>
            <a:spLocks noGrp="1"/>
          </p:cNvSpPr>
          <p:nvPr>
            <p:ph type="title"/>
          </p:nvPr>
        </p:nvSpPr>
        <p:spPr>
          <a:xfrm>
            <a:off x="451413" y="822684"/>
            <a:ext cx="11289174" cy="868004"/>
          </a:xfrm>
        </p:spPr>
        <p:txBody>
          <a:bodyPr vert="horz"/>
          <a:lstStyle/>
          <a:p>
            <a:r>
              <a:rPr lang="fi-FI" dirty="0"/>
              <a:t>Itsemääräämisoikeuden vahvistaminen 1/2</a:t>
            </a:r>
          </a:p>
        </p:txBody>
      </p:sp>
      <p:grpSp>
        <p:nvGrpSpPr>
          <p:cNvPr id="2" name="Ryhmä 1">
            <a:extLst>
              <a:ext uri="{FF2B5EF4-FFF2-40B4-BE49-F238E27FC236}">
                <a16:creationId xmlns:a16="http://schemas.microsoft.com/office/drawing/2014/main" id="{ECB0E6A6-C7F1-139B-50F5-BFECD9A41484}"/>
              </a:ext>
            </a:extLst>
          </p:cNvPr>
          <p:cNvGrpSpPr/>
          <p:nvPr/>
        </p:nvGrpSpPr>
        <p:grpSpPr>
          <a:xfrm>
            <a:off x="4928896" y="468949"/>
            <a:ext cx="2338976" cy="45719"/>
            <a:chOff x="4928896" y="468949"/>
            <a:chExt cx="2338976" cy="45719"/>
          </a:xfrm>
        </p:grpSpPr>
        <p:sp>
          <p:nvSpPr>
            <p:cNvPr id="3" name="Rectangle 42">
              <a:extLst>
                <a:ext uri="{FF2B5EF4-FFF2-40B4-BE49-F238E27FC236}">
                  <a16:creationId xmlns:a16="http://schemas.microsoft.com/office/drawing/2014/main" id="{EB870E3B-38D8-3F7A-FD08-74C33F52EAB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 name="Rectangle 43">
              <a:extLst>
                <a:ext uri="{FF2B5EF4-FFF2-40B4-BE49-F238E27FC236}">
                  <a16:creationId xmlns:a16="http://schemas.microsoft.com/office/drawing/2014/main" id="{4CC11A2F-9C0B-0A98-3390-07B0B920C30B}"/>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4">
              <a:extLst>
                <a:ext uri="{FF2B5EF4-FFF2-40B4-BE49-F238E27FC236}">
                  <a16:creationId xmlns:a16="http://schemas.microsoft.com/office/drawing/2014/main" id="{4DEAE9BA-CB68-B318-BD4B-E7291EA1E751}"/>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5">
              <a:extLst>
                <a:ext uri="{FF2B5EF4-FFF2-40B4-BE49-F238E27FC236}">
                  <a16:creationId xmlns:a16="http://schemas.microsoft.com/office/drawing/2014/main" id="{5489BC12-A085-54D1-CF8D-2D4DADF0274E}"/>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46">
              <a:extLst>
                <a:ext uri="{FF2B5EF4-FFF2-40B4-BE49-F238E27FC236}">
                  <a16:creationId xmlns:a16="http://schemas.microsoft.com/office/drawing/2014/main" id="{8FB1E7F1-B8E6-7105-E260-4BA5B6516CD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Rectangle 47">
              <a:extLst>
                <a:ext uri="{FF2B5EF4-FFF2-40B4-BE49-F238E27FC236}">
                  <a16:creationId xmlns:a16="http://schemas.microsoft.com/office/drawing/2014/main" id="{7748F284-7301-8F54-4354-B81135E6B7A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1440740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2FFA228-EF5C-41FF-9C96-995E787EE342}"/>
              </a:ext>
            </a:extLst>
          </p:cNvPr>
          <p:cNvSpPr>
            <a:spLocks noGrp="1"/>
          </p:cNvSpPr>
          <p:nvPr>
            <p:ph type="title"/>
          </p:nvPr>
        </p:nvSpPr>
        <p:spPr/>
        <p:txBody>
          <a:bodyPr>
            <a:normAutofit fontScale="90000"/>
          </a:bodyPr>
          <a:lstStyle/>
          <a:p>
            <a:r>
              <a:rPr lang="fi-FI" sz="2800" dirty="0">
                <a:ea typeface="Inter" panose="02000503000000020004" pitchFamily="2" charset="0"/>
                <a:cs typeface="Times New Roman" panose="02020603050405020304" pitchFamily="18" charset="0"/>
              </a:rPr>
              <a:t>Asiakkaan asema ja oikeudet</a:t>
            </a:r>
            <a:br>
              <a:rPr lang="fi-FI" sz="2800" dirty="0">
                <a:ea typeface="Inter" panose="02000503000000020004" pitchFamily="2" charset="0"/>
                <a:cs typeface="Times New Roman" panose="02020603050405020304" pitchFamily="18" charset="0"/>
              </a:rPr>
            </a:br>
            <a:r>
              <a:rPr lang="fi-FI" sz="2800" dirty="0"/>
              <a:t>Itsemääräämisoikeuden vahvistaminen 2/2</a:t>
            </a:r>
            <a:br>
              <a:rPr lang="fi-FI" sz="2800" dirty="0">
                <a:solidFill>
                  <a:schemeClr val="accent1"/>
                </a:solidFill>
              </a:rPr>
            </a:br>
            <a:endParaRPr lang="fi-FI" dirty="0"/>
          </a:p>
        </p:txBody>
      </p:sp>
      <p:sp>
        <p:nvSpPr>
          <p:cNvPr id="5" name="Suorakulmio 4">
            <a:extLst>
              <a:ext uri="{FF2B5EF4-FFF2-40B4-BE49-F238E27FC236}">
                <a16:creationId xmlns:a16="http://schemas.microsoft.com/office/drawing/2014/main" id="{48048E3C-CF89-4D8F-BC7F-A3E5844DC52D}"/>
              </a:ext>
            </a:extLst>
          </p:cNvPr>
          <p:cNvSpPr/>
          <p:nvPr/>
        </p:nvSpPr>
        <p:spPr>
          <a:xfrm>
            <a:off x="268018" y="1831545"/>
            <a:ext cx="5016159" cy="1874103"/>
          </a:xfrm>
          <a:prstGeom prst="rect">
            <a:avLst/>
          </a:prstGeom>
        </p:spPr>
        <p:txBody>
          <a:bodyPr wrap="square">
            <a:spAutoFit/>
          </a:bodyPr>
          <a:lstStyle/>
          <a:p>
            <a:pPr marL="0" lvl="1">
              <a:lnSpc>
                <a:spcPct val="110000"/>
              </a:lnSpc>
              <a:spcBef>
                <a:spcPts val="789"/>
              </a:spcBef>
              <a:spcAft>
                <a:spcPts val="175"/>
              </a:spcAft>
            </a:pPr>
            <a:r>
              <a:rPr lang="fi-FI" sz="1050" dirty="0"/>
              <a:t>Itsemääräämisoikeutta voidaan rajoittaa ainoastaan silloin, kun asiakkaan tai muiden henkilöiden terveys tai turvallisuus uhkaa vaarantua, eikä muita keinoja ole käytettävissä. Rajoitustoimenpiteet on toteutettava lievimmän rajoittamisen periaatteen mukaisesti ja turvallisesti henkilön ihmisarvoa kunnioittaen.</a:t>
            </a:r>
          </a:p>
          <a:p>
            <a:pPr marL="0" lvl="1">
              <a:lnSpc>
                <a:spcPct val="110000"/>
              </a:lnSpc>
              <a:spcBef>
                <a:spcPts val="789"/>
              </a:spcBef>
              <a:spcAft>
                <a:spcPts val="175"/>
              </a:spcAft>
            </a:pPr>
            <a:r>
              <a:rPr lang="fi-FI" sz="1050" dirty="0"/>
              <a:t>Rajoitustoimenpiteen toteuttaa toimintayksikön henkilökuntaan kuuluva sosiaali- tai terveydenhuollon ammattihenkilö. Ei ole säännöksiä siitä, että toimenpiteen toteuttamiseen voisi osallistua muu henkilö.</a:t>
            </a:r>
          </a:p>
          <a:p>
            <a:pPr marL="0" lvl="1">
              <a:lnSpc>
                <a:spcPct val="110000"/>
              </a:lnSpc>
              <a:spcBef>
                <a:spcPts val="789"/>
              </a:spcBef>
              <a:spcAft>
                <a:spcPts val="175"/>
              </a:spcAft>
            </a:pPr>
            <a:r>
              <a:rPr lang="fi-FI" dirty="0"/>
              <a:t> </a:t>
            </a:r>
            <a:endParaRPr lang="fi-FI" b="1" i="1" dirty="0">
              <a:solidFill>
                <a:schemeClr val="accent5"/>
              </a:solidFill>
            </a:endParaRPr>
          </a:p>
        </p:txBody>
      </p:sp>
      <p:sp>
        <p:nvSpPr>
          <p:cNvPr id="7" name="Suorakulmio 6">
            <a:extLst>
              <a:ext uri="{FF2B5EF4-FFF2-40B4-BE49-F238E27FC236}">
                <a16:creationId xmlns:a16="http://schemas.microsoft.com/office/drawing/2014/main" id="{B8A096A0-15AB-45A7-B518-06CE8A9D9A39}"/>
              </a:ext>
            </a:extLst>
          </p:cNvPr>
          <p:cNvSpPr/>
          <p:nvPr/>
        </p:nvSpPr>
        <p:spPr>
          <a:xfrm>
            <a:off x="6096000" y="1831545"/>
            <a:ext cx="5580185" cy="1015663"/>
          </a:xfrm>
          <a:prstGeom prst="rect">
            <a:avLst/>
          </a:prstGeom>
        </p:spPr>
        <p:txBody>
          <a:bodyPr wrap="square">
            <a:spAutoFit/>
          </a:bodyPr>
          <a:lstStyle/>
          <a:p>
            <a:r>
              <a:rPr lang="fi-FI" sz="1200" dirty="0" err="1"/>
              <a:t>Huom</a:t>
            </a:r>
            <a:r>
              <a:rPr lang="fi-FI" sz="1200" dirty="0"/>
              <a:t>! Vammaispalvelulain 27 §:n mukaisessa kehitysvammaisten henkilöiden työtoiminnassa ei voi käyttää rajoitustoimenpiteitä, vaikka henkilö olisi erityishuollossa. Tämä johtuu siitä, että vammaispalvelulain 27 §:n mukaista kehitysvammaisten henkilöiden työtoimintaa ei mainita kehitysvammalain 42b §:</a:t>
            </a:r>
            <a:r>
              <a:rPr lang="fi-FI" sz="1200" dirty="0" err="1"/>
              <a:t>ssä</a:t>
            </a:r>
            <a:r>
              <a:rPr lang="fi-FI" sz="1200" dirty="0"/>
              <a:t>, jossa säädetään missä palveluissa rajoitustoimenpiteitä voidaan käyttää. </a:t>
            </a:r>
          </a:p>
        </p:txBody>
      </p:sp>
      <p:sp>
        <p:nvSpPr>
          <p:cNvPr id="8" name="Suorakulmio 7">
            <a:extLst>
              <a:ext uri="{FF2B5EF4-FFF2-40B4-BE49-F238E27FC236}">
                <a16:creationId xmlns:a16="http://schemas.microsoft.com/office/drawing/2014/main" id="{101CD2B1-482A-4A0B-9C9A-E3A49BE9C8DD}"/>
              </a:ext>
            </a:extLst>
          </p:cNvPr>
          <p:cNvSpPr/>
          <p:nvPr/>
        </p:nvSpPr>
        <p:spPr>
          <a:xfrm>
            <a:off x="268018" y="3571497"/>
            <a:ext cx="5438190" cy="2569934"/>
          </a:xfrm>
          <a:prstGeom prst="rect">
            <a:avLst/>
          </a:prstGeom>
        </p:spPr>
        <p:txBody>
          <a:bodyPr wrap="square">
            <a:spAutoFit/>
          </a:bodyPr>
          <a:lstStyle/>
          <a:p>
            <a:r>
              <a:rPr lang="fi-FI" sz="1100" dirty="0"/>
              <a:t>Osaa rajoitustoimenpiteistä voidaan käyttää myös järjestettäessä erityishuollossa sosiaalihuoltolain 27 e § :</a:t>
            </a:r>
            <a:r>
              <a:rPr lang="fi-FI" sz="1100" dirty="0" err="1"/>
              <a:t>ssä</a:t>
            </a:r>
            <a:r>
              <a:rPr lang="fi-FI" sz="1100" dirty="0"/>
              <a:t> tarkoitettua työtoimintaa tai vammaispalvelulain 25 §:ssä tarkoitettua päivätoimintaa. Rajoitustoimenpiteiden käyttö näissä palveluissa edellyttää lisäksi, että palvelu järjestetään sosiaalihuollon toimintayksikössä, jossa on riittävä määrä sosiaali- tai terveydenhuollon ammattihenkilöitä. ’</a:t>
            </a:r>
          </a:p>
          <a:p>
            <a:endParaRPr lang="fi-FI" sz="1100" dirty="0"/>
          </a:p>
          <a:p>
            <a:r>
              <a:rPr lang="fi-FI" sz="1100" dirty="0"/>
              <a:t>Päivätoiminnassa voidaan viimesijaisena vaihtoehtona käyttää </a:t>
            </a:r>
            <a:r>
              <a:rPr lang="fi-FI" sz="1100"/>
              <a:t>seuraavia rajoitustoimenpiteitä:</a:t>
            </a:r>
            <a:endParaRPr lang="fi-FI" sz="1100" dirty="0"/>
          </a:p>
          <a:p>
            <a:r>
              <a:rPr lang="fi-FI" sz="1100" dirty="0"/>
              <a:t>-kiinnipitäminen</a:t>
            </a:r>
          </a:p>
          <a:p>
            <a:r>
              <a:rPr lang="fi-FI" sz="1100" dirty="0"/>
              <a:t>-aineiden ja esineiden haltuunotto</a:t>
            </a:r>
          </a:p>
          <a:p>
            <a:r>
              <a:rPr lang="fi-FI" sz="1100" dirty="0"/>
              <a:t>-henkilöntarkastus</a:t>
            </a:r>
          </a:p>
          <a:p>
            <a:r>
              <a:rPr lang="fi-FI" sz="1100" dirty="0"/>
              <a:t>-päivittäisissä toiminnoissa käytettävät rajoittavat välineet ja asusteet.</a:t>
            </a:r>
          </a:p>
          <a:p>
            <a:endParaRPr lang="fi-FI" sz="1100" dirty="0"/>
          </a:p>
          <a:p>
            <a:endParaRPr lang="fi-FI" dirty="0"/>
          </a:p>
        </p:txBody>
      </p:sp>
    </p:spTree>
    <p:extLst>
      <p:ext uri="{BB962C8B-B14F-4D97-AF65-F5344CB8AC3E}">
        <p14:creationId xmlns:p14="http://schemas.microsoft.com/office/powerpoint/2010/main" val="107244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E54A9A18-E315-646B-EDA0-4C0BB1764947}"/>
              </a:ext>
            </a:extLst>
          </p:cNvPr>
          <p:cNvGraphicFramePr>
            <a:graphicFrameLocks noChangeAspect="1"/>
          </p:cNvGraphicFramePr>
          <p:nvPr>
            <p:custDataLst>
              <p:tags r:id="rId1"/>
            </p:custDataLst>
            <p:extLst>
              <p:ext uri="{D42A27DB-BD31-4B8C-83A1-F6EECF244321}">
                <p14:modId xmlns:p14="http://schemas.microsoft.com/office/powerpoint/2010/main" val="8018523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E54A9A18-E315-646B-EDA0-4C0BB176494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5" name="Content Placeholder 14">
            <a:extLst>
              <a:ext uri="{FF2B5EF4-FFF2-40B4-BE49-F238E27FC236}">
                <a16:creationId xmlns:a16="http://schemas.microsoft.com/office/drawing/2014/main" id="{05DF6EEB-54EE-C49C-8888-4C1371CD0A02}"/>
              </a:ext>
            </a:extLst>
          </p:cNvPr>
          <p:cNvSpPr>
            <a:spLocks noGrp="1"/>
          </p:cNvSpPr>
          <p:nvPr>
            <p:ph sz="half" idx="1"/>
          </p:nvPr>
        </p:nvSpPr>
        <p:spPr>
          <a:xfrm>
            <a:off x="451413" y="1825625"/>
            <a:ext cx="11289174" cy="4137851"/>
          </a:xfrm>
        </p:spPr>
        <p:txBody>
          <a:bodyPr numCol="2"/>
          <a:lstStyle/>
          <a:p>
            <a:pPr marL="0" lvl="1" defTabSz="914377">
              <a:lnSpc>
                <a:spcPct val="100000"/>
              </a:lnSpc>
              <a:spcAft>
                <a:spcPts val="527"/>
              </a:spcAft>
            </a:pPr>
            <a:r>
              <a:rPr lang="fi-FI" sz="2000" b="1" dirty="0">
                <a:latin typeface="+mn-lt"/>
                <a:cs typeface="Times New Roman" panose="02020603050405020304" pitchFamily="18" charset="0"/>
              </a:rPr>
              <a:t>Palveluohjaus ja palvelutarpeen arviointi</a:t>
            </a:r>
          </a:p>
          <a:p>
            <a:pPr marL="0" lvl="1">
              <a:lnSpc>
                <a:spcPct val="100000"/>
              </a:lnSpc>
              <a:spcBef>
                <a:spcPts val="0"/>
              </a:spcBef>
              <a:spcAft>
                <a:spcPts val="175"/>
              </a:spcAft>
            </a:pPr>
            <a:r>
              <a:rPr lang="fi-FI" b="1" dirty="0">
                <a:ea typeface="Inter" panose="02000503000000020004" pitchFamily="2" charset="0"/>
              </a:rPr>
              <a:t>Hoidon ja palvelun tarvetta arvioidaan yhdessä asiakkaan ja tarvittaessa hänen omaisten, läheisten tai laillisen edustajan kanssa. </a:t>
            </a:r>
            <a:r>
              <a:rPr lang="fi-FI" dirty="0">
                <a:ea typeface="Inter" panose="02000503000000020004" pitchFamily="2" charset="0"/>
              </a:rPr>
              <a:t>Arvioinnin lähtökohtana on henkilön oma näkemys voimavaroistaan ja niiden vahvistamisesta. </a:t>
            </a:r>
            <a:r>
              <a:rPr lang="fi-FI" b="1" dirty="0">
                <a:ea typeface="Inter" panose="02000503000000020004" pitchFamily="2" charset="0"/>
              </a:rPr>
              <a:t>Palvelutarpeen selvittämisessä huomion kohteena ovat toimintakyvyn palauttaminen, ylläpitäminen ja edistäminen sekä kuntoutumisen mahdollisuudet</a:t>
            </a:r>
            <a:r>
              <a:rPr lang="fi-FI" dirty="0">
                <a:ea typeface="Inter" panose="02000503000000020004" pitchFamily="2" charset="0"/>
              </a:rPr>
              <a:t>. Palvelutarpeen arviointi kattaa kaikki </a:t>
            </a:r>
            <a:r>
              <a:rPr lang="fi-FI" dirty="0"/>
              <a:t>toimintakyvyn ulottuvuudet, jotka ovat fyysinen, psyykkinen, sosiaalinen ja kognitiivinen toimintakyky. Lisäksi arvioinnissa otetaan huomioon toimintakyvyn heikkenemistä ennakoivat eri ulottuvuuksiin liittyvät riskitekijät, kuten terveydentilan epävakaus, heikko ravitsemustila, turvattomuus, sosiaalisten kontaktien vähyys tai kipu.</a:t>
            </a:r>
          </a:p>
          <a:p>
            <a:pPr marL="0" lvl="1">
              <a:lnSpc>
                <a:spcPct val="100000"/>
              </a:lnSpc>
              <a:spcBef>
                <a:spcPts val="789"/>
              </a:spcBef>
              <a:spcAft>
                <a:spcPts val="175"/>
              </a:spcAft>
            </a:pPr>
            <a:r>
              <a:rPr lang="fi-FI" dirty="0">
                <a:ea typeface="Inter" panose="02000503000000020004" pitchFamily="2" charset="0"/>
              </a:rPr>
              <a:t>Kaikki asiakkaat tulevat päivätoiminnan piiriin palveluohjauksen kautta. </a:t>
            </a:r>
            <a:r>
              <a:rPr lang="fi-FI" b="1" dirty="0">
                <a:ea typeface="Inter" panose="02000503000000020004" pitchFamily="2" charset="0"/>
              </a:rPr>
              <a:t>Palveluohjauksessa kartoitetaan asiakkaan toimintakyky ja arvioidaan asiakkaan palveluntarve</a:t>
            </a:r>
            <a:r>
              <a:rPr lang="fi-FI" dirty="0">
                <a:ea typeface="Inter" panose="02000503000000020004" pitchFamily="2" charset="0"/>
              </a:rPr>
              <a:t>. Palvelupyynnön tultua, asiakkaaseen otetaan yhteyttä. Tällöin tehdään alustava kartoitus ja sovitaan tarvittaessa kartoituskäynti. Mikäli kartoituskäynnin perusteella asiakkaan palvelutarve täyttää palvelun myöntämisperusteet, aloitetaan palvelusopimuksen tekeminen ja laaditaan palvelutarpeen arvioinnin yhteydessä lakisääteinen asiakassuunnitelma.</a:t>
            </a:r>
          </a:p>
          <a:p>
            <a:pPr marL="0" lvl="1">
              <a:lnSpc>
                <a:spcPct val="100000"/>
              </a:lnSpc>
              <a:spcBef>
                <a:spcPts val="789"/>
              </a:spcBef>
              <a:spcAft>
                <a:spcPts val="175"/>
              </a:spcAft>
            </a:pPr>
            <a:r>
              <a:rPr lang="fi-FI" dirty="0">
                <a:ea typeface="Inter" panose="02000503000000020004" pitchFamily="2" charset="0"/>
              </a:rPr>
              <a:t>Asiakkaan ohjautuminen päivätoimintaan</a:t>
            </a:r>
          </a:p>
          <a:p>
            <a:pPr marL="0" lvl="1">
              <a:lnSpc>
                <a:spcPct val="100000"/>
              </a:lnSpc>
              <a:spcBef>
                <a:spcPts val="789"/>
              </a:spcBef>
              <a:spcAft>
                <a:spcPts val="175"/>
              </a:spcAft>
            </a:pPr>
            <a:r>
              <a:rPr lang="fi-FI" dirty="0">
                <a:ea typeface="Inter" panose="02000503000000020004" pitchFamily="2" charset="0"/>
              </a:rPr>
              <a:t>Kun vammainen henkilö tarvitsee päivätoimintaa, </a:t>
            </a:r>
            <a:r>
              <a:rPr lang="fi-FI" dirty="0">
                <a:latin typeface="Arial"/>
                <a:ea typeface="Inter" panose="02000503000000020004" pitchFamily="2" charset="0"/>
                <a:cs typeface="Arial"/>
              </a:rPr>
              <a:t>hän tai hänen edustajansa on yhteydessä Eloisan vammaispalvelujen asiakasohjaukseen. Palvelutarpeen arvioiminen aloitetaan sosiaalityöntekijään tai palveluohjaajan kanssa. Jokaiselle vammaiselle henkilölle on nimetty omatyöntekijä vammaispalveluissa. Omatyötekijä kartoittaa soveltuvia toimintapaikkoja ja järjestää tutustumiskäyntejä.</a:t>
            </a:r>
          </a:p>
          <a:p>
            <a:pPr marL="0" lvl="1">
              <a:lnSpc>
                <a:spcPct val="100000"/>
              </a:lnSpc>
              <a:spcBef>
                <a:spcPts val="789"/>
              </a:spcBef>
              <a:spcAft>
                <a:spcPts val="175"/>
              </a:spcAft>
            </a:pPr>
            <a:r>
              <a:rPr lang="fi-FI" dirty="0">
                <a:latin typeface="Arial"/>
                <a:ea typeface="Inter" panose="02000503000000020004" pitchFamily="2" charset="0"/>
                <a:cs typeface="Arial"/>
              </a:rPr>
              <a:t>Palveluesihenkilö tai yksikön työntekijä esittelee toimintakeskusta asiakkaalle, kierretään yhdessä tilat ja tutustutaan toimintakeskukseen. Tutustumiskäynnillä vastataan esille tuleviin kysymyksiin. Tutustumiskäynnin päätteeksi pysähdytään yhdessä, käydään läpi päivätoimintaan liittyviä asioita. Mahdollisesti sovitaan toiminnan aloitus sekä käytännön järjestelyt.</a:t>
            </a:r>
            <a:endParaRPr lang="fi-FI" dirty="0">
              <a:ea typeface="Inter" panose="02000503000000020004" pitchFamily="2" charset="0"/>
            </a:endParaRPr>
          </a:p>
          <a:p>
            <a:pPr marL="0" lvl="1">
              <a:lnSpc>
                <a:spcPct val="100000"/>
              </a:lnSpc>
              <a:spcBef>
                <a:spcPts val="789"/>
              </a:spcBef>
              <a:spcAft>
                <a:spcPts val="175"/>
              </a:spcAft>
            </a:pPr>
            <a:endParaRPr lang="fi-FI" dirty="0">
              <a:solidFill>
                <a:srgbClr val="FF0000"/>
              </a:solidFill>
              <a:ea typeface="Inter" panose="02000503000000020004" pitchFamily="2" charset="0"/>
            </a:endParaRPr>
          </a:p>
          <a:p>
            <a:pPr marL="0" lvl="1">
              <a:lnSpc>
                <a:spcPct val="100000"/>
              </a:lnSpc>
              <a:spcBef>
                <a:spcPts val="789"/>
              </a:spcBef>
              <a:spcAft>
                <a:spcPts val="175"/>
              </a:spcAft>
            </a:pPr>
            <a:r>
              <a:rPr lang="fi-FI" dirty="0">
                <a:ea typeface="Inter" panose="02000503000000020004" pitchFamily="2" charset="0"/>
              </a:rPr>
              <a:t>                                       </a:t>
            </a:r>
            <a:endParaRPr lang="fi-FI" i="1" dirty="0">
              <a:ea typeface="Inter" panose="02000503000000020004" pitchFamily="2" charset="0"/>
            </a:endParaRPr>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838201" y="894524"/>
            <a:ext cx="10781715" cy="992109"/>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3600" dirty="0">
              <a:solidFill>
                <a:schemeClr val="accent5"/>
              </a:solidFill>
              <a:latin typeface="+mj-lt"/>
              <a:ea typeface="Inter" panose="02000503000000020004" pitchFamily="2" charset="0"/>
            </a:endParaRPr>
          </a:p>
        </p:txBody>
      </p:sp>
      <p:sp>
        <p:nvSpPr>
          <p:cNvPr id="26" name="TextBox 25">
            <a:extLst>
              <a:ext uri="{FF2B5EF4-FFF2-40B4-BE49-F238E27FC236}">
                <a16:creationId xmlns:a16="http://schemas.microsoft.com/office/drawing/2014/main" id="{A50EBE25-9865-2865-C8E9-F735BE7108E2}"/>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28" name="Title 33">
            <a:extLst>
              <a:ext uri="{FF2B5EF4-FFF2-40B4-BE49-F238E27FC236}">
                <a16:creationId xmlns:a16="http://schemas.microsoft.com/office/drawing/2014/main" id="{995E468A-B1E8-BB69-A946-CBDF70CA4E64}"/>
              </a:ext>
            </a:extLst>
          </p:cNvPr>
          <p:cNvSpPr>
            <a:spLocks noGrp="1"/>
          </p:cNvSpPr>
          <p:nvPr>
            <p:ph type="title"/>
          </p:nvPr>
        </p:nvSpPr>
        <p:spPr>
          <a:xfrm>
            <a:off x="451413" y="822684"/>
            <a:ext cx="11289174" cy="868004"/>
          </a:xfrm>
        </p:spPr>
        <p:txBody>
          <a:bodyPr vert="horz"/>
          <a:lstStyle/>
          <a:p>
            <a:r>
              <a:rPr lang="fi-FI" dirty="0"/>
              <a:t>Asiakkaan osallisuus (1/4)</a:t>
            </a:r>
          </a:p>
        </p:txBody>
      </p:sp>
      <p:pic>
        <p:nvPicPr>
          <p:cNvPr id="23" name="Graphic 43">
            <a:extLst>
              <a:ext uri="{FF2B5EF4-FFF2-40B4-BE49-F238E27FC236}">
                <a16:creationId xmlns:a16="http://schemas.microsoft.com/office/drawing/2014/main" id="{9C7952BD-822F-A47E-DB66-780BA86C9E47}"/>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flipH="1">
            <a:off x="9325761" y="4266667"/>
            <a:ext cx="3003911" cy="2963450"/>
          </a:xfrm>
          <a:prstGeom prst="rect">
            <a:avLst/>
          </a:prstGeom>
        </p:spPr>
      </p:pic>
      <p:grpSp>
        <p:nvGrpSpPr>
          <p:cNvPr id="24" name="Ryhmä 23">
            <a:extLst>
              <a:ext uri="{FF2B5EF4-FFF2-40B4-BE49-F238E27FC236}">
                <a16:creationId xmlns:a16="http://schemas.microsoft.com/office/drawing/2014/main" id="{9174F9FE-DA94-7A11-DFBC-DCADA7EA277A}"/>
              </a:ext>
            </a:extLst>
          </p:cNvPr>
          <p:cNvGrpSpPr/>
          <p:nvPr/>
        </p:nvGrpSpPr>
        <p:grpSpPr>
          <a:xfrm>
            <a:off x="4928896" y="468949"/>
            <a:ext cx="2338976" cy="45719"/>
            <a:chOff x="4928896" y="468949"/>
            <a:chExt cx="2338976" cy="45719"/>
          </a:xfrm>
        </p:grpSpPr>
        <p:sp>
          <p:nvSpPr>
            <p:cNvPr id="25" name="Rectangle 42">
              <a:extLst>
                <a:ext uri="{FF2B5EF4-FFF2-40B4-BE49-F238E27FC236}">
                  <a16:creationId xmlns:a16="http://schemas.microsoft.com/office/drawing/2014/main" id="{B7A83C11-CBA3-827D-49A1-95CD9B8476A7}"/>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3">
              <a:extLst>
                <a:ext uri="{FF2B5EF4-FFF2-40B4-BE49-F238E27FC236}">
                  <a16:creationId xmlns:a16="http://schemas.microsoft.com/office/drawing/2014/main" id="{09E0D2A0-543A-8179-3E99-3E5ADB279C09}"/>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4">
              <a:extLst>
                <a:ext uri="{FF2B5EF4-FFF2-40B4-BE49-F238E27FC236}">
                  <a16:creationId xmlns:a16="http://schemas.microsoft.com/office/drawing/2014/main" id="{233F94D4-C4F0-D431-5B36-E60DDE57FDC3}"/>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57E30030-B1EB-15F1-AEA5-911C06E45BE3}"/>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CF98FB0A-0960-C92C-6FE4-F0F9388204D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C5AAF07F-90E2-FCE9-283E-DDCA029053E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0605873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713FF67F-1590-DC4C-6458-EC7D86BF60C7}"/>
              </a:ext>
            </a:extLst>
          </p:cNvPr>
          <p:cNvGraphicFramePr>
            <a:graphicFrameLocks noChangeAspect="1"/>
          </p:cNvGraphicFramePr>
          <p:nvPr>
            <p:custDataLst>
              <p:tags r:id="rId1"/>
            </p:custDataLst>
            <p:extLst>
              <p:ext uri="{D42A27DB-BD31-4B8C-83A1-F6EECF244321}">
                <p14:modId xmlns:p14="http://schemas.microsoft.com/office/powerpoint/2010/main" val="40469701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7" name="think-cell data - do not delete" hidden="1">
                        <a:extLst>
                          <a:ext uri="{FF2B5EF4-FFF2-40B4-BE49-F238E27FC236}">
                            <a16:creationId xmlns:a16="http://schemas.microsoft.com/office/drawing/2014/main" id="{713FF67F-1590-DC4C-6458-EC7D86BF60C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7" name="Title 26">
            <a:extLst>
              <a:ext uri="{FF2B5EF4-FFF2-40B4-BE49-F238E27FC236}">
                <a16:creationId xmlns:a16="http://schemas.microsoft.com/office/drawing/2014/main" id="{C889C30A-18F8-7635-6A3F-524056B67BF2}"/>
              </a:ext>
            </a:extLst>
          </p:cNvPr>
          <p:cNvSpPr>
            <a:spLocks noGrp="1"/>
          </p:cNvSpPr>
          <p:nvPr>
            <p:ph type="title"/>
          </p:nvPr>
        </p:nvSpPr>
        <p:spPr/>
        <p:txBody>
          <a:bodyPr vert="horz"/>
          <a:lstStyle/>
          <a:p>
            <a:r>
              <a:rPr lang="fi-FI" dirty="0"/>
              <a:t>Asiakkaan osallisuus (2/4)</a:t>
            </a:r>
          </a:p>
        </p:txBody>
      </p:sp>
      <p:sp>
        <p:nvSpPr>
          <p:cNvPr id="28" name="Content Placeholder 27">
            <a:extLst>
              <a:ext uri="{FF2B5EF4-FFF2-40B4-BE49-F238E27FC236}">
                <a16:creationId xmlns:a16="http://schemas.microsoft.com/office/drawing/2014/main" id="{A0B0A635-DDAF-B0FD-E6E3-CE42BE59BD38}"/>
              </a:ext>
            </a:extLst>
          </p:cNvPr>
          <p:cNvSpPr>
            <a:spLocks noGrp="1"/>
          </p:cNvSpPr>
          <p:nvPr>
            <p:ph sz="half" idx="1"/>
          </p:nvPr>
        </p:nvSpPr>
        <p:spPr>
          <a:xfrm>
            <a:off x="451413" y="1816916"/>
            <a:ext cx="11289174" cy="4549049"/>
          </a:xfrm>
        </p:spPr>
        <p:txBody>
          <a:bodyPr numCol="2"/>
          <a:lstStyle/>
          <a:p>
            <a:pPr marL="0" lvl="1">
              <a:lnSpc>
                <a:spcPct val="100000"/>
              </a:lnSpc>
              <a:spcAft>
                <a:spcPts val="600"/>
              </a:spcAft>
            </a:pPr>
            <a:r>
              <a:rPr lang="fi-FI" sz="2000" b="1" dirty="0">
                <a:ea typeface="Inter" panose="02000503000000020004" pitchFamily="2" charset="0"/>
              </a:rPr>
              <a:t>Yksilöllinen palveluntoteuttamissuunnitelma</a:t>
            </a:r>
            <a:endParaRPr lang="fi-FI" sz="1200" dirty="0">
              <a:ea typeface="Inter" panose="02000503000000020004" pitchFamily="2" charset="0"/>
              <a:cs typeface="Times New Roman" panose="02020603050405020304" pitchFamily="18" charset="0"/>
            </a:endParaRPr>
          </a:p>
          <a:p>
            <a:pPr marL="0" lvl="1">
              <a:lnSpc>
                <a:spcPct val="100000"/>
              </a:lnSpc>
              <a:spcBef>
                <a:spcPts val="0"/>
              </a:spcBef>
              <a:spcAft>
                <a:spcPts val="175"/>
              </a:spcAft>
            </a:pPr>
            <a:r>
              <a:rPr lang="fi-FI" dirty="0"/>
              <a:t>Asiakassuunnitelmasta säädetään sosiaalihuollon asiakkaan asemasta ja oikeuksista annetun lain 7 §:</a:t>
            </a:r>
            <a:r>
              <a:rPr lang="fi-FI" dirty="0" err="1"/>
              <a:t>ssä</a:t>
            </a:r>
            <a:r>
              <a:rPr lang="fi-FI" dirty="0"/>
              <a:t>. </a:t>
            </a:r>
            <a:r>
              <a:rPr lang="fi-FI" b="1" dirty="0"/>
              <a:t>Hoidon ja palvelun tarve kirjataan asiakkaan henkilökohtaiseen, päivittäistä hoitoa, palvelua tai kuntoutumista koskevaan suunnitelmaan</a:t>
            </a:r>
            <a:r>
              <a:rPr lang="fi-FI" dirty="0"/>
              <a:t>, jota päivitetään asiakkaan tilanteessa tapahtuvien muutosten yhteydessä. Suunnitelman tavoitteena on auttaa asiakasta saavuttamaan elämänlaadulle ja kuntoutumiselle asetetut tavoitteet. </a:t>
            </a:r>
          </a:p>
          <a:p>
            <a:pPr marL="0" lvl="1">
              <a:lnSpc>
                <a:spcPct val="100000"/>
              </a:lnSpc>
              <a:spcBef>
                <a:spcPts val="0"/>
              </a:spcBef>
              <a:spcAft>
                <a:spcPts val="175"/>
              </a:spcAft>
            </a:pPr>
            <a:endParaRPr lang="fi-FI" dirty="0"/>
          </a:p>
          <a:p>
            <a:pPr marL="0" lvl="1">
              <a:lnSpc>
                <a:spcPct val="100000"/>
              </a:lnSpc>
              <a:spcBef>
                <a:spcPts val="0"/>
              </a:spcBef>
              <a:spcAft>
                <a:spcPts val="175"/>
              </a:spcAft>
            </a:pPr>
            <a:r>
              <a:rPr lang="fi-FI" b="1" dirty="0"/>
              <a:t>Päivittäisen palvelun ja hoidon toteuttamissuunnitelma eli hoito- ja palvelusuunnitelma </a:t>
            </a:r>
            <a:r>
              <a:rPr lang="fi-FI" dirty="0"/>
              <a:t>on asiakirja, joka täydentää asiakkaalle laadittua asiakassuunnitelmaa, ja jolla viestitään muun muassa palvelun järjestäjälle asiakkaan palvelutarpeessa tapahtuneista muutoksista.</a:t>
            </a:r>
            <a:r>
              <a:rPr lang="fi-FI" sz="1200" dirty="0">
                <a:ea typeface="Inter" panose="02000503000000020004" pitchFamily="2" charset="0"/>
              </a:rPr>
              <a:t> Asiakkaan näkemykset palveluvaihtoehdoista on kirjattava suunnitelmaan. </a:t>
            </a:r>
          </a:p>
          <a:p>
            <a:pPr marL="0" lvl="1">
              <a:lnSpc>
                <a:spcPct val="100000"/>
              </a:lnSpc>
              <a:spcBef>
                <a:spcPts val="0"/>
              </a:spcBef>
              <a:spcAft>
                <a:spcPts val="175"/>
              </a:spcAft>
            </a:pPr>
            <a:endParaRPr lang="fi-FI" b="1" i="1" dirty="0">
              <a:solidFill>
                <a:schemeClr val="accent5"/>
              </a:solidFill>
            </a:endParaRPr>
          </a:p>
          <a:p>
            <a:pPr marL="0" lvl="1">
              <a:lnSpc>
                <a:spcPct val="100000"/>
              </a:lnSpc>
              <a:spcBef>
                <a:spcPts val="0"/>
              </a:spcBef>
              <a:spcAft>
                <a:spcPts val="175"/>
              </a:spcAft>
            </a:pPr>
            <a:r>
              <a:rPr lang="fi-FI" b="1" dirty="0">
                <a:solidFill>
                  <a:srgbClr val="000000"/>
                </a:solidFill>
                <a:latin typeface="Arial"/>
                <a:cs typeface="Arial"/>
              </a:rPr>
              <a:t>Päivätoiminnan tarpeet, tavoitteet ja sisältö kirjataan asiakkaan yksilölliseen palvelun toteuttamissuunnitelmaan</a:t>
            </a:r>
            <a:r>
              <a:rPr lang="fi-FI" dirty="0">
                <a:solidFill>
                  <a:srgbClr val="000000"/>
                </a:solidFill>
                <a:latin typeface="Arial"/>
                <a:cs typeface="Arial"/>
              </a:rPr>
              <a:t>, jota päivitetään asiakkaan tilanteessa tapahtuvien muutosten yhteydessä. Suunnitelman tavoitteena on auttaa asiakasta saavuttamaan elämänlaadulle ja hyvinvoinnille asetetut tavoitteet. Suunnitelma päivitetään tarvittaessa ja vähintään 6kk välein. Asiakkaan mielipiteen selvittämiseen käytetään hänen kommunikaatiomenetelmää. Suunnitelman toteutumista seurataan asiakastietojärjestelmään tehtyjen kirjaamisten avulla.</a:t>
            </a:r>
          </a:p>
          <a:p>
            <a:pPr marL="0" lvl="1">
              <a:lnSpc>
                <a:spcPct val="100000"/>
              </a:lnSpc>
              <a:spcBef>
                <a:spcPts val="0"/>
              </a:spcBef>
              <a:spcAft>
                <a:spcPts val="175"/>
              </a:spcAft>
            </a:pPr>
            <a:r>
              <a:rPr lang="fi-FI" dirty="0">
                <a:solidFill>
                  <a:srgbClr val="000000"/>
                </a:solidFill>
                <a:latin typeface="Arial"/>
                <a:cs typeface="Arial"/>
              </a:rPr>
              <a:t> </a:t>
            </a:r>
            <a:endParaRPr lang="fi-FI" b="1" i="1" dirty="0">
              <a:solidFill>
                <a:schemeClr val="accent5"/>
              </a:solidFill>
            </a:endParaRPr>
          </a:p>
          <a:p>
            <a:pPr marL="0" lvl="1">
              <a:lnSpc>
                <a:spcPct val="100000"/>
              </a:lnSpc>
              <a:spcBef>
                <a:spcPts val="0"/>
              </a:spcBef>
              <a:spcAft>
                <a:spcPts val="175"/>
              </a:spcAft>
            </a:pPr>
            <a:r>
              <a:rPr lang="fi-FI" sz="2000" b="1" dirty="0"/>
              <a:t>Omaohjaaja </a:t>
            </a:r>
          </a:p>
          <a:p>
            <a:pPr marL="0" lvl="1">
              <a:lnSpc>
                <a:spcPct val="100000"/>
              </a:lnSpc>
              <a:spcBef>
                <a:spcPts val="0"/>
              </a:spcBef>
              <a:spcAft>
                <a:spcPts val="175"/>
              </a:spcAft>
              <a:defRPr/>
            </a:pPr>
            <a:r>
              <a:rPr lang="fi-FI" dirty="0">
                <a:solidFill>
                  <a:srgbClr val="000000"/>
                </a:solidFill>
                <a:latin typeface="Arial"/>
                <a:cs typeface="Arial"/>
              </a:rPr>
              <a:t>Asiakkaalle nimetään omaohjaaja hänen tullessaan toimintaan.  Omaohjaaja huolehtii asiakkaan toiminnan palvelukokonaisuudesta. Omaohjaaja mm. laatii asiakkaan tarkemman toiminnan toteuttamisen suunnitelman ja toteuttaa toimintaa asiakkaan kanssa suunnitelman mukaisesti. Osallistuu asiakkaan erilaisiin kokouksiin ja työryhmien tapaamisiin. Tekee yhteistyötä asiakkaan asumispalvelujen/läheisten kanssa. Päivittää arvioinnit ja suunnitelmat ja kirjaa yhteenvedot asiakastietojärjestelmään ja lähettää ne tarvittaessa läheisille ja palveluohjaajalle tai sosiaalityöntekijälle.</a:t>
            </a:r>
          </a:p>
        </p:txBody>
      </p:sp>
      <p:sp>
        <p:nvSpPr>
          <p:cNvPr id="5" name="TextBox 4">
            <a:extLst>
              <a:ext uri="{FF2B5EF4-FFF2-40B4-BE49-F238E27FC236}">
                <a16:creationId xmlns:a16="http://schemas.microsoft.com/office/drawing/2014/main" id="{3A5848B0-05CA-61B3-B678-05F053B713FF}"/>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6" name="TextBox 5">
            <a:extLst>
              <a:ext uri="{FF2B5EF4-FFF2-40B4-BE49-F238E27FC236}">
                <a16:creationId xmlns:a16="http://schemas.microsoft.com/office/drawing/2014/main" id="{8419D208-1EF9-4E63-5C15-1C65E1FACB4F}"/>
              </a:ext>
            </a:extLst>
          </p:cNvPr>
          <p:cNvSpPr txBox="1"/>
          <p:nvPr/>
        </p:nvSpPr>
        <p:spPr>
          <a:xfrm>
            <a:off x="6459525" y="4441635"/>
            <a:ext cx="4785418" cy="1544537"/>
          </a:xfrm>
          <a:prstGeom prst="rect">
            <a:avLst/>
          </a:prstGeom>
          <a:solidFill>
            <a:schemeClr val="bg1"/>
          </a:solidFill>
          <a:ln w="25400">
            <a:solidFill>
              <a:srgbClr val="C9CAFF"/>
            </a:solidFill>
            <a:prstDash val="solid"/>
          </a:ln>
        </p:spPr>
        <p:txBody>
          <a:bodyPr wrap="square" rtlCol="0">
            <a:noAutofit/>
          </a:bodyPr>
          <a:lstStyle/>
          <a:p>
            <a:r>
              <a:rPr lang="fi-FI" sz="1200" b="1" dirty="0">
                <a:ea typeface="Inter" panose="02000503000000020004" pitchFamily="2" charset="0"/>
              </a:rPr>
              <a:t>Palvelun toteuttamissuunnitelman :</a:t>
            </a:r>
          </a:p>
          <a:p>
            <a:pPr>
              <a:buClr>
                <a:schemeClr val="accent5">
                  <a:lumMod val="60000"/>
                  <a:lumOff val="40000"/>
                </a:schemeClr>
              </a:buClr>
            </a:pPr>
            <a:r>
              <a:rPr lang="fi-FI" sz="1200" b="1" dirty="0">
                <a:ea typeface="Inter" panose="02000503000000020004" pitchFamily="2" charset="0"/>
              </a:rPr>
              <a:t>Suunnitelmat kirjataan asiakastietojärjestelmään ja niiden sisällöistä keskustellaan yksikön viikkopalavereiden yhteydessä. Omatyövalmentaja osallistuu asiakasta koskettaviin palavereihin, joista saa myös tarvittavaa tietoa. </a:t>
            </a:r>
          </a:p>
        </p:txBody>
      </p:sp>
      <p:pic>
        <p:nvPicPr>
          <p:cNvPr id="2" name="Graphic 49">
            <a:extLst>
              <a:ext uri="{FF2B5EF4-FFF2-40B4-BE49-F238E27FC236}">
                <a16:creationId xmlns:a16="http://schemas.microsoft.com/office/drawing/2014/main" id="{47A0CBED-4F38-C45E-0EDD-B1E3950DFBF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25188" y="5213904"/>
            <a:ext cx="1466812" cy="1644097"/>
          </a:xfrm>
          <a:prstGeom prst="rect">
            <a:avLst/>
          </a:prstGeom>
        </p:spPr>
      </p:pic>
      <p:grpSp>
        <p:nvGrpSpPr>
          <p:cNvPr id="4" name="Ryhmä 3">
            <a:extLst>
              <a:ext uri="{FF2B5EF4-FFF2-40B4-BE49-F238E27FC236}">
                <a16:creationId xmlns:a16="http://schemas.microsoft.com/office/drawing/2014/main" id="{12870DBD-FC50-F9F3-7B3A-C5995E03CEE1}"/>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FB4231A5-3C81-B546-B600-FF954C01AA1C}"/>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3">
              <a:extLst>
                <a:ext uri="{FF2B5EF4-FFF2-40B4-BE49-F238E27FC236}">
                  <a16:creationId xmlns:a16="http://schemas.microsoft.com/office/drawing/2014/main" id="{00733C2B-F959-CBAF-66C1-95D64FFBF6D4}"/>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4">
              <a:extLst>
                <a:ext uri="{FF2B5EF4-FFF2-40B4-BE49-F238E27FC236}">
                  <a16:creationId xmlns:a16="http://schemas.microsoft.com/office/drawing/2014/main" id="{6BB61495-BD5F-B6C3-E595-5F8C62F8C488}"/>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22BC83D3-4674-F8FC-1EE8-7FA8F4CA0CEB}"/>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DA2835E4-BB84-4CE4-B042-4D1F2DEF7F57}"/>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1D7EBE78-1AEB-BCBE-1ACC-0BC034145E7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631885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08D91FD6-CF4D-B7BD-4F45-5A5587A1F128}"/>
              </a:ext>
            </a:extLst>
          </p:cNvPr>
          <p:cNvGraphicFramePr>
            <a:graphicFrameLocks noChangeAspect="1"/>
          </p:cNvGraphicFramePr>
          <p:nvPr>
            <p:custDataLst>
              <p:tags r:id="rId1"/>
            </p:custDataLst>
            <p:extLst>
              <p:ext uri="{D42A27DB-BD31-4B8C-83A1-F6EECF244321}">
                <p14:modId xmlns:p14="http://schemas.microsoft.com/office/powerpoint/2010/main" val="35821501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08D91FD6-CF4D-B7BD-4F45-5A5587A1F12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30C7553F-A7BC-E94B-43B2-80AEDE7A0726}"/>
              </a:ext>
            </a:extLst>
          </p:cNvPr>
          <p:cNvSpPr>
            <a:spLocks noGrp="1"/>
          </p:cNvSpPr>
          <p:nvPr>
            <p:ph type="title"/>
          </p:nvPr>
        </p:nvSpPr>
        <p:spPr/>
        <p:txBody>
          <a:bodyPr vert="horz"/>
          <a:lstStyle/>
          <a:p>
            <a:r>
              <a:rPr lang="fi-FI" dirty="0"/>
              <a:t>Asiakkaan osallisuus (3/4)</a:t>
            </a:r>
          </a:p>
        </p:txBody>
      </p:sp>
      <p:sp>
        <p:nvSpPr>
          <p:cNvPr id="10" name="TextBox 9">
            <a:extLst>
              <a:ext uri="{FF2B5EF4-FFF2-40B4-BE49-F238E27FC236}">
                <a16:creationId xmlns:a16="http://schemas.microsoft.com/office/drawing/2014/main" id="{BC3CC059-6A06-BA0D-726C-B6D982BB77C4}"/>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33" name="Rectangle 32">
            <a:extLst>
              <a:ext uri="{FF2B5EF4-FFF2-40B4-BE49-F238E27FC236}">
                <a16:creationId xmlns:a16="http://schemas.microsoft.com/office/drawing/2014/main" id="{4E11D9A5-3C0C-440D-CDC9-C7463C564DF7}"/>
              </a:ext>
            </a:extLst>
          </p:cNvPr>
          <p:cNvSpPr>
            <a:spLocks/>
          </p:cNvSpPr>
          <p:nvPr/>
        </p:nvSpPr>
        <p:spPr>
          <a:xfrm>
            <a:off x="451413" y="5087798"/>
            <a:ext cx="5455611" cy="1077459"/>
          </a:xfrm>
          <a:prstGeom prst="rect">
            <a:avLst/>
          </a:prstGeom>
          <a:noFill/>
          <a:ln w="19050">
            <a:solidFill>
              <a:srgbClr val="C9CAFF"/>
            </a:solidFill>
            <a:prstDash val="solid"/>
          </a:ln>
        </p:spPr>
        <p:txBody>
          <a:bodyPr wrap="square" rtlCol="0" anchor="ctr">
            <a:noAutofit/>
          </a:bodyPr>
          <a:lstStyle/>
          <a:p>
            <a:pPr>
              <a:spcAft>
                <a:spcPts val="800"/>
              </a:spcAft>
            </a:pPr>
            <a:r>
              <a:rPr lang="fi-FI" sz="1100" b="1" kern="100" dirty="0">
                <a:effectLst/>
                <a:latin typeface="Arial" panose="020B0604020202020204" pitchFamily="34" charset="0"/>
                <a:ea typeface="Calibri" panose="020F0502020204030204" pitchFamily="34" charset="0"/>
                <a:cs typeface="Arial" panose="020B0604020202020204" pitchFamily="34" charset="0"/>
              </a:rPr>
              <a:t>Asiakas tai omainen/läheinen voivat antaa palautetta tai              kehittämisideoita kolmella eri tavalla, joko</a:t>
            </a:r>
            <a:endParaRPr lang="fi-FI" sz="11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mj-lt"/>
              <a:buAutoNum type="arabicParenR"/>
            </a:pPr>
            <a:r>
              <a:rPr lang="fi-FI" sz="1050" kern="100" dirty="0">
                <a:effectLst/>
                <a:latin typeface="Arial" panose="020B0604020202020204" pitchFamily="34" charset="0"/>
                <a:ea typeface="Calibri" panose="020F0502020204030204" pitchFamily="34" charset="0"/>
                <a:cs typeface="Arial" panose="020B0604020202020204" pitchFamily="34" charset="0"/>
              </a:rPr>
              <a:t>suoraan työntekijälle tai palveluyksikön/-pisteen esihenkilölle, tai</a:t>
            </a:r>
          </a:p>
          <a:p>
            <a:pPr marL="342900" lvl="0" indent="-342900">
              <a:buFont typeface="+mj-lt"/>
              <a:buAutoNum type="arabicParenR"/>
            </a:pPr>
            <a:r>
              <a:rPr lang="fi-FI" sz="1050" kern="100" dirty="0">
                <a:effectLst/>
                <a:latin typeface="Arial" panose="020B0604020202020204" pitchFamily="34" charset="0"/>
                <a:ea typeface="Calibri" panose="020F0502020204030204" pitchFamily="34" charset="0"/>
                <a:cs typeface="Arial" panose="020B0604020202020204" pitchFamily="34" charset="0"/>
              </a:rPr>
              <a:t>täyttämällä sähköisen palautelomakkeen osoitteessa: </a:t>
            </a:r>
            <a:r>
              <a:rPr lang="fi-FI" sz="1050" kern="100" dirty="0">
                <a:effectLst/>
                <a:latin typeface="Arial" panose="020B0604020202020204" pitchFamily="34" charset="0"/>
                <a:ea typeface="Calibri" panose="020F0502020204030204" pitchFamily="34" charset="0"/>
                <a:cs typeface="Arial" panose="020B0604020202020204" pitchFamily="34" charset="0"/>
                <a:hlinkClick r:id="rId6"/>
              </a:rPr>
              <a:t>Lähetä palautteesi – Eloisa (etelasavonha.fi)</a:t>
            </a:r>
            <a:endParaRPr lang="fi-FI" sz="1050" u="sng" kern="100" dirty="0">
              <a:effectLst/>
              <a:highlight>
                <a:srgbClr val="00FFFF"/>
              </a:highlight>
              <a:latin typeface="Arial" panose="020B0604020202020204" pitchFamily="34" charset="0"/>
              <a:ea typeface="Calibri" panose="020F0502020204030204" pitchFamily="34" charset="0"/>
              <a:cs typeface="Arial" panose="020B0604020202020204" pitchFamily="34" charset="0"/>
            </a:endParaRPr>
          </a:p>
        </p:txBody>
      </p:sp>
      <p:sp>
        <p:nvSpPr>
          <p:cNvPr id="15" name="Content Placeholder 27">
            <a:extLst>
              <a:ext uri="{FF2B5EF4-FFF2-40B4-BE49-F238E27FC236}">
                <a16:creationId xmlns:a16="http://schemas.microsoft.com/office/drawing/2014/main" id="{0EE2E8A8-D0DE-8359-6632-0D84BC5925A2}"/>
              </a:ext>
            </a:extLst>
          </p:cNvPr>
          <p:cNvSpPr>
            <a:spLocks noGrp="1"/>
          </p:cNvSpPr>
          <p:nvPr>
            <p:ph sz="half" idx="1"/>
          </p:nvPr>
        </p:nvSpPr>
        <p:spPr>
          <a:xfrm>
            <a:off x="451413" y="1816102"/>
            <a:ext cx="5455611" cy="3247352"/>
          </a:xfrm>
        </p:spPr>
        <p:txBody>
          <a:bodyPr numCol="1"/>
          <a:lstStyle/>
          <a:p>
            <a:pPr>
              <a:spcAft>
                <a:spcPts val="527"/>
              </a:spcAft>
            </a:pPr>
            <a:r>
              <a:rPr lang="fi-FI" sz="2000" b="1" dirty="0">
                <a:ea typeface="Inter" panose="02000503000000020004" pitchFamily="2" charset="0"/>
                <a:cs typeface="Times New Roman" panose="02020603050405020304" pitchFamily="18" charset="0"/>
              </a:rPr>
              <a:t>Asiakkaan ja omaisten osallistuminen toiminnan kehittämiseen</a:t>
            </a:r>
          </a:p>
          <a:p>
            <a:pPr marL="0" lvl="1" defTabSz="914286">
              <a:spcAft>
                <a:spcPts val="527"/>
              </a:spcAft>
            </a:pPr>
            <a:r>
              <a:rPr lang="fi-FI" b="1" dirty="0"/>
              <a:t>A</a:t>
            </a:r>
            <a:r>
              <a:rPr lang="fi-FI" sz="1200" b="1" dirty="0">
                <a:latin typeface="Arial" panose="020B0604020202020204" pitchFamily="34" charset="0"/>
                <a:cs typeface="Arial" panose="020B0604020202020204" pitchFamily="34" charset="0"/>
              </a:rPr>
              <a:t>siakkaiden, heidän perheidensä ja läheistensä huomioon ottaminen on olennainen osa palvelun sisällön, laadun, asiakasturvallisuuden ja omavalvonnan kehittämistä. </a:t>
            </a:r>
            <a:r>
              <a:rPr lang="fi-FI" sz="1200" dirty="0">
                <a:latin typeface="Arial" panose="020B0604020202020204" pitchFamily="34" charset="0"/>
                <a:cs typeface="Arial" panose="020B0604020202020204" pitchFamily="34" charset="0"/>
              </a:rPr>
              <a:t>Koska laatu ja hyvä hoito voivat tarkoittaa eri asioita henkilöstölle ja asiakkaille, on systemaattisesti eri tavoin kerätty palaute tärkeää saada käyttöön yksikön toiminnan kehittämisessä. Asiakkaan ja omaisten osallisuus tarkoittaa heidän näkemystensä ja toiveidensa huomioon ottamista kaikissa palveluun ja toiminnan kehittämiseen liittyvissä tilanteissa.</a:t>
            </a:r>
          </a:p>
          <a:p>
            <a:pPr marL="0" lvl="1" defTabSz="914286">
              <a:spcAft>
                <a:spcPts val="527"/>
              </a:spcAft>
            </a:pPr>
            <a:r>
              <a:rPr lang="fi-FI" dirty="0"/>
              <a:t>Asiakkaiden läheisillä ja omaisilla on mahdollisuus antaa palautetta vuosittain kerättävällä tyytyväisyyskyselyllä. Lisäksi läheisille ja omaisille on kerrottu, että palautetta saa antaa aina heti, kun siihen on aihetta. Palaute on jokaisen viikkopalaverin aiheena, joten saapuneet palautteet käsitellään viikoittain yksikön viikkopalavereissa. </a:t>
            </a:r>
          </a:p>
          <a:p>
            <a:pPr marL="0" lvl="1" defTabSz="914286">
              <a:spcAft>
                <a:spcPts val="527"/>
              </a:spcAft>
            </a:pPr>
            <a:r>
              <a:rPr lang="fi-FI" i="1" dirty="0"/>
              <a:t> </a:t>
            </a:r>
            <a:endPar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Inter" panose="02000503000000020004" pitchFamily="2" charset="0"/>
              <a:cs typeface="Times New Roman" panose="02020603050405020304" pitchFamily="18" charset="0"/>
            </a:endParaRPr>
          </a:p>
        </p:txBody>
      </p:sp>
      <p:sp>
        <p:nvSpPr>
          <p:cNvPr id="16" name="Rectangle 32">
            <a:extLst>
              <a:ext uri="{FF2B5EF4-FFF2-40B4-BE49-F238E27FC236}">
                <a16:creationId xmlns:a16="http://schemas.microsoft.com/office/drawing/2014/main" id="{A35406E6-FA47-1567-3CAE-4AA3C78587EE}"/>
              </a:ext>
            </a:extLst>
          </p:cNvPr>
          <p:cNvSpPr>
            <a:spLocks/>
          </p:cNvSpPr>
          <p:nvPr/>
        </p:nvSpPr>
        <p:spPr>
          <a:xfrm>
            <a:off x="6454760" y="5087798"/>
            <a:ext cx="5145569" cy="1077459"/>
          </a:xfrm>
          <a:prstGeom prst="rect">
            <a:avLst/>
          </a:prstGeom>
          <a:noFill/>
          <a:ln w="19050">
            <a:solidFill>
              <a:srgbClr val="C9CAFF"/>
            </a:solidFill>
            <a:prstDash val="solid"/>
          </a:ln>
        </p:spPr>
        <p:txBody>
          <a:bodyPr wrap="square" rtlCol="0" anchor="ctr">
            <a:noAutofit/>
          </a:bodyPr>
          <a:lstStyle/>
          <a:p>
            <a:pPr>
              <a:spcAft>
                <a:spcPts val="800"/>
              </a:spcAft>
            </a:pPr>
            <a:r>
              <a:rPr lang="fi-FI" sz="1100" b="1" kern="100" dirty="0">
                <a:effectLst/>
                <a:latin typeface="Arial" panose="020B0604020202020204" pitchFamily="34" charset="0"/>
                <a:ea typeface="Calibri" panose="020F0502020204030204" pitchFamily="34" charset="0"/>
                <a:cs typeface="Arial" panose="020B0604020202020204" pitchFamily="34" charset="0"/>
              </a:rPr>
              <a:t>Asiakas tai omainen/läheinen voivat tehdä ilmoituksen kahdella eri  tavalla, joko</a:t>
            </a:r>
            <a:endParaRPr lang="fi-FI" sz="1100" kern="100" dirty="0">
              <a:effectLst/>
              <a:latin typeface="Arial" panose="020B0604020202020204" pitchFamily="34" charset="0"/>
              <a:ea typeface="Calibri" panose="020F0502020204030204" pitchFamily="34" charset="0"/>
              <a:cs typeface="Arial" panose="020B0604020202020204" pitchFamily="34" charset="0"/>
            </a:endParaRPr>
          </a:p>
          <a:p>
            <a:pPr marL="44" defTabSz="914377">
              <a:lnSpc>
                <a:spcPct val="100000"/>
              </a:lnSpc>
              <a:spcBef>
                <a:spcPts val="0"/>
              </a:spcBef>
              <a:defRPr/>
            </a:pPr>
            <a:r>
              <a:rPr kumimoji="0" lang="fi-FI" sz="105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1) ilmoittamalla </a:t>
            </a: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suoraan työntekijälle tai palveluyksikön/-pisteen esihenkilölle, ja</a:t>
            </a:r>
          </a:p>
          <a:p>
            <a:pPr marL="44" defTabSz="914377">
              <a:lnSpc>
                <a:spcPct val="100000"/>
              </a:lnSpc>
              <a:spcBef>
                <a:spcPts val="0"/>
              </a:spcBef>
              <a:defRPr/>
            </a:pP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 j</a:t>
            </a:r>
            <a:r>
              <a:rPr lang="fi-FI" sz="1050" dirty="0" err="1">
                <a:solidFill>
                  <a:srgbClr val="000000"/>
                </a:solidFill>
                <a:latin typeface="Arial" panose="020B0604020202020204" pitchFamily="34" charset="0"/>
                <a:cs typeface="Arial" panose="020B0604020202020204" pitchFamily="34" charset="0"/>
              </a:rPr>
              <a:t>os</a:t>
            </a:r>
            <a:r>
              <a:rPr lang="fi-FI" sz="1050" dirty="0">
                <a:solidFill>
                  <a:srgbClr val="000000"/>
                </a:solidFill>
                <a:latin typeface="Arial" panose="020B0604020202020204" pitchFamily="34" charset="0"/>
                <a:cs typeface="Arial" panose="020B0604020202020204" pitchFamily="34" charset="0"/>
              </a:rPr>
              <a:t> kyseessä on vaaratilanne, </a:t>
            </a: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täyttämällä sähköisen ilmoituksen osoitteessa:</a:t>
            </a:r>
          </a:p>
          <a:p>
            <a:pPr marL="44" defTabSz="914377">
              <a:lnSpc>
                <a:spcPct val="100000"/>
              </a:lnSpc>
              <a:spcBef>
                <a:spcPts val="0"/>
              </a:spcBef>
              <a:defRPr/>
            </a:pPr>
            <a:r>
              <a:rPr lang="fi-FI" sz="1050" dirty="0">
                <a:latin typeface="Arial" panose="020B0604020202020204" pitchFamily="34" charset="0"/>
                <a:ea typeface="Calibri" panose="020F0502020204030204" pitchFamily="34" charset="0"/>
                <a:cs typeface="Arial" panose="020B0604020202020204" pitchFamily="34" charset="0"/>
                <a:hlinkClick r:id="rId7"/>
              </a:rPr>
              <a:t>Oma ilmoitus vaaratilanteesta - Eloisa (etelasavonha.fi)</a:t>
            </a:r>
            <a:r>
              <a:rPr lang="fi-FI" sz="1050" dirty="0">
                <a:latin typeface="Arial" panose="020B0604020202020204" pitchFamily="34" charset="0"/>
                <a:ea typeface="Calibri" panose="020F0502020204030204" pitchFamily="34" charset="0"/>
                <a:cs typeface="Arial" panose="020B0604020202020204" pitchFamily="34" charset="0"/>
              </a:rPr>
              <a:t>.</a:t>
            </a:r>
            <a:endParaRPr kumimoji="0" lang="fi-FI" sz="1050" b="0" i="0" u="none" strike="noStrike" kern="1200" cap="none" spc="0" normalizeH="0" baseline="0" noProof="0" dirty="0">
              <a:ln>
                <a:noFill/>
              </a:ln>
              <a:solidFill>
                <a:srgbClr val="000000"/>
              </a:solidFill>
              <a:effectLst/>
              <a:highlight>
                <a:srgbClr val="FFFF00"/>
              </a:highlight>
              <a:uLnTx/>
              <a:uFillTx/>
              <a:latin typeface="Arial" panose="020B0604020202020204" pitchFamily="34" charset="0"/>
              <a:ea typeface="Calibri" panose="020F0502020204030204" pitchFamily="34" charset="0"/>
              <a:cs typeface="Arial" panose="020B0604020202020204" pitchFamily="34" charset="0"/>
            </a:endParaRPr>
          </a:p>
        </p:txBody>
      </p:sp>
      <p:sp>
        <p:nvSpPr>
          <p:cNvPr id="19" name="Suorakulmio 18">
            <a:extLst>
              <a:ext uri="{FF2B5EF4-FFF2-40B4-BE49-F238E27FC236}">
                <a16:creationId xmlns:a16="http://schemas.microsoft.com/office/drawing/2014/main" id="{C22BBF56-8397-79F9-3BDA-BED58A6D5AD1}"/>
              </a:ext>
            </a:extLst>
          </p:cNvPr>
          <p:cNvSpPr/>
          <p:nvPr/>
        </p:nvSpPr>
        <p:spPr>
          <a:xfrm>
            <a:off x="5873248" y="5156195"/>
            <a:ext cx="74961" cy="521356"/>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Suorakulmio 19">
            <a:extLst>
              <a:ext uri="{FF2B5EF4-FFF2-40B4-BE49-F238E27FC236}">
                <a16:creationId xmlns:a16="http://schemas.microsoft.com/office/drawing/2014/main" id="{A0B614B3-2707-A897-5EEA-A79C083B6E53}"/>
              </a:ext>
            </a:extLst>
          </p:cNvPr>
          <p:cNvSpPr/>
          <p:nvPr/>
        </p:nvSpPr>
        <p:spPr>
          <a:xfrm>
            <a:off x="11563661" y="5080837"/>
            <a:ext cx="73336" cy="459079"/>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Suorakulmio 34">
            <a:extLst>
              <a:ext uri="{FF2B5EF4-FFF2-40B4-BE49-F238E27FC236}">
                <a16:creationId xmlns:a16="http://schemas.microsoft.com/office/drawing/2014/main" id="{6761DEB0-BE13-BBE2-5812-F8FB4B20A14D}"/>
              </a:ext>
            </a:extLst>
          </p:cNvPr>
          <p:cNvSpPr/>
          <p:nvPr/>
        </p:nvSpPr>
        <p:spPr>
          <a:xfrm>
            <a:off x="11563661" y="5646154"/>
            <a:ext cx="48810" cy="459079"/>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7" name="Graphic 37">
            <a:extLst>
              <a:ext uri="{FF2B5EF4-FFF2-40B4-BE49-F238E27FC236}">
                <a16:creationId xmlns:a16="http://schemas.microsoft.com/office/drawing/2014/main" id="{78115DBB-D496-2C16-8E3C-83E65E606FB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369524" y="5063454"/>
            <a:ext cx="459079" cy="459079"/>
          </a:xfrm>
          <a:prstGeom prst="rect">
            <a:avLst/>
          </a:prstGeom>
        </p:spPr>
      </p:pic>
      <p:pic>
        <p:nvPicPr>
          <p:cNvPr id="18" name="Graphic 39">
            <a:extLst>
              <a:ext uri="{FF2B5EF4-FFF2-40B4-BE49-F238E27FC236}">
                <a16:creationId xmlns:a16="http://schemas.microsoft.com/office/drawing/2014/main" id="{23A71B28-C7F1-5908-6E30-6E31A1D73DF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424247" y="5662943"/>
            <a:ext cx="425500" cy="425500"/>
          </a:xfrm>
          <a:prstGeom prst="rect">
            <a:avLst/>
          </a:prstGeom>
        </p:spPr>
      </p:pic>
      <p:pic>
        <p:nvPicPr>
          <p:cNvPr id="2" name="Graphic 1">
            <a:extLst>
              <a:ext uri="{FF2B5EF4-FFF2-40B4-BE49-F238E27FC236}">
                <a16:creationId xmlns:a16="http://schemas.microsoft.com/office/drawing/2014/main" id="{516F17B1-9106-557A-5926-955A0B40300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651179" y="5160587"/>
            <a:ext cx="519097" cy="613478"/>
          </a:xfrm>
          <a:prstGeom prst="rect">
            <a:avLst/>
          </a:prstGeom>
        </p:spPr>
      </p:pic>
      <p:sp>
        <p:nvSpPr>
          <p:cNvPr id="5" name="Content Placeholder 27">
            <a:extLst>
              <a:ext uri="{FF2B5EF4-FFF2-40B4-BE49-F238E27FC236}">
                <a16:creationId xmlns:a16="http://schemas.microsoft.com/office/drawing/2014/main" id="{FCC231A5-9BA0-AD38-27A5-F64E57914CE5}"/>
              </a:ext>
            </a:extLst>
          </p:cNvPr>
          <p:cNvSpPr txBox="1">
            <a:spLocks/>
          </p:cNvSpPr>
          <p:nvPr/>
        </p:nvSpPr>
        <p:spPr>
          <a:xfrm>
            <a:off x="6454760" y="1042379"/>
            <a:ext cx="5373843" cy="3914837"/>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Aft>
                <a:spcPts val="527"/>
              </a:spcAft>
            </a:pPr>
            <a:r>
              <a:rPr lang="fi-FI" sz="2000" b="1" dirty="0">
                <a:solidFill>
                  <a:srgbClr val="000000"/>
                </a:solidFill>
                <a:ea typeface="Inter" panose="02000503000000020004" pitchFamily="2" charset="0"/>
                <a:cs typeface="Times New Roman" panose="02020603050405020304" pitchFamily="18" charset="0"/>
              </a:rPr>
              <a:t>Asiakkaan asiallinen kohtelu ja mahdollisista epäkohdista ilmoittaminen</a:t>
            </a:r>
            <a:endParaRPr lang="fi-FI" dirty="0"/>
          </a:p>
          <a:p>
            <a:pPr marL="0" lvl="1">
              <a:spcAft>
                <a:spcPts val="527"/>
              </a:spcAft>
            </a:pPr>
            <a:r>
              <a:rPr lang="fi-FI" dirty="0"/>
              <a:t>Osallisuutta ja työllistymistä tukevassa toiminnassa asiakkaita kohdellaan yksikön arvojen ja toimintaperiaatteiden mukaisesti. Havaittuun epäasialliseen käytökseen puututaan jokaisen työntekijän toimesta viipymättä. Koulutetulla henkilöstöllämme on valmius kohdata erilaisia ihmisiä ja käsitellä myös haastavia asiakastilanteita. Epäonnistuneita vuorovaikutustilanteita ja toimintatapoja asian ratkaisemiseksi käsitellään henkilökunnan kesken. </a:t>
            </a:r>
          </a:p>
          <a:p>
            <a:pPr marL="0" lvl="1">
              <a:spcAft>
                <a:spcPts val="527"/>
              </a:spcAft>
            </a:pPr>
            <a:r>
              <a:rPr lang="fi-FI" dirty="0"/>
              <a:t>Mikäli asiakas kokee tulleensa kohdelluksi epäasiallisesti, </a:t>
            </a:r>
            <a:r>
              <a:rPr lang="fi-FI" b="1" dirty="0">
                <a:solidFill>
                  <a:srgbClr val="000000"/>
                </a:solidFill>
                <a:latin typeface="Arial" panose="020B0604020202020204"/>
                <a:cs typeface="+mn-cs"/>
              </a:rPr>
              <a:t>nopein ja tehokkain tapa tehdä ilmoitus on suoraan työntekijälle tai yksikön esihenkilölle. </a:t>
            </a:r>
            <a:endParaRPr lang="fi-FI" b="1" dirty="0"/>
          </a:p>
          <a:p>
            <a:pPr marL="0" lvl="1">
              <a:spcAft>
                <a:spcPts val="527"/>
              </a:spcAft>
            </a:pPr>
            <a:r>
              <a:rPr lang="fi-FI" dirty="0">
                <a:latin typeface="Arial"/>
                <a:cs typeface="Arial"/>
              </a:rPr>
              <a:t>Epäasiallista kohtelua tai vuorovaikutusta ilmetessä tapahtumien kulku selvitetään ensisijaisesti keskustellen asianomaisten henkilöiden kanssa. Jos epäasiallinen kohtelu/käytös on tapahtunut henkilökunnan taholta, siihen suhtaudutaan erityisellä vakavuudella ja esihenkilön käytettävissä on normaali työnjohdolliset toimenpiteet.</a:t>
            </a:r>
          </a:p>
          <a:p>
            <a:pPr marL="0" lvl="1">
              <a:spcAft>
                <a:spcPts val="527"/>
              </a:spcAft>
            </a:pPr>
            <a:endParaRPr lang="fi-FI" dirty="0"/>
          </a:p>
        </p:txBody>
      </p:sp>
      <p:grpSp>
        <p:nvGrpSpPr>
          <p:cNvPr id="34" name="Ryhmä 33">
            <a:extLst>
              <a:ext uri="{FF2B5EF4-FFF2-40B4-BE49-F238E27FC236}">
                <a16:creationId xmlns:a16="http://schemas.microsoft.com/office/drawing/2014/main" id="{0510B3AB-8DA9-9530-5440-EEAC6EF55182}"/>
              </a:ext>
            </a:extLst>
          </p:cNvPr>
          <p:cNvGrpSpPr/>
          <p:nvPr/>
        </p:nvGrpSpPr>
        <p:grpSpPr>
          <a:xfrm>
            <a:off x="4928896" y="468949"/>
            <a:ext cx="2338976" cy="45719"/>
            <a:chOff x="4928896" y="468949"/>
            <a:chExt cx="2338976" cy="45719"/>
          </a:xfrm>
        </p:grpSpPr>
        <p:sp>
          <p:nvSpPr>
            <p:cNvPr id="36" name="Rectangle 42">
              <a:extLst>
                <a:ext uri="{FF2B5EF4-FFF2-40B4-BE49-F238E27FC236}">
                  <a16:creationId xmlns:a16="http://schemas.microsoft.com/office/drawing/2014/main" id="{EEAB824C-3E4E-3F1B-09EF-5F407AA609E8}"/>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7" name="Rectangle 43">
              <a:extLst>
                <a:ext uri="{FF2B5EF4-FFF2-40B4-BE49-F238E27FC236}">
                  <a16:creationId xmlns:a16="http://schemas.microsoft.com/office/drawing/2014/main" id="{661EE575-DA1D-5607-8BFA-BBE571B0A74C}"/>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8" name="Rectangle 44">
              <a:extLst>
                <a:ext uri="{FF2B5EF4-FFF2-40B4-BE49-F238E27FC236}">
                  <a16:creationId xmlns:a16="http://schemas.microsoft.com/office/drawing/2014/main" id="{C95562E2-09FD-4396-9E5D-42096B17B1EC}"/>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5">
              <a:extLst>
                <a:ext uri="{FF2B5EF4-FFF2-40B4-BE49-F238E27FC236}">
                  <a16:creationId xmlns:a16="http://schemas.microsoft.com/office/drawing/2014/main" id="{872D8A23-A710-FA12-D70E-EA784CBE88C3}"/>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Rectangle 46">
              <a:extLst>
                <a:ext uri="{FF2B5EF4-FFF2-40B4-BE49-F238E27FC236}">
                  <a16:creationId xmlns:a16="http://schemas.microsoft.com/office/drawing/2014/main" id="{87013A60-2E77-23C2-4647-8E97EA05C6D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7">
              <a:extLst>
                <a:ext uri="{FF2B5EF4-FFF2-40B4-BE49-F238E27FC236}">
                  <a16:creationId xmlns:a16="http://schemas.microsoft.com/office/drawing/2014/main" id="{79FF4F24-7F73-5307-8D00-0AAB6233597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7938992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2AC02512-7B9F-346D-43C4-0F9FE4D4423E}"/>
              </a:ext>
            </a:extLst>
          </p:cNvPr>
          <p:cNvGraphicFramePr>
            <a:graphicFrameLocks noChangeAspect="1"/>
          </p:cNvGraphicFramePr>
          <p:nvPr>
            <p:custDataLst>
              <p:tags r:id="rId1"/>
            </p:custDataLst>
            <p:extLst>
              <p:ext uri="{D42A27DB-BD31-4B8C-83A1-F6EECF244321}">
                <p14:modId xmlns:p14="http://schemas.microsoft.com/office/powerpoint/2010/main" val="17818133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9" name="think-cell data - do not delete" hidden="1">
                        <a:extLst>
                          <a:ext uri="{FF2B5EF4-FFF2-40B4-BE49-F238E27FC236}">
                            <a16:creationId xmlns:a16="http://schemas.microsoft.com/office/drawing/2014/main" id="{2AC02512-7B9F-346D-43C4-0F9FE4D4423E}"/>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7" name="think-cell data - do not delete" hidden="1">
            <a:extLst>
              <a:ext uri="{FF2B5EF4-FFF2-40B4-BE49-F238E27FC236}">
                <a16:creationId xmlns:a16="http://schemas.microsoft.com/office/drawing/2014/main" id="{61AFAF5C-B016-B39F-C6F6-EABBC7184404}"/>
              </a:ext>
            </a:extLst>
          </p:cNvPr>
          <p:cNvGraphicFramePr>
            <a:graphicFrameLocks noChangeAspect="1"/>
          </p:cNvGraphicFramePr>
          <p:nvPr>
            <p:custDataLst>
              <p:tags r:id="rId2"/>
            </p:custDataLst>
            <p:extLst>
              <p:ext uri="{D42A27DB-BD31-4B8C-83A1-F6EECF244321}">
                <p14:modId xmlns:p14="http://schemas.microsoft.com/office/powerpoint/2010/main" val="20732606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7" name="think-cell data - do not delete" hidden="1">
                        <a:extLst>
                          <a:ext uri="{FF2B5EF4-FFF2-40B4-BE49-F238E27FC236}">
                            <a16:creationId xmlns:a16="http://schemas.microsoft.com/office/drawing/2014/main" id="{61AFAF5C-B016-B39F-C6F6-EABBC7184404}"/>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57BD3EB2-1B5A-0F9F-138B-868DBAAA9E56}"/>
              </a:ext>
            </a:extLst>
          </p:cNvPr>
          <p:cNvSpPr txBox="1">
            <a:spLocks/>
          </p:cNvSpPr>
          <p:nvPr/>
        </p:nvSpPr>
        <p:spPr>
          <a:xfrm>
            <a:off x="441061" y="1822292"/>
            <a:ext cx="5700353" cy="4566759"/>
          </a:xfrm>
          <a:prstGeom prst="rect">
            <a:avLst/>
          </a:prstGeom>
        </p:spPr>
        <p:txBody>
          <a:bodyPr vert="horz" lIns="91440" tIns="45720" rIns="91440" bIns="45720" numCol="1" spcCol="720000" rtlCol="0" anchor="t">
            <a:noAutofit/>
          </a:bodyPr>
          <a:lstStyle>
            <a:lvl1pPr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1pPr>
            <a:lvl2pPr marL="0" lvl="1" indent="0" defTabSz="914286">
              <a:lnSpc>
                <a:spcPct val="90000"/>
              </a:lnSpc>
              <a:spcBef>
                <a:spcPts val="600"/>
              </a:spcBef>
              <a:spcAft>
                <a:spcPts val="527"/>
              </a:spcAft>
              <a:buFont typeface="Arial" panose="020B0604020202020204" pitchFamily="34" charset="0"/>
              <a:buNone/>
              <a:defRPr sz="2000" b="1">
                <a:latin typeface="Arial" panose="020B0604020202020204" pitchFamily="34" charset="0"/>
                <a:ea typeface="Inter" panose="02000503000000020004" pitchFamily="2" charset="0"/>
                <a:cs typeface="Times New Roman" panose="02020603050405020304" pitchFamily="18" charset="0"/>
              </a:defRPr>
            </a:lvl2pPr>
            <a:lvl3pPr marL="914285"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3pPr>
            <a:lvl4pPr marL="1371427"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4pPr>
            <a:lvl5pPr marL="1828570"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5pPr>
            <a:lvl6pPr marL="2514286" indent="-228573" defTabSz="914286">
              <a:lnSpc>
                <a:spcPct val="90000"/>
              </a:lnSpc>
              <a:spcBef>
                <a:spcPts val="500"/>
              </a:spcBef>
              <a:buFont typeface="Arial" panose="020B0604020202020204" pitchFamily="34" charset="0"/>
              <a:buChar char="•"/>
            </a:lvl6pPr>
            <a:lvl7pPr marL="2971430" indent="-228573" defTabSz="914286">
              <a:lnSpc>
                <a:spcPct val="90000"/>
              </a:lnSpc>
              <a:spcBef>
                <a:spcPts val="500"/>
              </a:spcBef>
              <a:buFont typeface="Arial" panose="020B0604020202020204" pitchFamily="34" charset="0"/>
              <a:buChar char="•"/>
            </a:lvl7pPr>
            <a:lvl8pPr marL="3428573" indent="-228573" defTabSz="914286">
              <a:lnSpc>
                <a:spcPct val="90000"/>
              </a:lnSpc>
              <a:spcBef>
                <a:spcPts val="500"/>
              </a:spcBef>
              <a:buFont typeface="Arial" panose="020B0604020202020204" pitchFamily="34" charset="0"/>
              <a:buChar char="•"/>
            </a:lvl8pPr>
            <a:lvl9pPr marL="3885718" indent="-228573" defTabSz="914286">
              <a:lnSpc>
                <a:spcPct val="90000"/>
              </a:lnSpc>
              <a:spcBef>
                <a:spcPts val="500"/>
              </a:spcBef>
              <a:buFont typeface="Arial" panose="020B0604020202020204" pitchFamily="34" charset="0"/>
              <a:buChar char="•"/>
            </a:lvl9pPr>
          </a:lstStyle>
          <a:p>
            <a:pPr>
              <a:spcAft>
                <a:spcPts val="527"/>
              </a:spcAft>
            </a:pPr>
            <a:r>
              <a:rPr lang="fi-FI" sz="2000" b="1" dirty="0">
                <a:ea typeface="Inter" panose="02000503000000020004" pitchFamily="2" charset="0"/>
                <a:cs typeface="Times New Roman" panose="02020603050405020304" pitchFamily="18" charset="0"/>
              </a:rPr>
              <a:t>Asiakkaan oikeusturva</a:t>
            </a:r>
          </a:p>
          <a:p>
            <a:pPr>
              <a:spcAft>
                <a:spcPts val="527"/>
              </a:spcAft>
            </a:pPr>
            <a:r>
              <a:rPr lang="fi-FI" sz="1200" dirty="0">
                <a:cs typeface="Arial" panose="020B0604020202020204" pitchFamily="34" charset="0"/>
              </a:rPr>
              <a:t>Sosiaalihuollon asiakkaalla on oikeus laadultaan hyvään sosiaalihuoltoon ja hyvään kohteluun ilman syrjintää. </a:t>
            </a:r>
            <a:r>
              <a:rPr lang="fi-FI" sz="1200" b="0" dirty="0">
                <a:cs typeface="Arial" panose="020B0604020202020204" pitchFamily="34" charset="0"/>
              </a:rPr>
              <a:t>Asiakasta on kohdeltava kunnioittaen hänen ihmisarvoaan, vakaumustaan ja yksityisyyttään. Tosiasialliseen hoitoon ja palveluun liittyvät päätökset tehdään ja toteutetaan asiakkaan ollessa palvelujen piirissä.</a:t>
            </a:r>
          </a:p>
          <a:p>
            <a:pPr>
              <a:spcAft>
                <a:spcPts val="527"/>
              </a:spcAft>
            </a:pPr>
            <a:r>
              <a:rPr lang="fi-FI" dirty="0"/>
              <a:t>Palveluun tai kohteluun tyytymättömän kannattaa ensisijaisesti keskustella palvelua antaneen ammattihenkilön, tämän esihenkilön tai sosiaaliasiavastaavan kanssa. Mikäli asia ei selviä näin, asiakkaalla on oikeus tehdä kirjallinen muistutus palveluyksikön/-pisteen vastuuhenkilölle.</a:t>
            </a:r>
            <a:r>
              <a:rPr lang="fi-FI" dirty="0">
                <a:latin typeface="Arial"/>
                <a:cs typeface="Arial"/>
              </a:rPr>
              <a:t>  </a:t>
            </a:r>
            <a:endParaRPr lang="fi-FI" sz="1200" b="0" dirty="0">
              <a:cs typeface="Arial" panose="020B0604020202020204" pitchFamily="34" charset="0"/>
            </a:endParaRPr>
          </a:p>
          <a:p>
            <a:pPr lvl="1">
              <a:lnSpc>
                <a:spcPct val="100000"/>
              </a:lnSpc>
              <a:spcBef>
                <a:spcPts val="900"/>
              </a:spcBef>
              <a:spcAft>
                <a:spcPts val="200"/>
              </a:spcAft>
            </a:pPr>
            <a:r>
              <a:rPr lang="fi-FI" sz="1200" dirty="0">
                <a:cs typeface="Arial" panose="020B0604020202020204" pitchFamily="34" charset="0"/>
              </a:rPr>
              <a:t>Muistutus</a:t>
            </a:r>
            <a:r>
              <a:rPr lang="fi-FI" sz="1200" b="0" dirty="0">
                <a:cs typeface="Arial" panose="020B0604020202020204" pitchFamily="34" charset="0"/>
              </a:rPr>
              <a:t> on palvelun laatuun, asiakas- ja potilasturvallisuuteen tai muuhun sosiaali- ja terveyspalveluiden toimintaan liittyvä ilmoitus. </a:t>
            </a:r>
            <a:r>
              <a:rPr lang="fi-FI" sz="1200" b="0" dirty="0">
                <a:latin typeface="Arial"/>
                <a:cs typeface="Arial"/>
              </a:rPr>
              <a:t>Muistutuksen voi tehdä tarvittaessa myös asiakkaan laillinen edustaja, omainen tai läheinen. Muistutus tulee tehdä ensisijaisesti kirjallisena ja osoittaa hyvinvointialueen kirjaamoon. Muistutukseen vastataan kohtuullisessa ajassa ja siihen annetaan kirjallinen vastaus. Muistutus käsitellään Eloisassa viivytyksettä. Muistutuksen vastaanottaja antaa kirjallisen, perustellun vastauksen.</a:t>
            </a:r>
          </a:p>
          <a:p>
            <a:pPr lvl="1">
              <a:lnSpc>
                <a:spcPct val="100000"/>
              </a:lnSpc>
              <a:spcBef>
                <a:spcPts val="900"/>
              </a:spcBef>
              <a:spcAft>
                <a:spcPts val="200"/>
              </a:spcAft>
            </a:pPr>
            <a:r>
              <a:rPr lang="fi-FI" sz="1200" b="0" dirty="0">
                <a:cs typeface="Arial" panose="020B0604020202020204" pitchFamily="34" charset="0"/>
              </a:rPr>
              <a:t>Palvelun perustuessa ostosopimukseen muistutus tehdään sopimusten mukaisesti. </a:t>
            </a:r>
          </a:p>
          <a:p>
            <a:pPr lvl="1">
              <a:lnSpc>
                <a:spcPct val="100000"/>
              </a:lnSpc>
              <a:spcBef>
                <a:spcPts val="900"/>
              </a:spcBef>
              <a:spcAft>
                <a:spcPts val="200"/>
              </a:spcAft>
            </a:pPr>
            <a:r>
              <a:rPr lang="fi-FI" sz="1200" b="0" dirty="0">
                <a:cs typeface="Arial" panose="020B0604020202020204" pitchFamily="34" charset="0"/>
              </a:rPr>
              <a:t>Asiakkaan palveluun tai kohteluun liittyvä muistutus </a:t>
            </a:r>
            <a:r>
              <a:rPr lang="fi-FI" sz="1200" b="0" dirty="0">
                <a:cs typeface="Arial" panose="020B0604020202020204" pitchFamily="34" charset="0"/>
                <a:hlinkClick r:id="rId8"/>
              </a:rPr>
              <a:t>Eloisan nettisivuilla. </a:t>
            </a:r>
            <a:endParaRPr lang="fi-FI" sz="1200" b="0" dirty="0">
              <a:cs typeface="Arial" panose="020B0604020202020204" pitchFamily="34" charset="0"/>
            </a:endParaRPr>
          </a:p>
        </p:txBody>
      </p:sp>
      <p:sp>
        <p:nvSpPr>
          <p:cNvPr id="3" name="Title 2">
            <a:extLst>
              <a:ext uri="{FF2B5EF4-FFF2-40B4-BE49-F238E27FC236}">
                <a16:creationId xmlns:a16="http://schemas.microsoft.com/office/drawing/2014/main" id="{30C7553F-A7BC-E94B-43B2-80AEDE7A0726}"/>
              </a:ext>
            </a:extLst>
          </p:cNvPr>
          <p:cNvSpPr>
            <a:spLocks noGrp="1"/>
          </p:cNvSpPr>
          <p:nvPr>
            <p:ph type="title"/>
          </p:nvPr>
        </p:nvSpPr>
        <p:spPr>
          <a:xfrm>
            <a:off x="496828" y="836981"/>
            <a:ext cx="11289174" cy="868004"/>
          </a:xfrm>
        </p:spPr>
        <p:txBody>
          <a:bodyPr vert="horz"/>
          <a:lstStyle/>
          <a:p>
            <a:r>
              <a:rPr lang="fi-FI" dirty="0"/>
              <a:t>Asiakkaan osallisuus (4/4)</a:t>
            </a:r>
          </a:p>
        </p:txBody>
      </p:sp>
      <p:sp>
        <p:nvSpPr>
          <p:cNvPr id="10" name="TextBox 9">
            <a:extLst>
              <a:ext uri="{FF2B5EF4-FFF2-40B4-BE49-F238E27FC236}">
                <a16:creationId xmlns:a16="http://schemas.microsoft.com/office/drawing/2014/main" id="{BC3CC059-6A06-BA0D-726C-B6D982BB77C4}"/>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40" name="TextBox 39">
            <a:extLst>
              <a:ext uri="{FF2B5EF4-FFF2-40B4-BE49-F238E27FC236}">
                <a16:creationId xmlns:a16="http://schemas.microsoft.com/office/drawing/2014/main" id="{93AC6DE3-D112-EF00-BBA7-BECDEEAF0928}"/>
              </a:ext>
            </a:extLst>
          </p:cNvPr>
          <p:cNvSpPr txBox="1">
            <a:spLocks/>
          </p:cNvSpPr>
          <p:nvPr/>
        </p:nvSpPr>
        <p:spPr>
          <a:xfrm>
            <a:off x="6421211" y="1822292"/>
            <a:ext cx="4257938" cy="424149"/>
          </a:xfrm>
          <a:prstGeom prst="rect">
            <a:avLst/>
          </a:prstGeom>
        </p:spPr>
        <p:txBody>
          <a:bodyPr vert="horz" lIns="91440" tIns="45720" rIns="91440" bIns="45720" numCol="1" spcCol="720000" rtlCol="0">
            <a:noAutofit/>
          </a:bodyPr>
          <a:lstStyle>
            <a:lvl1pPr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1pPr>
            <a:lvl2pPr marL="0" lvl="1" indent="0" defTabSz="914286">
              <a:lnSpc>
                <a:spcPct val="90000"/>
              </a:lnSpc>
              <a:spcBef>
                <a:spcPts val="600"/>
              </a:spcBef>
              <a:spcAft>
                <a:spcPts val="527"/>
              </a:spcAft>
              <a:buFont typeface="Arial" panose="020B0604020202020204" pitchFamily="34" charset="0"/>
              <a:buNone/>
              <a:defRPr sz="2000" b="1">
                <a:latin typeface="Arial" panose="020B0604020202020204" pitchFamily="34" charset="0"/>
                <a:ea typeface="Inter" panose="02000503000000020004" pitchFamily="2" charset="0"/>
                <a:cs typeface="Times New Roman" panose="02020603050405020304" pitchFamily="18" charset="0"/>
              </a:defRPr>
            </a:lvl2pPr>
            <a:lvl3pPr marL="914285"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3pPr>
            <a:lvl4pPr marL="1371427"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4pPr>
            <a:lvl5pPr marL="1828570"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5pPr>
            <a:lvl6pPr marL="2514286" indent="-228573" defTabSz="914286">
              <a:lnSpc>
                <a:spcPct val="90000"/>
              </a:lnSpc>
              <a:spcBef>
                <a:spcPts val="500"/>
              </a:spcBef>
              <a:buFont typeface="Arial" panose="020B0604020202020204" pitchFamily="34" charset="0"/>
              <a:buChar char="•"/>
            </a:lvl6pPr>
            <a:lvl7pPr marL="2971430" indent="-228573" defTabSz="914286">
              <a:lnSpc>
                <a:spcPct val="90000"/>
              </a:lnSpc>
              <a:spcBef>
                <a:spcPts val="500"/>
              </a:spcBef>
              <a:buFont typeface="Arial" panose="020B0604020202020204" pitchFamily="34" charset="0"/>
              <a:buChar char="•"/>
            </a:lvl7pPr>
            <a:lvl8pPr marL="3428573" indent="-228573" defTabSz="914286">
              <a:lnSpc>
                <a:spcPct val="90000"/>
              </a:lnSpc>
              <a:spcBef>
                <a:spcPts val="500"/>
              </a:spcBef>
              <a:buFont typeface="Arial" panose="020B0604020202020204" pitchFamily="34" charset="0"/>
              <a:buChar char="•"/>
            </a:lvl8pPr>
            <a:lvl9pPr marL="3885718" indent="-228573" defTabSz="914286">
              <a:lnSpc>
                <a:spcPct val="90000"/>
              </a:lnSpc>
              <a:spcBef>
                <a:spcPts val="500"/>
              </a:spcBef>
              <a:buFont typeface="Arial" panose="020B0604020202020204" pitchFamily="34" charset="0"/>
              <a:buChar char="•"/>
            </a:lvl9pPr>
          </a:lstStyle>
          <a:p>
            <a:pPr>
              <a:spcAft>
                <a:spcPts val="527"/>
              </a:spcAft>
            </a:pPr>
            <a:r>
              <a:rPr lang="fi-FI" sz="2000" b="1" dirty="0">
                <a:cs typeface="Times New Roman" panose="02020603050405020304" pitchFamily="18" charset="0"/>
              </a:rPr>
              <a:t>Yhteystiedot ja lisätietoja:</a:t>
            </a:r>
          </a:p>
          <a:p>
            <a:pPr lvl="1"/>
            <a:endParaRPr lang="fi-FI" sz="1400" b="0" dirty="0">
              <a:cs typeface="Arial" panose="020B0604020202020204" pitchFamily="34" charset="0"/>
            </a:endParaRPr>
          </a:p>
        </p:txBody>
      </p:sp>
      <p:grpSp>
        <p:nvGrpSpPr>
          <p:cNvPr id="13" name="Ryhmä 12">
            <a:extLst>
              <a:ext uri="{FF2B5EF4-FFF2-40B4-BE49-F238E27FC236}">
                <a16:creationId xmlns:a16="http://schemas.microsoft.com/office/drawing/2014/main" id="{ABB548DF-5A92-39AB-7F9A-8914E2ADCB99}"/>
              </a:ext>
            </a:extLst>
          </p:cNvPr>
          <p:cNvGrpSpPr/>
          <p:nvPr/>
        </p:nvGrpSpPr>
        <p:grpSpPr>
          <a:xfrm>
            <a:off x="6459525" y="4722499"/>
            <a:ext cx="5291412" cy="1506851"/>
            <a:chOff x="6459525" y="4722499"/>
            <a:chExt cx="5291412" cy="1506851"/>
          </a:xfrm>
        </p:grpSpPr>
        <p:sp>
          <p:nvSpPr>
            <p:cNvPr id="8" name="TextBox 5">
              <a:extLst>
                <a:ext uri="{FF2B5EF4-FFF2-40B4-BE49-F238E27FC236}">
                  <a16:creationId xmlns:a16="http://schemas.microsoft.com/office/drawing/2014/main" id="{32293406-5162-FF35-77C3-F4930C7B5857}"/>
                </a:ext>
              </a:extLst>
            </p:cNvPr>
            <p:cNvSpPr txBox="1"/>
            <p:nvPr/>
          </p:nvSpPr>
          <p:spPr>
            <a:xfrm>
              <a:off x="6459525" y="4722499"/>
              <a:ext cx="5291412" cy="1506851"/>
            </a:xfrm>
            <a:prstGeom prst="rect">
              <a:avLst/>
            </a:prstGeom>
            <a:solidFill>
              <a:srgbClr val="EDEDFC"/>
            </a:solidFill>
            <a:ln w="25400">
              <a:solidFill>
                <a:srgbClr val="C9CAFF"/>
              </a:solidFill>
              <a:prstDash val="solid"/>
            </a:ln>
          </p:spPr>
          <p:txBody>
            <a:bodyPr wrap="square" numCol="2" rtlCol="0">
              <a:noAutofit/>
            </a:bodyPr>
            <a:lstStyle/>
            <a:p>
              <a:pPr marL="0" lvl="1" defTabSz="914286">
                <a:spcAft>
                  <a:spcPts val="300"/>
                </a:spcAft>
                <a:defRPr/>
              </a:pPr>
              <a:r>
                <a:rPr lang="fi-FI" sz="1400" b="1" dirty="0">
                  <a:solidFill>
                    <a:srgbClr val="000000"/>
                  </a:solidFill>
                  <a:latin typeface="Arial" panose="020B0604020202020204" pitchFamily="34" charset="0"/>
                  <a:cs typeface="Arial" panose="020B0604020202020204" pitchFamily="34" charset="0"/>
                </a:rPr>
                <a:t>Kuluttajaneuvonta (KVV)</a:t>
              </a:r>
            </a:p>
            <a:p>
              <a:pPr marL="171450" lvl="1" indent="-171450" defTabSz="914286">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Antaa tietoa kuluttajan oikeuksista mm. tavaran tai palvelun virheen hyvityksestä, sopimuksista ja maksamisesta</a:t>
              </a:r>
            </a:p>
            <a:p>
              <a:pPr marL="171450" lvl="1" indent="-171450" defTabSz="914286">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Avustaa ja sovittelee kuluttajan ja yrityksen välisessä ristiriitatilanteessa</a:t>
              </a:r>
            </a:p>
          </p:txBody>
        </p:sp>
        <p:sp>
          <p:nvSpPr>
            <p:cNvPr id="46" name="TextBox 45">
              <a:extLst>
                <a:ext uri="{FF2B5EF4-FFF2-40B4-BE49-F238E27FC236}">
                  <a16:creationId xmlns:a16="http://schemas.microsoft.com/office/drawing/2014/main" id="{B454F825-78A9-0B41-FA70-5A9504A5294D}"/>
                </a:ext>
              </a:extLst>
            </p:cNvPr>
            <p:cNvSpPr txBox="1"/>
            <p:nvPr/>
          </p:nvSpPr>
          <p:spPr>
            <a:xfrm>
              <a:off x="9760502" y="5107577"/>
              <a:ext cx="1910282" cy="625812"/>
            </a:xfrm>
            <a:prstGeom prst="rect">
              <a:avLst/>
            </a:prstGeom>
            <a:noFill/>
          </p:spPr>
          <p:txBody>
            <a:bodyPr wrap="square">
              <a:spAutoFit/>
            </a:bodyPr>
            <a:lstStyle/>
            <a:p>
              <a:pPr marL="0" marR="0" lvl="1" algn="l"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Ota yhteyttä puhelimitse arkisin klo 9-15</a:t>
              </a:r>
            </a:p>
            <a:p>
              <a:pPr marL="0" marR="0" lvl="1" algn="l" defTabSz="914286" eaLnBrk="1" fontAlgn="auto" latinLnBrk="0" hangingPunct="1">
                <a:lnSpc>
                  <a:spcPct val="100000"/>
                </a:lnSpc>
                <a:spcBef>
                  <a:spcPts val="0"/>
                </a:spcBef>
                <a:spcAft>
                  <a:spcPts val="175"/>
                </a:spcAft>
                <a:buClrTx/>
                <a:buSzTx/>
                <a:tabLst/>
                <a:defRPr/>
              </a:pPr>
              <a:r>
                <a:rPr kumimoji="0" lang="fi-FI" sz="1100" b="0" i="0" u="none" strike="noStrike" kern="1200" cap="none" spc="0" normalizeH="0" baseline="0" noProof="0" dirty="0">
                  <a:ln>
                    <a:noFill/>
                  </a:ln>
                  <a:solidFill>
                    <a:srgbClr val="000000"/>
                  </a:solidFill>
                  <a:effectLst/>
                  <a:uLnTx/>
                  <a:uFillTx/>
                  <a:ea typeface="+mn-ea"/>
                  <a:cs typeface="Arial" panose="020B0604020202020204" pitchFamily="34" charset="0"/>
                </a:rPr>
                <a:t>+358 29 505 3050 </a:t>
              </a:r>
            </a:p>
          </p:txBody>
        </p:sp>
        <p:pic>
          <p:nvPicPr>
            <p:cNvPr id="47" name="Graphic 46" descr="Speaker phone with solid fill">
              <a:extLst>
                <a:ext uri="{FF2B5EF4-FFF2-40B4-BE49-F238E27FC236}">
                  <a16:creationId xmlns:a16="http://schemas.microsoft.com/office/drawing/2014/main" id="{288EC18B-5BC4-FAC3-A775-6A72A9BD59A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34355" y="5118442"/>
              <a:ext cx="606300" cy="606300"/>
            </a:xfrm>
            <a:prstGeom prst="rect">
              <a:avLst/>
            </a:prstGeom>
          </p:spPr>
        </p:pic>
      </p:grpSp>
      <p:grpSp>
        <p:nvGrpSpPr>
          <p:cNvPr id="6" name="Ryhmä 5">
            <a:extLst>
              <a:ext uri="{FF2B5EF4-FFF2-40B4-BE49-F238E27FC236}">
                <a16:creationId xmlns:a16="http://schemas.microsoft.com/office/drawing/2014/main" id="{1CB43139-23FE-53A6-39A4-E8733613E4C3}"/>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838F7DF5-32AE-EB94-85D2-9D27247037E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D36EB6-E808-DD8E-7279-A6AE14B64704}"/>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5" name="Rectangle 44">
              <a:extLst>
                <a:ext uri="{FF2B5EF4-FFF2-40B4-BE49-F238E27FC236}">
                  <a16:creationId xmlns:a16="http://schemas.microsoft.com/office/drawing/2014/main" id="{E8B58B5E-85AF-551D-905F-C39E05B0B19A}"/>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45">
              <a:extLst>
                <a:ext uri="{FF2B5EF4-FFF2-40B4-BE49-F238E27FC236}">
                  <a16:creationId xmlns:a16="http://schemas.microsoft.com/office/drawing/2014/main" id="{6E23976C-D178-7D53-9301-8AAB6FC699BE}"/>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6">
              <a:extLst>
                <a:ext uri="{FF2B5EF4-FFF2-40B4-BE49-F238E27FC236}">
                  <a16:creationId xmlns:a16="http://schemas.microsoft.com/office/drawing/2014/main" id="{98652C42-008E-0E00-26C0-EDDCDE08891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Rectangle 47">
              <a:extLst>
                <a:ext uri="{FF2B5EF4-FFF2-40B4-BE49-F238E27FC236}">
                  <a16:creationId xmlns:a16="http://schemas.microsoft.com/office/drawing/2014/main" id="{2729472F-8B16-4DFA-DC23-5712C28C8609}"/>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grpSp>
        <p:nvGrpSpPr>
          <p:cNvPr id="15" name="Ryhmä 14">
            <a:extLst>
              <a:ext uri="{FF2B5EF4-FFF2-40B4-BE49-F238E27FC236}">
                <a16:creationId xmlns:a16="http://schemas.microsoft.com/office/drawing/2014/main" id="{EA5281DE-D1EE-F13F-8665-74AF0ED361E4}"/>
              </a:ext>
            </a:extLst>
          </p:cNvPr>
          <p:cNvGrpSpPr/>
          <p:nvPr/>
        </p:nvGrpSpPr>
        <p:grpSpPr>
          <a:xfrm>
            <a:off x="6459525" y="2351366"/>
            <a:ext cx="5326477" cy="2332047"/>
            <a:chOff x="6459525" y="2351366"/>
            <a:chExt cx="5326477" cy="2332047"/>
          </a:xfrm>
        </p:grpSpPr>
        <p:sp>
          <p:nvSpPr>
            <p:cNvPr id="17" name="TextBox 5">
              <a:extLst>
                <a:ext uri="{FF2B5EF4-FFF2-40B4-BE49-F238E27FC236}">
                  <a16:creationId xmlns:a16="http://schemas.microsoft.com/office/drawing/2014/main" id="{6CCE647B-E96E-8444-7223-D09B937CEA3C}"/>
                </a:ext>
              </a:extLst>
            </p:cNvPr>
            <p:cNvSpPr txBox="1">
              <a:spLocks/>
            </p:cNvSpPr>
            <p:nvPr/>
          </p:nvSpPr>
          <p:spPr>
            <a:xfrm>
              <a:off x="6459525" y="2351366"/>
              <a:ext cx="5291412" cy="2214084"/>
            </a:xfrm>
            <a:prstGeom prst="rect">
              <a:avLst/>
            </a:prstGeom>
            <a:solidFill>
              <a:srgbClr val="EDEDFC"/>
            </a:solidFill>
            <a:ln w="25400">
              <a:solidFill>
                <a:srgbClr val="C9CAFF"/>
              </a:solidFill>
              <a:prstDash val="solid"/>
            </a:ln>
          </p:spPr>
          <p:txBody>
            <a:bodyPr wrap="square" lIns="91440" tIns="45720" rIns="91440" bIns="45720" numCol="2" rtlCol="0" anchor="t">
              <a:noAutofit/>
            </a:bodyPr>
            <a:lstStyle/>
            <a:p>
              <a:pPr marL="0" lvl="1">
                <a:spcBef>
                  <a:spcPts val="789"/>
                </a:spcBef>
                <a:spcAft>
                  <a:spcPts val="400"/>
                </a:spcAft>
                <a:buClr>
                  <a:schemeClr val="accent5"/>
                </a:buClr>
              </a:pPr>
              <a:r>
                <a:rPr lang="fi-FI" sz="1400" b="1" dirty="0">
                  <a:cs typeface="Arial"/>
                </a:rPr>
                <a:t>Sosiaali- ja potilasasiavastaava </a:t>
              </a:r>
              <a:endParaRPr lang="fi-FI" sz="1400" b="1" dirty="0">
                <a:cs typeface="Arial" panose="020B0604020202020204" pitchFamily="34" charset="0"/>
              </a:endParaRPr>
            </a:p>
            <a:p>
              <a:pPr marL="171450" marR="0" lvl="1" indent="-171450" algn="l" defTabSz="914286" eaLnBrk="1" fontAlgn="auto" latinLnBrk="0" hangingPunct="1">
                <a:lnSpc>
                  <a:spcPct val="100000"/>
                </a:lnSpc>
                <a:spcAft>
                  <a:spcPts val="300"/>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Neuvoo ja ohjaa asiakas- ja potilas-lain soveltamiseen liittyvistä asioissa</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Avustaa mm. muistutusten ja muiden oikeusturvakeinojen käytössä</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Tiedottaa asiakkaiden ja potilaiden oikeuksista</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Toimii asiakkaiden ja potilaiden oikeuksien edistämiseksi ja toteuttamiseksi</a:t>
              </a:r>
            </a:p>
            <a:p>
              <a:pPr marL="171450" lvl="1" indent="-171450" defTabSz="914286">
                <a:spcAft>
                  <a:spcPts val="175"/>
                </a:spcAft>
                <a:buFont typeface="Arial" panose="020B0604020202020204" pitchFamily="34" charset="0"/>
                <a:buChar char="•"/>
                <a:defRPr/>
              </a:pPr>
              <a:endParaRPr lang="fi-FI" sz="1100" dirty="0">
                <a:solidFill>
                  <a:srgbClr val="000000"/>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F4A59248-0956-77D5-F5EC-F8BC5CB28AF2}"/>
                </a:ext>
              </a:extLst>
            </p:cNvPr>
            <p:cNvSpPr txBox="1"/>
            <p:nvPr/>
          </p:nvSpPr>
          <p:spPr>
            <a:xfrm>
              <a:off x="9108489" y="3683139"/>
              <a:ext cx="2677513" cy="1000274"/>
            </a:xfrm>
            <a:prstGeom prst="rect">
              <a:avLst/>
            </a:prstGeom>
            <a:noFill/>
          </p:spPr>
          <p:txBody>
            <a:bodyPr wrap="square">
              <a:spAutoFit/>
            </a:bodyPr>
            <a:lstStyle/>
            <a:p>
              <a:pPr marL="0" marR="0" lvl="1" algn="ctr" defTabSz="914286" eaLnBrk="1" fontAlgn="auto" latinLnBrk="0" hangingPunct="1">
                <a:lnSpc>
                  <a:spcPct val="100000"/>
                </a:lnSpc>
                <a:spcBef>
                  <a:spcPts val="0"/>
                </a:spcBef>
                <a:spcAft>
                  <a:spcPts val="175"/>
                </a:spcAft>
                <a:buClrTx/>
                <a:buSzTx/>
                <a:tabLst/>
                <a:defRPr/>
              </a:pPr>
              <a:endParaRPr lang="fi-FI" sz="1100" dirty="0"/>
            </a:p>
            <a:p>
              <a:pPr marL="0" marR="0" lvl="1" defTabSz="914286" eaLnBrk="1" fontAlgn="auto" latinLnBrk="0" hangingPunct="1">
                <a:lnSpc>
                  <a:spcPct val="100000"/>
                </a:lnSpc>
                <a:spcBef>
                  <a:spcPts val="0"/>
                </a:spcBef>
                <a:spcAft>
                  <a:spcPts val="175"/>
                </a:spcAft>
                <a:buClrTx/>
                <a:buSzTx/>
                <a:tabLst/>
                <a:defRPr/>
              </a:pPr>
              <a:r>
                <a:rPr lang="fi-FI" sz="1100" b="1" i="0" dirty="0">
                  <a:solidFill>
                    <a:srgbClr val="1D1D1B"/>
                  </a:solidFill>
                  <a:effectLst/>
                </a:rPr>
                <a:t>Lähetä sähköpostia osoitteeseen:</a:t>
              </a:r>
            </a:p>
            <a:p>
              <a:pPr marL="0" marR="0" lvl="1" defTabSz="914286" eaLnBrk="1" fontAlgn="auto" latinLnBrk="0" hangingPunct="1">
                <a:lnSpc>
                  <a:spcPct val="100000"/>
                </a:lnSpc>
                <a:spcBef>
                  <a:spcPts val="0"/>
                </a:spcBef>
                <a:spcAft>
                  <a:spcPts val="175"/>
                </a:spcAft>
                <a:buClrTx/>
                <a:buSzTx/>
                <a:tabLst/>
                <a:defRPr/>
              </a:pPr>
              <a:r>
                <a:rPr lang="fi-FI" sz="1050" b="0" i="0" dirty="0">
                  <a:solidFill>
                    <a:srgbClr val="1D1D1B"/>
                  </a:solidFill>
                  <a:effectLst/>
                  <a:hlinkClick r:id="rId11"/>
                </a:rPr>
                <a:t>sosiaali.potilasasiavastaava@etelasavonha.fi</a:t>
              </a:r>
              <a:endParaRPr lang="fi-FI" sz="1050" b="0" i="0" dirty="0">
                <a:solidFill>
                  <a:srgbClr val="1D1D1B"/>
                </a:solidFill>
                <a:effectLst/>
              </a:endParaRPr>
            </a:p>
            <a:p>
              <a:pPr marL="0" marR="0" lvl="1" defTabSz="914286" eaLnBrk="1" fontAlgn="auto" latinLnBrk="0" hangingPunct="1">
                <a:lnSpc>
                  <a:spcPct val="100000"/>
                </a:lnSpc>
                <a:spcBef>
                  <a:spcPts val="0"/>
                </a:spcBef>
                <a:spcAft>
                  <a:spcPts val="175"/>
                </a:spcAft>
                <a:buClrTx/>
                <a:buSzTx/>
                <a:tabLst/>
                <a:defRPr/>
              </a:pPr>
              <a:endParaRPr lang="fi-FI" sz="1100" dirty="0"/>
            </a:p>
          </p:txBody>
        </p:sp>
        <p:pic>
          <p:nvPicPr>
            <p:cNvPr id="42" name="Graphic 41" descr="Speaker phone with solid fill">
              <a:extLst>
                <a:ext uri="{FF2B5EF4-FFF2-40B4-BE49-F238E27FC236}">
                  <a16:creationId xmlns:a16="http://schemas.microsoft.com/office/drawing/2014/main" id="{444ED918-E49D-93EA-DECE-2B56CA9D5D8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89267" y="2566036"/>
              <a:ext cx="606300" cy="606300"/>
            </a:xfrm>
            <a:prstGeom prst="rect">
              <a:avLst/>
            </a:prstGeom>
          </p:spPr>
        </p:pic>
        <p:pic>
          <p:nvPicPr>
            <p:cNvPr id="45" name="Graphic 44" descr="Email with solid fill">
              <a:extLst>
                <a:ext uri="{FF2B5EF4-FFF2-40B4-BE49-F238E27FC236}">
                  <a16:creationId xmlns:a16="http://schemas.microsoft.com/office/drawing/2014/main" id="{25331FCD-A4F1-8413-6C80-CB1C77963E2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271103" y="3409739"/>
              <a:ext cx="442627" cy="442627"/>
            </a:xfrm>
            <a:prstGeom prst="rect">
              <a:avLst/>
            </a:prstGeom>
          </p:spPr>
        </p:pic>
        <p:sp>
          <p:nvSpPr>
            <p:cNvPr id="20" name="Tekstiruutu 19">
              <a:extLst>
                <a:ext uri="{FF2B5EF4-FFF2-40B4-BE49-F238E27FC236}">
                  <a16:creationId xmlns:a16="http://schemas.microsoft.com/office/drawing/2014/main" id="{98E37B76-21FB-2B18-35DC-9A90AFF09654}"/>
                </a:ext>
              </a:extLst>
            </p:cNvPr>
            <p:cNvSpPr txBox="1"/>
            <p:nvPr/>
          </p:nvSpPr>
          <p:spPr>
            <a:xfrm>
              <a:off x="9762193" y="2594582"/>
              <a:ext cx="1939583" cy="651460"/>
            </a:xfrm>
            <a:prstGeom prst="rect">
              <a:avLst/>
            </a:prstGeom>
            <a:noFill/>
          </p:spPr>
          <p:txBody>
            <a:bodyPr wrap="square">
              <a:spAutoFit/>
            </a:bodyPr>
            <a:lstStyle/>
            <a:p>
              <a:pPr marL="0" marR="0" lvl="1"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Ota yhteyttä puhelimitse </a:t>
              </a:r>
            </a:p>
            <a:p>
              <a:pPr marL="0" marR="0" lvl="1"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arkisin klo 9-14</a:t>
              </a:r>
            </a:p>
            <a:p>
              <a:pPr marL="0" marR="0" lvl="1" defTabSz="914286" eaLnBrk="1" fontAlgn="auto" latinLnBrk="0" hangingPunct="1">
                <a:lnSpc>
                  <a:spcPct val="100000"/>
                </a:lnSpc>
                <a:spcBef>
                  <a:spcPts val="0"/>
                </a:spcBef>
                <a:spcAft>
                  <a:spcPts val="175"/>
                </a:spcAft>
                <a:buClrTx/>
                <a:buSzTx/>
                <a:tabLst/>
                <a:defRPr/>
              </a:pPr>
              <a:r>
                <a:rPr kumimoji="0" lang="fi-FI" sz="1100" b="0" i="0" u="none" strike="noStrike" kern="1200" cap="none" spc="0" normalizeH="0" baseline="0" noProof="0" dirty="0">
                  <a:ln>
                    <a:noFill/>
                  </a:ln>
                  <a:solidFill>
                    <a:srgbClr val="000000"/>
                  </a:solidFill>
                  <a:effectLst/>
                  <a:uLnTx/>
                  <a:uFillTx/>
                  <a:ea typeface="+mn-ea"/>
                  <a:cs typeface="Arial" panose="020B0604020202020204" pitchFamily="34" charset="0"/>
                </a:rPr>
                <a:t>+358 44 351 2818 </a:t>
              </a:r>
            </a:p>
          </p:txBody>
        </p:sp>
        <p:sp>
          <p:nvSpPr>
            <p:cNvPr id="11" name="Tekstiruutu 10">
              <a:extLst>
                <a:ext uri="{FF2B5EF4-FFF2-40B4-BE49-F238E27FC236}">
                  <a16:creationId xmlns:a16="http://schemas.microsoft.com/office/drawing/2014/main" id="{F2F9B4DF-2404-47FF-BE13-237873B2A0A4}"/>
                </a:ext>
              </a:extLst>
            </p:cNvPr>
            <p:cNvSpPr txBox="1"/>
            <p:nvPr/>
          </p:nvSpPr>
          <p:spPr>
            <a:xfrm>
              <a:off x="9687514" y="3454320"/>
              <a:ext cx="1983270" cy="415498"/>
            </a:xfrm>
            <a:prstGeom prst="rect">
              <a:avLst/>
            </a:prstGeom>
            <a:noFill/>
          </p:spPr>
          <p:txBody>
            <a:bodyPr wrap="square">
              <a:spAutoFit/>
            </a:bodyPr>
            <a:lstStyle/>
            <a:p>
              <a:pPr marL="0" marR="0" lvl="1" indent="0" algn="l" defTabSz="914286" rtl="0" eaLnBrk="1" fontAlgn="auto" latinLnBrk="0" hangingPunct="1">
                <a:lnSpc>
                  <a:spcPct val="100000"/>
                </a:lnSpc>
                <a:spcBef>
                  <a:spcPts val="0"/>
                </a:spcBef>
                <a:spcAft>
                  <a:spcPts val="175"/>
                </a:spcAft>
                <a:buClrTx/>
                <a:buSzTx/>
                <a:buFontTx/>
                <a:buNone/>
                <a:tabLst/>
                <a:defRPr/>
              </a:pPr>
              <a:r>
                <a:rPr kumimoji="0" lang="fi-FI" sz="1000" b="0" i="0" u="none" strike="noStrike" kern="1200" cap="none" spc="0" normalizeH="0" baseline="0" noProof="0" dirty="0">
                  <a:ln>
                    <a:noFill/>
                  </a:ln>
                  <a:solidFill>
                    <a:srgbClr val="1D1D1B"/>
                  </a:solidFill>
                  <a:effectLst/>
                  <a:uLnTx/>
                  <a:uFillTx/>
                  <a:latin typeface="Arial" panose="020B0604020202020204"/>
                  <a:ea typeface="+mn-ea"/>
                  <a:cs typeface="+mn-cs"/>
                </a:rPr>
                <a:t>Ethän lähetä salassa pidettäviä tietoja tavallisella sähköpostilla</a:t>
              </a:r>
              <a:r>
                <a:rPr kumimoji="0" lang="fi-FI" sz="1100" b="0" i="0" u="none" strike="noStrike" kern="1200" cap="none" spc="0" normalizeH="0" baseline="0" noProof="0" dirty="0">
                  <a:ln>
                    <a:noFill/>
                  </a:ln>
                  <a:solidFill>
                    <a:srgbClr val="1D1D1B"/>
                  </a:solidFill>
                  <a:effectLst/>
                  <a:uLnTx/>
                  <a:uFillTx/>
                  <a:latin typeface="Arial" panose="020B0604020202020204"/>
                  <a:ea typeface="+mn-ea"/>
                  <a:cs typeface="+mn-cs"/>
                </a:rPr>
                <a:t>!</a:t>
              </a:r>
              <a:endParaRPr kumimoji="0" lang="fi-FI" sz="11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9118127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F35CF8ED-46A2-EE9D-6B63-B4C17F525901}"/>
              </a:ext>
            </a:extLst>
          </p:cNvPr>
          <p:cNvGraphicFramePr>
            <a:graphicFrameLocks noChangeAspect="1"/>
          </p:cNvGraphicFramePr>
          <p:nvPr>
            <p:custDataLst>
              <p:tags r:id="rId1"/>
            </p:custDataLst>
            <p:extLst>
              <p:ext uri="{D42A27DB-BD31-4B8C-83A1-F6EECF244321}">
                <p14:modId xmlns:p14="http://schemas.microsoft.com/office/powerpoint/2010/main" val="17271454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F35CF8ED-46A2-EE9D-6B63-B4C17F52590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Palvelun sisällön omavalvonta </a:t>
            </a:r>
          </a:p>
        </p:txBody>
      </p:sp>
      <p:grpSp>
        <p:nvGrpSpPr>
          <p:cNvPr id="13" name="Ryhmä 12">
            <a:extLst>
              <a:ext uri="{FF2B5EF4-FFF2-40B4-BE49-F238E27FC236}">
                <a16:creationId xmlns:a16="http://schemas.microsoft.com/office/drawing/2014/main" id="{F517D407-D278-E0B8-DC4E-2EB7CE44CBE8}"/>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A8B16EB1-331F-FB04-A5AE-F368AAEAA0D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3">
              <a:extLst>
                <a:ext uri="{FF2B5EF4-FFF2-40B4-BE49-F238E27FC236}">
                  <a16:creationId xmlns:a16="http://schemas.microsoft.com/office/drawing/2014/main" id="{3F9D6CE5-BDA9-0E74-3BBD-B56E2910C62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4">
              <a:extLst>
                <a:ext uri="{FF2B5EF4-FFF2-40B4-BE49-F238E27FC236}">
                  <a16:creationId xmlns:a16="http://schemas.microsoft.com/office/drawing/2014/main" id="{CE82BB27-B391-E1AC-AD46-FE001284B1E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Rectangle 45">
              <a:extLst>
                <a:ext uri="{FF2B5EF4-FFF2-40B4-BE49-F238E27FC236}">
                  <a16:creationId xmlns:a16="http://schemas.microsoft.com/office/drawing/2014/main" id="{0E49CA50-9678-658A-414B-30D26CEA1A3C}"/>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6">
              <a:extLst>
                <a:ext uri="{FF2B5EF4-FFF2-40B4-BE49-F238E27FC236}">
                  <a16:creationId xmlns:a16="http://schemas.microsoft.com/office/drawing/2014/main" id="{ECEBFD75-856B-5AC1-7292-99FFFFA315C0}"/>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7">
              <a:extLst>
                <a:ext uri="{FF2B5EF4-FFF2-40B4-BE49-F238E27FC236}">
                  <a16:creationId xmlns:a16="http://schemas.microsoft.com/office/drawing/2014/main" id="{E33D8934-FF76-34FA-E54C-9CB93E02167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7864648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Kuva 5">
            <a:extLst>
              <a:ext uri="{FF2B5EF4-FFF2-40B4-BE49-F238E27FC236}">
                <a16:creationId xmlns:a16="http://schemas.microsoft.com/office/drawing/2014/main" id="{FAF1C0C9-1BFC-4C15-A4E5-2B712CB0F1DE}"/>
              </a:ext>
            </a:extLst>
          </p:cNvPr>
          <p:cNvPicPr>
            <a:picLocks noChangeAspect="1"/>
          </p:cNvPicPr>
          <p:nvPr/>
        </p:nvPicPr>
        <p:blipFill>
          <a:blip r:embed="rId4"/>
          <a:stretch>
            <a:fillRect/>
          </a:stretch>
        </p:blipFill>
        <p:spPr>
          <a:xfrm>
            <a:off x="7679523" y="964728"/>
            <a:ext cx="4061063" cy="5188206"/>
          </a:xfrm>
          <a:prstGeom prst="rect">
            <a:avLst/>
          </a:prstGeom>
        </p:spPr>
      </p:pic>
      <p:graphicFrame>
        <p:nvGraphicFramePr>
          <p:cNvPr id="4" name="think-cell data - do not delete" hidden="1">
            <a:extLst>
              <a:ext uri="{FF2B5EF4-FFF2-40B4-BE49-F238E27FC236}">
                <a16:creationId xmlns:a16="http://schemas.microsoft.com/office/drawing/2014/main" id="{E59A30E4-E098-EF65-A212-60B1BA282AA6}"/>
              </a:ext>
            </a:extLst>
          </p:cNvPr>
          <p:cNvGraphicFramePr>
            <a:graphicFrameLocks noChangeAspect="1"/>
          </p:cNvGraphicFramePr>
          <p:nvPr>
            <p:custDataLst>
              <p:tags r:id="rId1"/>
            </p:custDataLst>
            <p:extLst>
              <p:ext uri="{D42A27DB-BD31-4B8C-83A1-F6EECF244321}">
                <p14:modId xmlns:p14="http://schemas.microsoft.com/office/powerpoint/2010/main" val="41023089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4" name="think-cell data - do not delete" hidden="1">
                        <a:extLst>
                          <a:ext uri="{FF2B5EF4-FFF2-40B4-BE49-F238E27FC236}">
                            <a16:creationId xmlns:a16="http://schemas.microsoft.com/office/drawing/2014/main" id="{E59A30E4-E098-EF65-A212-60B1BA282AA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dirty="0"/>
              <a:t>Tausta </a:t>
            </a:r>
            <a:endParaRPr lang="fi-FI" dirty="0"/>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31" name="Ryhmä 30">
            <a:extLst>
              <a:ext uri="{FF2B5EF4-FFF2-40B4-BE49-F238E27FC236}">
                <a16:creationId xmlns:a16="http://schemas.microsoft.com/office/drawing/2014/main" id="{0FC178D6-1115-1AC0-CA8F-F2DE4D970DD1}"/>
              </a:ext>
            </a:extLst>
          </p:cNvPr>
          <p:cNvGrpSpPr/>
          <p:nvPr/>
        </p:nvGrpSpPr>
        <p:grpSpPr>
          <a:xfrm>
            <a:off x="4928896" y="468949"/>
            <a:ext cx="2338976" cy="45719"/>
            <a:chOff x="4928896" y="468949"/>
            <a:chExt cx="2338976" cy="45719"/>
          </a:xfrm>
        </p:grpSpPr>
        <p:sp>
          <p:nvSpPr>
            <p:cNvPr id="32" name="Rectangle 42">
              <a:extLst>
                <a:ext uri="{FF2B5EF4-FFF2-40B4-BE49-F238E27FC236}">
                  <a16:creationId xmlns:a16="http://schemas.microsoft.com/office/drawing/2014/main" id="{527579CE-DF5B-FE2A-A04C-49D9038D30D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43">
              <a:extLst>
                <a:ext uri="{FF2B5EF4-FFF2-40B4-BE49-F238E27FC236}">
                  <a16:creationId xmlns:a16="http://schemas.microsoft.com/office/drawing/2014/main" id="{BE2C4AE6-8EBE-F2BC-6227-7EE83FD70AE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4">
              <a:extLst>
                <a:ext uri="{FF2B5EF4-FFF2-40B4-BE49-F238E27FC236}">
                  <a16:creationId xmlns:a16="http://schemas.microsoft.com/office/drawing/2014/main" id="{27C980E4-7B43-A547-F71B-B1233CDCE05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Rectangle 45">
              <a:extLst>
                <a:ext uri="{FF2B5EF4-FFF2-40B4-BE49-F238E27FC236}">
                  <a16:creationId xmlns:a16="http://schemas.microsoft.com/office/drawing/2014/main" id="{4A7E8EE9-9510-FA4C-8C08-A81FA90282BD}"/>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6" name="Rectangle 46">
              <a:extLst>
                <a:ext uri="{FF2B5EF4-FFF2-40B4-BE49-F238E27FC236}">
                  <a16:creationId xmlns:a16="http://schemas.microsoft.com/office/drawing/2014/main" id="{FB00591A-3F4E-C389-09D7-99BC9BC14663}"/>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7" name="Rectangle 47">
              <a:extLst>
                <a:ext uri="{FF2B5EF4-FFF2-40B4-BE49-F238E27FC236}">
                  <a16:creationId xmlns:a16="http://schemas.microsoft.com/office/drawing/2014/main" id="{95F07E61-EC4E-3F6D-A132-2CCB4E607AA8}"/>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5" name="Content Placeholder 27">
            <a:extLst>
              <a:ext uri="{FF2B5EF4-FFF2-40B4-BE49-F238E27FC236}">
                <a16:creationId xmlns:a16="http://schemas.microsoft.com/office/drawing/2014/main" id="{943640FF-3715-2E7A-02C2-7FD1FF50FFB3}"/>
              </a:ext>
            </a:extLst>
          </p:cNvPr>
          <p:cNvSpPr txBox="1">
            <a:spLocks/>
          </p:cNvSpPr>
          <p:nvPr/>
        </p:nvSpPr>
        <p:spPr>
          <a:xfrm>
            <a:off x="528992" y="1746141"/>
            <a:ext cx="5930533" cy="4351339"/>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i-FI" dirty="0"/>
              <a:t>Toimintakeskus Veräjä on osa Etelä-Savon hyvinvointialueen sosiaalipalveluja ja  tarkemmin vammaispalvelujen avopalveluita. Veräjä kuuluu osallisuutta ja työllistymistä tukevan toiminnan palveluiden kokonaisuuteen. Veräjä tarjoaa päivätoimintaa aikuisille kehitysvammaisille ja erityistä tukea tarvitseville.</a:t>
            </a:r>
          </a:p>
          <a:p>
            <a:pPr>
              <a:lnSpc>
                <a:spcPct val="100000"/>
              </a:lnSpc>
            </a:pPr>
            <a:r>
              <a:rPr lang="fi-FI" dirty="0"/>
              <a:t>Päivätoiminnan tavoitteena ylläpitää tai edistää henkilön toimintakykyä, elämänhallintataitoja sekä edistää henkilön osallisuutta ja sosiaalista vuorovaikutusta. Päivätoimintaa järjestetään pääasiassa ryhmämuotoisesti, mutta yksilölliset tarpeet otetaan huomioon. Tavoitteellinen ja suunnitelmallinen toiminta on yhteisöllistä ja monipuolista. Päivätoiminnan viikko-ohjelma koostuu erilaisista toiminnoista ja asiakkaalla on mahdollisuus tehdä valintoja päivittäisiin toimintoihin. Päivätoiminta suunnitellaan asiakkaan yksilölliset tarpeet huomioiden. Tiivisyhteistyö asiakkaiden omaisten/läheisten, asumisyksiköiden henkilökunnan ja muiden yhteistyötahojen kanssa on oleellinen osa toimintaa. </a:t>
            </a:r>
          </a:p>
          <a:p>
            <a:pPr>
              <a:lnSpc>
                <a:spcPct val="100000"/>
              </a:lnSpc>
            </a:pPr>
            <a:r>
              <a:rPr lang="fi-FI" dirty="0"/>
              <a:t>Päivätoimintaa järjestetään arkisin päiväaikaan ma-to 8-15 ja pe 8-13 välillä. Asiakkaita on tällä hetkellä kirjoilla 34, mutta päivittäin asiakkaita käy keskimäärin 26. Asiakkaat ovat toimintakyvyltään tukea ja ohjausta tarvitsevia. Veräjän asiakkaina on paljon ikääntyneitä kehitysvammaisia. Yksikössä työskentelee kolme ohjaajaa ja kaksi lähiohjaajaa. Lisäksi on palveluesihenkilö, jonka työpanos jakautuu kolmeen eri yksikköön. Kaikki yksikön henkilökuntaan kuuluvat ovat sosiaali- ja/tai terveysalan koulutuksen omaavia. </a:t>
            </a:r>
            <a:endParaRPr lang="fi-FI" dirty="0">
              <a:ea typeface="Inter" panose="02000503000000020004" pitchFamily="2" charset="0"/>
            </a:endParaRPr>
          </a:p>
          <a:p>
            <a:pPr marL="0" lvl="1">
              <a:lnSpc>
                <a:spcPct val="110000"/>
              </a:lnSpc>
              <a:spcAft>
                <a:spcPts val="200"/>
              </a:spcAft>
            </a:pPr>
            <a:endParaRPr lang="fi-FI" dirty="0">
              <a:solidFill>
                <a:schemeClr val="accent5"/>
              </a:solidFill>
              <a:latin typeface="+mj-lt"/>
              <a:ea typeface="Inter" panose="02000503000000020004" pitchFamily="2" charset="0"/>
            </a:endParaRPr>
          </a:p>
          <a:p>
            <a:pPr marL="0" lvl="1">
              <a:lnSpc>
                <a:spcPct val="110000"/>
              </a:lnSpc>
              <a:spcAft>
                <a:spcPts val="200"/>
              </a:spcAft>
            </a:pPr>
            <a:endParaRPr lang="fi-FI" sz="1200" dirty="0">
              <a:solidFill>
                <a:schemeClr val="accent5"/>
              </a:solidFill>
              <a:latin typeface="+mj-lt"/>
              <a:ea typeface="Inter" panose="02000503000000020004" pitchFamily="2" charset="0"/>
            </a:endParaRPr>
          </a:p>
          <a:p>
            <a:pPr marL="0" lvl="1">
              <a:lnSpc>
                <a:spcPct val="110000"/>
              </a:lnSpc>
              <a:spcAft>
                <a:spcPts val="200"/>
              </a:spcAft>
            </a:pPr>
            <a:endParaRPr lang="fi-FI" dirty="0">
              <a:solidFill>
                <a:schemeClr val="accent5"/>
              </a:solidFill>
              <a:latin typeface="+mj-lt"/>
              <a:ea typeface="Inter" panose="02000503000000020004" pitchFamily="2" charset="0"/>
            </a:endParaRPr>
          </a:p>
          <a:p>
            <a:pPr marL="0" lvl="1">
              <a:lnSpc>
                <a:spcPct val="110000"/>
              </a:lnSpc>
              <a:spcBef>
                <a:spcPts val="789"/>
              </a:spcBef>
              <a:spcAft>
                <a:spcPts val="175"/>
              </a:spcAft>
            </a:pPr>
            <a:endParaRPr lang="fi-FI" dirty="0"/>
          </a:p>
        </p:txBody>
      </p:sp>
      <p:pic>
        <p:nvPicPr>
          <p:cNvPr id="21" name="Graphic 15">
            <a:extLst>
              <a:ext uri="{FF2B5EF4-FFF2-40B4-BE49-F238E27FC236}">
                <a16:creationId xmlns:a16="http://schemas.microsoft.com/office/drawing/2014/main" id="{0E187931-1779-44DB-B49C-2B1D85BA28E6}"/>
              </a:ext>
            </a:extLst>
          </p:cNvPr>
          <p:cNvPicPr>
            <a:picLocks noChangeAspect="1"/>
          </p:cNvPicPr>
          <p:nvPr/>
        </p:nvPicPr>
        <p:blipFill rotWithShape="1">
          <a:blip r:embed="rId7">
            <a:extLst>
              <a:ext uri="{96DAC541-7B7A-43D3-8B79-37D633B846F1}">
                <asvg:svgBlip xmlns:asvg="http://schemas.microsoft.com/office/drawing/2016/SVG/main" r:embed="rId8"/>
              </a:ext>
            </a:extLst>
          </a:blip>
          <a:srcRect l="8507" r="16114"/>
          <a:stretch/>
        </p:blipFill>
        <p:spPr>
          <a:xfrm>
            <a:off x="6550755" y="915968"/>
            <a:ext cx="5641245" cy="5285725"/>
          </a:xfrm>
          <a:prstGeom prst="rect">
            <a:avLst/>
          </a:prstGeom>
        </p:spPr>
      </p:pic>
    </p:spTree>
    <p:extLst>
      <p:ext uri="{BB962C8B-B14F-4D97-AF65-F5344CB8AC3E}">
        <p14:creationId xmlns:p14="http://schemas.microsoft.com/office/powerpoint/2010/main" val="24642822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1589F946-3358-1B8C-F9D7-94444BDD3382}"/>
              </a:ext>
            </a:extLst>
          </p:cNvPr>
          <p:cNvGraphicFramePr>
            <a:graphicFrameLocks noChangeAspect="1"/>
          </p:cNvGraphicFramePr>
          <p:nvPr>
            <p:custDataLst>
              <p:tags r:id="rId1"/>
            </p:custDataLst>
            <p:extLst>
              <p:ext uri="{D42A27DB-BD31-4B8C-83A1-F6EECF244321}">
                <p14:modId xmlns:p14="http://schemas.microsoft.com/office/powerpoint/2010/main" val="31225066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1589F946-3358-1B8C-F9D7-94444BDD338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b="1" dirty="0">
                <a:ea typeface="Inter" panose="02000503000000020004" pitchFamily="2" charset="0"/>
              </a:rPr>
              <a:t>Hyvinvointia ja kuntoutumista </a:t>
            </a:r>
            <a:r>
              <a:rPr lang="fi-FI" sz="2800" b="1">
                <a:ea typeface="Inter" panose="02000503000000020004" pitchFamily="2" charset="0"/>
              </a:rPr>
              <a:t>tukeva toiminta</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09690"/>
          </a:xfrm>
        </p:spPr>
        <p:txBody>
          <a:bodyPr numCol="2"/>
          <a:lstStyle/>
          <a:p>
            <a:pPr marL="0" lvl="1">
              <a:lnSpc>
                <a:spcPct val="110000"/>
              </a:lnSpc>
              <a:spcBef>
                <a:spcPts val="789"/>
              </a:spcBef>
              <a:spcAft>
                <a:spcPts val="175"/>
              </a:spcAft>
              <a:defRPr/>
            </a:pPr>
            <a:r>
              <a:rPr lang="fi-FI" sz="1100" dirty="0">
                <a:solidFill>
                  <a:srgbClr val="000000"/>
                </a:solidFill>
              </a:rPr>
              <a:t>Osallisuutta ja työllistymistä tukevassa toiminnassa tuetaan ja edistetään asiakkaan toimintakykyä, hyvinvointia ja osallisuutta. Toimintaa järjestetään toimintakykyä ylläpitävällä ja kuntouttavalla työotteella, huomioiden asiakkaan vahvuudet ja omat voimavarat. Asiakkaan palvelusuunnitelmaan ja yksilölliseen toteuttamissuunnitelmaan kirjataan henkilökohtaiset tavoitteet ja toiminnan sisällöt. </a:t>
            </a:r>
          </a:p>
          <a:p>
            <a:pPr marL="0" lvl="1">
              <a:lnSpc>
                <a:spcPct val="110000"/>
              </a:lnSpc>
              <a:spcBef>
                <a:spcPts val="789"/>
              </a:spcBef>
              <a:spcAft>
                <a:spcPts val="175"/>
              </a:spcAft>
              <a:defRPr/>
            </a:pPr>
            <a:r>
              <a:rPr lang="fi-FI" sz="1100" dirty="0">
                <a:solidFill>
                  <a:srgbClr val="000000"/>
                </a:solidFill>
              </a:rPr>
              <a:t>Osallisuutta ja työllistymistä tukevassa toiminnassa asiakkaille on laadittu viikko-ohjelma, jonka sisällössä pyritään huomioimaan mahdollisimman paljon myös yksilöllisiä toiveita. Osalla asiakkaista voi olla henkilökohtainen viikko-ohjelma. Asiakkaan kanssa suunnitellaan yhdessä päiväaikaisen toiminnan sisältö ja toteutus. Henkilökunta mahdollistaa asiakkaan toiveiden mukaisen monipuolisen toiminnan ja ulkoilun.</a:t>
            </a:r>
          </a:p>
          <a:p>
            <a:pPr marL="0" lvl="1">
              <a:lnSpc>
                <a:spcPct val="110000"/>
              </a:lnSpc>
              <a:spcBef>
                <a:spcPts val="789"/>
              </a:spcBef>
              <a:spcAft>
                <a:spcPts val="175"/>
              </a:spcAft>
              <a:defRPr/>
            </a:pPr>
            <a:r>
              <a:rPr lang="fi-FI" sz="1100" dirty="0">
                <a:solidFill>
                  <a:srgbClr val="000000"/>
                </a:solidFill>
              </a:rPr>
              <a:t>Henkilöstön tärkeä tehtävä on huolehtia kunkin asiakkaan toimintakyvyn ja voinnin mahdollisten muutosten päivittäisestä seurannasta ja kirjaamisesta sekä siirtää tieto tarvittaville tahoille. Asiakkaan tavoitteiden seuranta perustuu suunnitelmalliseen yhteistyöhön asumispalvelujen ja läheisten/omaisten kanssa, osaamiseen, työnjakoon ja tietojen vaihtoon. Esimerkiksi asiakassuunnitelmapalaverit. Toimintakykyä seurataan ja arvioidaan tarvittaessa </a:t>
            </a:r>
            <a:r>
              <a:rPr lang="fi-FI" sz="1100" dirty="0" err="1">
                <a:solidFill>
                  <a:srgbClr val="000000"/>
                </a:solidFill>
              </a:rPr>
              <a:t>Imba</a:t>
            </a:r>
            <a:r>
              <a:rPr lang="fi-FI" sz="1100" dirty="0">
                <a:solidFill>
                  <a:srgbClr val="000000"/>
                </a:solidFill>
              </a:rPr>
              <a:t> ja </a:t>
            </a:r>
            <a:r>
              <a:rPr lang="fi-FI" sz="1100" dirty="0" err="1">
                <a:solidFill>
                  <a:srgbClr val="000000"/>
                </a:solidFill>
              </a:rPr>
              <a:t>Melba</a:t>
            </a:r>
            <a:r>
              <a:rPr lang="fi-FI" sz="1100" dirty="0">
                <a:solidFill>
                  <a:srgbClr val="000000"/>
                </a:solidFill>
              </a:rPr>
              <a:t> arviointityökaluja hyödyntäen.</a:t>
            </a:r>
          </a:p>
          <a:p>
            <a:pPr marL="0" lvl="1">
              <a:spcBef>
                <a:spcPts val="900"/>
              </a:spcBef>
              <a:spcAft>
                <a:spcPts val="200"/>
              </a:spcAft>
            </a:pPr>
            <a:endParaRPr lang="fi-FI" sz="1100" dirty="0">
              <a:ea typeface="Inter" panose="02000503000000020004" pitchFamily="2" charset="0"/>
            </a:endParaRPr>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39" name="Ryhmä 38">
            <a:extLst>
              <a:ext uri="{FF2B5EF4-FFF2-40B4-BE49-F238E27FC236}">
                <a16:creationId xmlns:a16="http://schemas.microsoft.com/office/drawing/2014/main" id="{11E3B512-B460-CFBD-BADD-20C32FDFF665}"/>
              </a:ext>
            </a:extLst>
          </p:cNvPr>
          <p:cNvGrpSpPr/>
          <p:nvPr/>
        </p:nvGrpSpPr>
        <p:grpSpPr>
          <a:xfrm>
            <a:off x="4928896" y="468949"/>
            <a:ext cx="2338976" cy="45719"/>
            <a:chOff x="4928896" y="468949"/>
            <a:chExt cx="2338976" cy="45719"/>
          </a:xfrm>
        </p:grpSpPr>
        <p:sp>
          <p:nvSpPr>
            <p:cNvPr id="40" name="Rectangle 42">
              <a:extLst>
                <a:ext uri="{FF2B5EF4-FFF2-40B4-BE49-F238E27FC236}">
                  <a16:creationId xmlns:a16="http://schemas.microsoft.com/office/drawing/2014/main" id="{EF9A3284-BCC2-6965-7F68-8C6228C09D0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3">
              <a:extLst>
                <a:ext uri="{FF2B5EF4-FFF2-40B4-BE49-F238E27FC236}">
                  <a16:creationId xmlns:a16="http://schemas.microsoft.com/office/drawing/2014/main" id="{9710ED00-6B96-0D53-D752-15838FBF7D66}"/>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4">
              <a:extLst>
                <a:ext uri="{FF2B5EF4-FFF2-40B4-BE49-F238E27FC236}">
                  <a16:creationId xmlns:a16="http://schemas.microsoft.com/office/drawing/2014/main" id="{B3646A88-9CDF-2B04-8B54-EBA7F58313BC}"/>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5">
              <a:extLst>
                <a:ext uri="{FF2B5EF4-FFF2-40B4-BE49-F238E27FC236}">
                  <a16:creationId xmlns:a16="http://schemas.microsoft.com/office/drawing/2014/main" id="{124B974D-ADA3-34EE-E58A-138B2A69F3C0}"/>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4" name="Rectangle 46">
              <a:extLst>
                <a:ext uri="{FF2B5EF4-FFF2-40B4-BE49-F238E27FC236}">
                  <a16:creationId xmlns:a16="http://schemas.microsoft.com/office/drawing/2014/main" id="{F79EFDEB-C58B-6CBE-F6F7-80C1F2F94618}"/>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Rectangle 47">
              <a:extLst>
                <a:ext uri="{FF2B5EF4-FFF2-40B4-BE49-F238E27FC236}">
                  <a16:creationId xmlns:a16="http://schemas.microsoft.com/office/drawing/2014/main" id="{D51B387C-5B12-E893-D157-E86A5ED519E5}"/>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pic>
        <p:nvPicPr>
          <p:cNvPr id="2" name="Graphic 1">
            <a:extLst>
              <a:ext uri="{FF2B5EF4-FFF2-40B4-BE49-F238E27FC236}">
                <a16:creationId xmlns:a16="http://schemas.microsoft.com/office/drawing/2014/main" id="{0E6DF262-CD57-BB77-7027-5BE63E397975}"/>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6300470" y="1825626"/>
            <a:ext cx="5649938" cy="3352899"/>
          </a:xfrm>
          <a:prstGeom prst="rect">
            <a:avLst/>
          </a:prstGeom>
        </p:spPr>
      </p:pic>
    </p:spTree>
    <p:extLst>
      <p:ext uri="{BB962C8B-B14F-4D97-AF65-F5344CB8AC3E}">
        <p14:creationId xmlns:p14="http://schemas.microsoft.com/office/powerpoint/2010/main" val="40066546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01DFAFE6-CC7A-04DD-B4F2-2E86E9A7B3A0}"/>
              </a:ext>
            </a:extLst>
          </p:cNvPr>
          <p:cNvGraphicFramePr>
            <a:graphicFrameLocks noChangeAspect="1"/>
          </p:cNvGraphicFramePr>
          <p:nvPr>
            <p:custDataLst>
              <p:tags r:id="rId1"/>
            </p:custDataLst>
            <p:extLst>
              <p:ext uri="{D42A27DB-BD31-4B8C-83A1-F6EECF244321}">
                <p14:modId xmlns:p14="http://schemas.microsoft.com/office/powerpoint/2010/main" val="7585070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7" name="think-cell data - do not delete" hidden="1">
                        <a:extLst>
                          <a:ext uri="{FF2B5EF4-FFF2-40B4-BE49-F238E27FC236}">
                            <a16:creationId xmlns:a16="http://schemas.microsoft.com/office/drawing/2014/main" id="{01DFAFE6-CC7A-04DD-B4F2-2E86E9A7B3A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3" name="Title 12">
            <a:extLst>
              <a:ext uri="{FF2B5EF4-FFF2-40B4-BE49-F238E27FC236}">
                <a16:creationId xmlns:a16="http://schemas.microsoft.com/office/drawing/2014/main" id="{659E39A2-9808-BE36-AD1B-2540DF6F62E3}"/>
              </a:ext>
            </a:extLst>
          </p:cNvPr>
          <p:cNvSpPr>
            <a:spLocks noGrp="1"/>
          </p:cNvSpPr>
          <p:nvPr>
            <p:ph type="title"/>
          </p:nvPr>
        </p:nvSpPr>
        <p:spPr>
          <a:xfrm>
            <a:off x="451413" y="240133"/>
            <a:ext cx="11289174" cy="868004"/>
          </a:xfrm>
        </p:spPr>
        <p:txBody>
          <a:bodyPr vert="horz">
            <a:normAutofit/>
          </a:bodyPr>
          <a:lstStyle/>
          <a:p>
            <a:r>
              <a:rPr lang="fi-FI" sz="2800" b="1" dirty="0">
                <a:ea typeface="Inter" panose="02000503000000020004" pitchFamily="2" charset="0"/>
              </a:rPr>
              <a:t>Hyvinvointia ja kuntoutumista </a:t>
            </a:r>
            <a:r>
              <a:rPr lang="fi-FI" sz="2800" b="1">
                <a:ea typeface="Inter" panose="02000503000000020004" pitchFamily="2" charset="0"/>
              </a:rPr>
              <a:t>tukeva toiminta</a:t>
            </a:r>
            <a:endParaRPr lang="fi-FI" sz="2800" dirty="0">
              <a:solidFill>
                <a:srgbClr val="17406D"/>
              </a:solidFill>
            </a:endParaRPr>
          </a:p>
        </p:txBody>
      </p:sp>
      <p:sp>
        <p:nvSpPr>
          <p:cNvPr id="2" name="TextBox 1">
            <a:extLst>
              <a:ext uri="{FF2B5EF4-FFF2-40B4-BE49-F238E27FC236}">
                <a16:creationId xmlns:a16="http://schemas.microsoft.com/office/drawing/2014/main" id="{B85E36EF-5E83-DDB1-45A1-F35D0A019879}"/>
              </a:ext>
            </a:extLst>
          </p:cNvPr>
          <p:cNvSpPr txBox="1"/>
          <p:nvPr/>
        </p:nvSpPr>
        <p:spPr>
          <a:xfrm>
            <a:off x="2792896" y="1707771"/>
            <a:ext cx="8925727"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Osa tehtävistä on jo itsessään fyysisiä. Päivittäin on aamujumppa. Kannustetaan taukoliikuntaan ja tarjotaan tehtäviä, joissa ollaan enemmän jalkeillaan. Järjestetään ja tarjotaan ulkoilua ja muuta liikunnallista toimintaa. Ei tehdä puolesta vaan kannustetaan omatoimisuuteen.  </a:t>
            </a:r>
          </a:p>
        </p:txBody>
      </p:sp>
      <p:sp>
        <p:nvSpPr>
          <p:cNvPr id="8" name="TextBox 7">
            <a:extLst>
              <a:ext uri="{FF2B5EF4-FFF2-40B4-BE49-F238E27FC236}">
                <a16:creationId xmlns:a16="http://schemas.microsoft.com/office/drawing/2014/main" id="{A3D27504-415A-C274-3DE5-30C9D2C2C2E2}"/>
              </a:ext>
            </a:extLst>
          </p:cNvPr>
          <p:cNvSpPr txBox="1"/>
          <p:nvPr/>
        </p:nvSpPr>
        <p:spPr>
          <a:xfrm>
            <a:off x="3538329" y="2572087"/>
            <a:ext cx="8202255"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Tarjotaan vaihtelevia tehtäviä asiakkaan vahvuudet ja mielenkiinnon kohteet huomioiden. Annetaan positiivista palautetta. Kannustetaan ja motivoidaan. Mahdollistetaan onnistuminen. </a:t>
            </a:r>
          </a:p>
        </p:txBody>
      </p:sp>
      <p:sp>
        <p:nvSpPr>
          <p:cNvPr id="10" name="TextBox 9">
            <a:extLst>
              <a:ext uri="{FF2B5EF4-FFF2-40B4-BE49-F238E27FC236}">
                <a16:creationId xmlns:a16="http://schemas.microsoft.com/office/drawing/2014/main" id="{D60A69A8-E188-F8F8-1D0B-76AF3B583195}"/>
              </a:ext>
            </a:extLst>
          </p:cNvPr>
          <p:cNvSpPr txBox="1"/>
          <p:nvPr/>
        </p:nvSpPr>
        <p:spPr>
          <a:xfrm>
            <a:off x="3826565" y="3436403"/>
            <a:ext cx="7914020"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Huomioidaan tehtävien soveltuvuus ja haastavuus asiakkaalle. Kannustetaan omatoimisuuteen ja kokeilemaan erilaisia tehtäviä. Pulmapelien, muistipelien, palapelien ja ristisanojen hyödyntäminen toiminnassa. </a:t>
            </a:r>
          </a:p>
        </p:txBody>
      </p:sp>
      <p:sp>
        <p:nvSpPr>
          <p:cNvPr id="12" name="TextBox 11">
            <a:extLst>
              <a:ext uri="{FF2B5EF4-FFF2-40B4-BE49-F238E27FC236}">
                <a16:creationId xmlns:a16="http://schemas.microsoft.com/office/drawing/2014/main" id="{1CA5D1D0-1C7A-63B1-BE15-07482DCC1069}"/>
              </a:ext>
            </a:extLst>
          </p:cNvPr>
          <p:cNvSpPr txBox="1"/>
          <p:nvPr/>
        </p:nvSpPr>
        <p:spPr>
          <a:xfrm>
            <a:off x="3538329" y="4300719"/>
            <a:ext cx="8202256"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Tuetaan toimimaan ryhmässä. Harjoitellaan oman vuoron odottamista, toisten kuuntelemista, hyviä käytöstapoja sekä toisen kunnioittamista ja arvostamista. Vastavuoroisen keskustelun harjoittelemista.  </a:t>
            </a:r>
          </a:p>
        </p:txBody>
      </p:sp>
      <p:sp>
        <p:nvSpPr>
          <p:cNvPr id="16" name="TextBox 15">
            <a:extLst>
              <a:ext uri="{FF2B5EF4-FFF2-40B4-BE49-F238E27FC236}">
                <a16:creationId xmlns:a16="http://schemas.microsoft.com/office/drawing/2014/main" id="{80F108A7-ECA9-54BC-2FA1-7D2E033257B3}"/>
              </a:ext>
            </a:extLst>
          </p:cNvPr>
          <p:cNvSpPr txBox="1"/>
          <p:nvPr/>
        </p:nvSpPr>
        <p:spPr>
          <a:xfrm>
            <a:off x="3041374" y="5165034"/>
            <a:ext cx="8699211"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Asiakkaalle tarjotaan vaihtoehtoja ja hänellä on mahdollisuus tehdä päätöksiä. Kannustetaan omatoimisuuteen. Huomioidaan kommunikaatiota tukevat menetelmät. Kannustetaan ja tuetaan ystävyyssuhteissa ja sosiaalisessa toimintakyvyssä. Annetaan mahdollisuus onnistua ja iloita sekä pettyä ja epäonnistua. Yhteisökokouksessa asiakkaan on viikoittain mahdollista kertoa omia toiveita toimintaan liittyen. </a:t>
            </a:r>
          </a:p>
        </p:txBody>
      </p:sp>
      <p:sp>
        <p:nvSpPr>
          <p:cNvPr id="15" name="Rectangle 14">
            <a:extLst>
              <a:ext uri="{FF2B5EF4-FFF2-40B4-BE49-F238E27FC236}">
                <a16:creationId xmlns:a16="http://schemas.microsoft.com/office/drawing/2014/main" id="{42AF2371-DF05-09E4-E611-9FB23F2A1930}"/>
              </a:ext>
            </a:extLst>
          </p:cNvPr>
          <p:cNvSpPr/>
          <p:nvPr/>
        </p:nvSpPr>
        <p:spPr>
          <a:xfrm>
            <a:off x="451410" y="1707770"/>
            <a:ext cx="2232156"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FYYSINEN</a:t>
            </a:r>
            <a:endParaRPr lang="fi-FI" dirty="0"/>
          </a:p>
        </p:txBody>
      </p:sp>
      <p:sp>
        <p:nvSpPr>
          <p:cNvPr id="18" name="Rectangle 17">
            <a:extLst>
              <a:ext uri="{FF2B5EF4-FFF2-40B4-BE49-F238E27FC236}">
                <a16:creationId xmlns:a16="http://schemas.microsoft.com/office/drawing/2014/main" id="{8C4E0705-508D-E455-B1F7-77EC990C7160}"/>
              </a:ext>
            </a:extLst>
          </p:cNvPr>
          <p:cNvSpPr/>
          <p:nvPr/>
        </p:nvSpPr>
        <p:spPr>
          <a:xfrm>
            <a:off x="451408" y="2572086"/>
            <a:ext cx="2987533"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PSYYKKINEN</a:t>
            </a:r>
            <a:endParaRPr lang="fi-FI" dirty="0"/>
          </a:p>
        </p:txBody>
      </p:sp>
      <p:sp>
        <p:nvSpPr>
          <p:cNvPr id="19" name="Rectangle 18">
            <a:extLst>
              <a:ext uri="{FF2B5EF4-FFF2-40B4-BE49-F238E27FC236}">
                <a16:creationId xmlns:a16="http://schemas.microsoft.com/office/drawing/2014/main" id="{CDD4C80D-2B4C-A29B-6111-4B49498BA0EC}"/>
              </a:ext>
            </a:extLst>
          </p:cNvPr>
          <p:cNvSpPr/>
          <p:nvPr/>
        </p:nvSpPr>
        <p:spPr>
          <a:xfrm>
            <a:off x="451409" y="3436402"/>
            <a:ext cx="3265826"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KOGNITIIVINEN</a:t>
            </a:r>
            <a:endParaRPr lang="fi-FI" dirty="0"/>
          </a:p>
        </p:txBody>
      </p:sp>
      <p:sp>
        <p:nvSpPr>
          <p:cNvPr id="4" name="Suorakulmio 3">
            <a:extLst>
              <a:ext uri="{FF2B5EF4-FFF2-40B4-BE49-F238E27FC236}">
                <a16:creationId xmlns:a16="http://schemas.microsoft.com/office/drawing/2014/main" id="{14C9C0C7-625E-8F30-FFE4-BA691C9670C0}"/>
              </a:ext>
            </a:extLst>
          </p:cNvPr>
          <p:cNvSpPr/>
          <p:nvPr/>
        </p:nvSpPr>
        <p:spPr>
          <a:xfrm>
            <a:off x="109728" y="6085143"/>
            <a:ext cx="1760081" cy="691454"/>
          </a:xfrm>
          <a:prstGeom prst="rect">
            <a:avLst/>
          </a:prstGeom>
          <a:solidFill>
            <a:srgbClr val="E1EDF9"/>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20">
            <a:extLst>
              <a:ext uri="{FF2B5EF4-FFF2-40B4-BE49-F238E27FC236}">
                <a16:creationId xmlns:a16="http://schemas.microsoft.com/office/drawing/2014/main" id="{9D99BFE3-FFAE-2E41-A4DD-A1A5D78D702A}"/>
              </a:ext>
            </a:extLst>
          </p:cNvPr>
          <p:cNvSpPr/>
          <p:nvPr/>
        </p:nvSpPr>
        <p:spPr>
          <a:xfrm>
            <a:off x="451407" y="4297817"/>
            <a:ext cx="2987532"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SOSIAALINEN</a:t>
            </a:r>
            <a:endParaRPr lang="fi-FI" dirty="0"/>
          </a:p>
        </p:txBody>
      </p:sp>
      <p:sp>
        <p:nvSpPr>
          <p:cNvPr id="6" name="Rectangle 21">
            <a:extLst>
              <a:ext uri="{FF2B5EF4-FFF2-40B4-BE49-F238E27FC236}">
                <a16:creationId xmlns:a16="http://schemas.microsoft.com/office/drawing/2014/main" id="{39F8D3F3-7442-90D5-0FED-509AB1F524CA}"/>
              </a:ext>
            </a:extLst>
          </p:cNvPr>
          <p:cNvSpPr/>
          <p:nvPr/>
        </p:nvSpPr>
        <p:spPr>
          <a:xfrm>
            <a:off x="446181" y="5162133"/>
            <a:ext cx="2525619"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OSALLISUUS</a:t>
            </a:r>
            <a:endParaRPr lang="fi-FI" dirty="0"/>
          </a:p>
        </p:txBody>
      </p:sp>
      <p:sp>
        <p:nvSpPr>
          <p:cNvPr id="17" name="Tekstiruutu 16">
            <a:extLst>
              <a:ext uri="{FF2B5EF4-FFF2-40B4-BE49-F238E27FC236}">
                <a16:creationId xmlns:a16="http://schemas.microsoft.com/office/drawing/2014/main" id="{695DC001-9035-43B3-72B6-63E83D1C62C0}"/>
              </a:ext>
            </a:extLst>
          </p:cNvPr>
          <p:cNvSpPr txBox="1"/>
          <p:nvPr/>
        </p:nvSpPr>
        <p:spPr>
          <a:xfrm>
            <a:off x="415459" y="1024207"/>
            <a:ext cx="11325125" cy="646331"/>
          </a:xfrm>
          <a:prstGeom prst="rect">
            <a:avLst/>
          </a:prstGeom>
          <a:noFill/>
        </p:spPr>
        <p:txBody>
          <a:bodyPr wrap="square">
            <a:spAutoFit/>
          </a:bodyPr>
          <a:lstStyle/>
          <a:p>
            <a:pPr marR="0">
              <a:spcBef>
                <a:spcPts val="0"/>
              </a:spcBef>
              <a:spcAft>
                <a:spcPts val="800"/>
              </a:spcAft>
            </a:pPr>
            <a:r>
              <a:rPr lang="fi-FI" sz="1800" b="1" i="1" dirty="0">
                <a:solidFill>
                  <a:schemeClr val="tx1"/>
                </a:solidFill>
              </a:rPr>
              <a:t>Toimintayksikössä pyritään edistämään asiakkaiden fyysistä, psyykkistä, kognitiivista ja sosiaalista toimintakykyä sekä osallisuutta:</a:t>
            </a:r>
          </a:p>
        </p:txBody>
      </p:sp>
    </p:spTree>
    <p:extLst>
      <p:ext uri="{BB962C8B-B14F-4D97-AF65-F5344CB8AC3E}">
        <p14:creationId xmlns:p14="http://schemas.microsoft.com/office/powerpoint/2010/main" val="14510943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37F7C262-F83C-2A9E-C6C0-230B5685C815}"/>
              </a:ext>
            </a:extLst>
          </p:cNvPr>
          <p:cNvGraphicFramePr>
            <a:graphicFrameLocks noChangeAspect="1"/>
          </p:cNvGraphicFramePr>
          <p:nvPr>
            <p:custDataLst>
              <p:tags r:id="rId1"/>
            </p:custDataLst>
            <p:extLst>
              <p:ext uri="{D42A27DB-BD31-4B8C-83A1-F6EECF244321}">
                <p14:modId xmlns:p14="http://schemas.microsoft.com/office/powerpoint/2010/main" val="31480306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37F7C262-F83C-2A9E-C6C0-230B5685C81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Ravitsemus</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2"/>
          <a:lstStyle/>
          <a:p>
            <a:pPr marL="0" lvl="1">
              <a:lnSpc>
                <a:spcPct val="110000"/>
              </a:lnSpc>
              <a:spcBef>
                <a:spcPts val="789"/>
              </a:spcBef>
              <a:spcAft>
                <a:spcPts val="175"/>
              </a:spcAft>
            </a:pPr>
            <a:r>
              <a:rPr lang="fi-FI" sz="1100" dirty="0"/>
              <a:t>Hyvä ravitsemustila on merkittävässä roolissa ihmisen toimintakyvylle ja kotona pärjäämiselle. Ravinto ja ruokailu sekä niihin liittyvä tapakulttuuri ovat tärkeä osa hyvinvointia. </a:t>
            </a:r>
            <a:r>
              <a:rPr lang="fi-FI" sz="1100" dirty="0">
                <a:solidFill>
                  <a:srgbClr val="000000"/>
                </a:solidFill>
              </a:rPr>
              <a:t>Asiakkaita ohjataan päivittäin hyvinvointia tukevaan ruokavalioon, monipuoliseen ja ravitsevaan ateriarytmiin sekä annoskokonaisuuksiin. Tavoitteena on kuntoutumista tukevan ravitsemuksen ottaminen osaksi omaa arkea.</a:t>
            </a:r>
          </a:p>
          <a:p>
            <a:pPr marL="0" lvl="1">
              <a:lnSpc>
                <a:spcPct val="110000"/>
              </a:lnSpc>
              <a:spcBef>
                <a:spcPts val="789"/>
              </a:spcBef>
              <a:spcAft>
                <a:spcPts val="175"/>
              </a:spcAft>
            </a:pPr>
            <a:r>
              <a:rPr lang="fi-FI" sz="1100" dirty="0">
                <a:solidFill>
                  <a:srgbClr val="000000"/>
                </a:solidFill>
              </a:rPr>
              <a:t>Ateriat </a:t>
            </a:r>
            <a:r>
              <a:rPr lang="fi-FI" sz="1100" dirty="0"/>
              <a:t>tilataan toimintakeskukseen Etelä-Savon </a:t>
            </a:r>
            <a:r>
              <a:rPr lang="fi-FI" sz="1100" dirty="0" err="1"/>
              <a:t>hyvinvointialueen</a:t>
            </a:r>
            <a:r>
              <a:rPr lang="fi-FI" sz="1100" dirty="0"/>
              <a:t> Vaalijalan Makupadasta, ja ne noudattavat Makupadan kiertävää listaa. </a:t>
            </a:r>
            <a:r>
              <a:rPr lang="fi-FI" sz="1100" dirty="0">
                <a:solidFill>
                  <a:srgbClr val="000000"/>
                </a:solidFill>
              </a:rPr>
              <a:t>Ruokalistat suunnitellaan kansallisten ravitsemussuositusten mukaisesti sekä huomioiden asiakkaiden yksilölliset tarpeet ja makutottumukset. </a:t>
            </a:r>
            <a:r>
              <a:rPr lang="fi-FI" sz="1100" dirty="0"/>
              <a:t>Makupata toimittaa ruoan huomioiden asiakkaiden erikoisruokavaliot.</a:t>
            </a:r>
            <a:r>
              <a:rPr lang="fi-FI" sz="1100" dirty="0">
                <a:solidFill>
                  <a:srgbClr val="000000"/>
                </a:solidFill>
              </a:rPr>
              <a:t> Uskontoon tai eettiseen vakaumukseen perustuvat ruokavaliot ovat osa monikulttuurista palvelua, joka otetaan palvelussa huomioon. </a:t>
            </a:r>
          </a:p>
          <a:p>
            <a:pPr marL="0" lvl="1">
              <a:lnSpc>
                <a:spcPct val="110000"/>
              </a:lnSpc>
              <a:spcBef>
                <a:spcPts val="789"/>
              </a:spcBef>
              <a:spcAft>
                <a:spcPts val="175"/>
              </a:spcAft>
            </a:pPr>
            <a:r>
              <a:rPr lang="fi-FI" sz="1100" dirty="0"/>
              <a:t>Toimintakeskuksessa on käytössä ns. jakelukeittiö eli siellä ei valmisteta ruokaa vaan ainoastaan tarjoillaan jakelulinjastosta. Toiminta-aikana asiakkaalla on mahdollisuus ostaa lounas ja päiväkahvi kahvileipineen. </a:t>
            </a:r>
            <a:endParaRPr lang="fi-FI" sz="1100" dirty="0">
              <a:solidFill>
                <a:srgbClr val="000000"/>
              </a:solidFill>
            </a:endParaRPr>
          </a:p>
        </p:txBody>
      </p:sp>
      <p:sp>
        <p:nvSpPr>
          <p:cNvPr id="11" name="TextBox 3">
            <a:extLst>
              <a:ext uri="{FF2B5EF4-FFF2-40B4-BE49-F238E27FC236}">
                <a16:creationId xmlns:a16="http://schemas.microsoft.com/office/drawing/2014/main" id="{05DDD2A5-9C79-3D63-3824-C39D784291C4}"/>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14" name="Suorakulmio 13">
            <a:extLst>
              <a:ext uri="{FF2B5EF4-FFF2-40B4-BE49-F238E27FC236}">
                <a16:creationId xmlns:a16="http://schemas.microsoft.com/office/drawing/2014/main" id="{F16B1CCE-4723-E4E3-9CE4-518E7B605279}"/>
              </a:ext>
            </a:extLst>
          </p:cNvPr>
          <p:cNvSpPr>
            <a:spLocks/>
          </p:cNvSpPr>
          <p:nvPr/>
        </p:nvSpPr>
        <p:spPr>
          <a:xfrm>
            <a:off x="6417321" y="1825626"/>
            <a:ext cx="5218918" cy="330812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Ravitsemuksen tukeminen:</a:t>
            </a:r>
          </a:p>
          <a:p>
            <a:endParaRPr lang="fi-FI" sz="1200" dirty="0">
              <a:solidFill>
                <a:schemeClr val="tx1"/>
              </a:solidFill>
            </a:endParaRPr>
          </a:p>
          <a:p>
            <a:r>
              <a:rPr lang="fi-FI" sz="1200" dirty="0">
                <a:solidFill>
                  <a:schemeClr val="tx1"/>
                </a:solidFill>
              </a:rPr>
              <a:t>Asiakasta ohjataan oikeanlaisen annoskoon ottamiseen, terveellisiin valintoihin kannustaen lounaalla ottamaan kaikkia tarjolla olevia vaihtoehtoja monipuolisen aterian takaamiseksi. Huomioidaan asiakkaan uskonto, erityisruokavaliot ja riittävä energiansaanti ruokailussa. Kuumalla ilmalla huolehditaan riittävästä nesteen saannista. </a:t>
            </a:r>
            <a:endParaRPr lang="fi-FI" sz="1200" b="1" dirty="0">
              <a:solidFill>
                <a:schemeClr val="tx1"/>
              </a:solidFill>
            </a:endParaRPr>
          </a:p>
          <a:p>
            <a:endParaRPr lang="fi-FI" sz="1200" b="1" dirty="0">
              <a:solidFill>
                <a:schemeClr val="tx1"/>
              </a:solidFill>
            </a:endParaRPr>
          </a:p>
        </p:txBody>
      </p:sp>
      <p:grpSp>
        <p:nvGrpSpPr>
          <p:cNvPr id="5" name="Ryhmä 4">
            <a:extLst>
              <a:ext uri="{FF2B5EF4-FFF2-40B4-BE49-F238E27FC236}">
                <a16:creationId xmlns:a16="http://schemas.microsoft.com/office/drawing/2014/main" id="{0608C616-11EA-E1A1-1239-FB680747AD15}"/>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5AE9FB30-E98A-D4FC-1CB3-B33437928FC7}"/>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02D7271E-FF81-A0D9-56D0-D35C766C5A8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05D78C6A-F486-5209-7EFB-567B93CEC20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A4BFDD88-7775-DE2C-22DC-AEB5461502DB}"/>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F691A83D-0837-3125-98BA-D3D6D900BC46}"/>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52465242-73AD-C8EF-B6DB-0B6C54A4F331}"/>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Suorakulmio: Pyöristetyt kulmat 1">
            <a:extLst>
              <a:ext uri="{FF2B5EF4-FFF2-40B4-BE49-F238E27FC236}">
                <a16:creationId xmlns:a16="http://schemas.microsoft.com/office/drawing/2014/main" id="{3569ED90-2281-3D1C-0166-D2349A45760F}"/>
              </a:ext>
            </a:extLst>
          </p:cNvPr>
          <p:cNvSpPr>
            <a:spLocks/>
          </p:cNvSpPr>
          <p:nvPr/>
        </p:nvSpPr>
        <p:spPr>
          <a:xfrm>
            <a:off x="6417320" y="5268686"/>
            <a:ext cx="5218918" cy="892165"/>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spcAft>
                <a:spcPts val="200"/>
              </a:spcAft>
              <a:buClr>
                <a:schemeClr val="tx1"/>
              </a:buClr>
            </a:pPr>
            <a:r>
              <a:rPr lang="fi-FI" sz="1000" b="1" dirty="0">
                <a:solidFill>
                  <a:schemeClr val="tx1"/>
                </a:solidFill>
              </a:rPr>
              <a:t>Lue lisää/</a:t>
            </a:r>
            <a:r>
              <a:rPr lang="fi-FI" sz="1000" b="1" dirty="0">
                <a:solidFill>
                  <a:srgbClr val="7030A0"/>
                </a:solidFill>
              </a:rPr>
              <a:t>lisää tarvittaessa oman palvelualueen suositukset: </a:t>
            </a:r>
          </a:p>
          <a:p>
            <a:pPr marL="285750" marR="0" lvl="1" indent="-285750" algn="l" defTabSz="914286" rtl="0" eaLnBrk="1" fontAlgn="auto" latinLnBrk="0" hangingPunct="1">
              <a:spcBef>
                <a:spcPts val="300"/>
              </a:spcBef>
              <a:spcAft>
                <a:spcPts val="175"/>
              </a:spcAft>
              <a:buClrTx/>
              <a:buSzTx/>
              <a:buFont typeface="Arial" panose="020B0604020202020204" pitchFamily="34" charset="0"/>
              <a:buChar char="•"/>
              <a:tabLst/>
              <a:defRPr/>
            </a:pP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hlinkClick r:id="rId6">
                  <a:extLst>
                    <a:ext uri="{A12FA001-AC4F-418D-AE19-62706E023703}">
                      <ahyp:hlinkClr xmlns:ahyp="http://schemas.microsoft.com/office/drawing/2018/hyperlinkcolor" val="tx"/>
                    </a:ext>
                  </a:extLst>
                </a:hlinkClick>
              </a:rPr>
              <a:t>Vireyttä seniorivuosiin - Ikääntyneiden ruokasuositus 4/2020</a:t>
            </a:r>
            <a:r>
              <a:rPr lang="fi-FI" sz="1000" dirty="0">
                <a:solidFill>
                  <a:schemeClr val="tx1"/>
                </a:solidFill>
                <a:latin typeface="Arial" panose="020B0604020202020204"/>
                <a:cs typeface="Arial" panose="020B0604020202020204" pitchFamily="34" charset="0"/>
              </a:rPr>
              <a:t> </a:t>
            </a: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Valtion ravitsemusneuvottelukunta</a:t>
            </a:r>
          </a:p>
          <a:p>
            <a:pPr marL="285750" marR="0" lvl="1" indent="-285750" algn="l" defTabSz="914286" rtl="0" eaLnBrk="1" fontAlgn="auto" latinLnBrk="0" hangingPunct="1">
              <a:spcBef>
                <a:spcPts val="300"/>
              </a:spcBef>
              <a:spcAft>
                <a:spcPts val="175"/>
              </a:spcAft>
              <a:buClrTx/>
              <a:buSzTx/>
              <a:buFont typeface="Arial" panose="020B0604020202020204" pitchFamily="34" charset="0"/>
              <a:buChar char="•"/>
              <a:tabLst/>
              <a:defRPr/>
            </a:pP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hlinkClick r:id="rId7">
                  <a:extLst>
                    <a:ext uri="{A12FA001-AC4F-418D-AE19-62706E023703}">
                      <ahyp:hlinkClr xmlns:ahyp="http://schemas.microsoft.com/office/drawing/2018/hyperlinkcolor" val="tx"/>
                    </a:ext>
                  </a:extLst>
                </a:hlinkClick>
              </a:rPr>
              <a:t>Ikääntyneille annetut ravintoaineiden saanti- ja ruokasuositukset</a:t>
            </a: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 Ruokavirasto</a:t>
            </a:r>
          </a:p>
        </p:txBody>
      </p:sp>
    </p:spTree>
    <p:extLst>
      <p:ext uri="{BB962C8B-B14F-4D97-AF65-F5344CB8AC3E}">
        <p14:creationId xmlns:p14="http://schemas.microsoft.com/office/powerpoint/2010/main" val="21985550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5269627A-D36C-F8D3-A781-5EC50BAF2AAF}"/>
              </a:ext>
            </a:extLst>
          </p:cNvPr>
          <p:cNvGraphicFramePr>
            <a:graphicFrameLocks noChangeAspect="1"/>
          </p:cNvGraphicFramePr>
          <p:nvPr>
            <p:custDataLst>
              <p:tags r:id="rId1"/>
            </p:custDataLst>
            <p:extLst>
              <p:ext uri="{D42A27DB-BD31-4B8C-83A1-F6EECF244321}">
                <p14:modId xmlns:p14="http://schemas.microsoft.com/office/powerpoint/2010/main" val="13924069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5" name="think-cell data - do not delete" hidden="1">
                        <a:extLst>
                          <a:ext uri="{FF2B5EF4-FFF2-40B4-BE49-F238E27FC236}">
                            <a16:creationId xmlns:a16="http://schemas.microsoft.com/office/drawing/2014/main" id="{5269627A-D36C-F8D3-A781-5EC50BAF2AA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Hygieniakäytännöt</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1"/>
          <a:lstStyle/>
          <a:p>
            <a:pPr marL="0" lvl="1">
              <a:lnSpc>
                <a:spcPct val="110000"/>
              </a:lnSpc>
              <a:spcBef>
                <a:spcPts val="789"/>
              </a:spcBef>
              <a:spcAft>
                <a:spcPts val="175"/>
              </a:spcAft>
            </a:pPr>
            <a:r>
              <a:rPr lang="fi-FI" dirty="0"/>
              <a:t>Säännöllinen ja suunnitelmallinen siivous ja tekstiilien puhtaanapito ovat olennaisessa osassa asiakkaiden hyvinvointia ja viihtyvyyttä. Yksikössä noudatetaan Eloisan yhteisiä hygieniaohjeita. Ajantasaiset hygieniaohjeistukset henkilöstölle normaali- ja poikkeusoloissa löytyvät Intranetistä. </a:t>
            </a:r>
          </a:p>
          <a:p>
            <a:pPr marL="0" lvl="1">
              <a:lnSpc>
                <a:spcPct val="110000"/>
              </a:lnSpc>
              <a:spcBef>
                <a:spcPts val="900"/>
              </a:spcBef>
              <a:spcAft>
                <a:spcPts val="200"/>
              </a:spcAft>
            </a:pPr>
            <a:endParaRPr lang="fi-FI" sz="2000" b="1" dirty="0"/>
          </a:p>
        </p:txBody>
      </p:sp>
      <p:sp>
        <p:nvSpPr>
          <p:cNvPr id="11" name="TextBox 3">
            <a:extLst>
              <a:ext uri="{FF2B5EF4-FFF2-40B4-BE49-F238E27FC236}">
                <a16:creationId xmlns:a16="http://schemas.microsoft.com/office/drawing/2014/main" id="{36ED21AF-55D3-A58E-4317-45A551AE1356}"/>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12" name="Ryhmä 11">
            <a:extLst>
              <a:ext uri="{FF2B5EF4-FFF2-40B4-BE49-F238E27FC236}">
                <a16:creationId xmlns:a16="http://schemas.microsoft.com/office/drawing/2014/main" id="{E3780459-3DCA-348D-F298-BAE90D54F8E7}"/>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3E148725-6E7A-45FF-36DD-5846871DFAF3}"/>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50514069-D70D-2437-49F3-2EF3E389E5E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F48E41A6-3007-432A-CA96-10C3A19225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65674481-721D-BA98-B90E-0B98DD15A195}"/>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90863EA6-2492-27EC-0D05-FC82144F2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ECE09962-7DEF-D639-CFFB-762CC29BAC6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Suorakulmio 1">
            <a:extLst>
              <a:ext uri="{FF2B5EF4-FFF2-40B4-BE49-F238E27FC236}">
                <a16:creationId xmlns:a16="http://schemas.microsoft.com/office/drawing/2014/main" id="{F643B64E-5129-F74A-604C-B388E93DBD5D}"/>
              </a:ext>
            </a:extLst>
          </p:cNvPr>
          <p:cNvSpPr>
            <a:spLocks/>
          </p:cNvSpPr>
          <p:nvPr/>
        </p:nvSpPr>
        <p:spPr>
          <a:xfrm>
            <a:off x="475383" y="2294009"/>
            <a:ext cx="11241233" cy="320919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Hygieniakäytännöt toimintayksikössä: </a:t>
            </a:r>
          </a:p>
          <a:p>
            <a:endParaRPr lang="fi-FI" sz="1200" b="1" dirty="0">
              <a:solidFill>
                <a:schemeClr val="tx1"/>
              </a:solidFill>
            </a:endParaRPr>
          </a:p>
          <a:p>
            <a:r>
              <a:rPr lang="fi-FI" sz="1200" dirty="0">
                <a:solidFill>
                  <a:schemeClr val="tx1"/>
                </a:solidFill>
              </a:rPr>
              <a:t>Yksikön henkilökunta vastaa voimassa olevien ohjeiden mukaisten hygieniakäytäntöjen toteutumisesta noudattaen mm. elintarvikeomavalvontasuunnitelmaa. Henkilökunta vastaa vaadittavan tiedon ylläpidosta kouluttautumalla, seuraamalla ohjeita </a:t>
            </a:r>
            <a:r>
              <a:rPr lang="fi-FI" sz="1200" dirty="0" err="1">
                <a:solidFill>
                  <a:schemeClr val="tx1"/>
                </a:solidFill>
              </a:rPr>
              <a:t>IMS:sta</a:t>
            </a:r>
            <a:r>
              <a:rPr lang="fi-FI" sz="1200" dirty="0">
                <a:solidFill>
                  <a:schemeClr val="tx1"/>
                </a:solidFill>
              </a:rPr>
              <a:t> sekä tarvittaessa konsultoimalla esim. siivouskeskusta. Keittiössä työskentelevä henkilökunta on suorittanut hygieniapassin. Yksikössä olevien elintarvikkeiden ja juominen säilytystä ja säilytyspaikkojen siisteyttä ja toimivuutta seurataan säännöllisesti mm. </a:t>
            </a:r>
            <a:r>
              <a:rPr lang="fi-FI" sz="1200" dirty="0" err="1">
                <a:solidFill>
                  <a:schemeClr val="tx1"/>
                </a:solidFill>
              </a:rPr>
              <a:t>pintapuhtausnäytteillä</a:t>
            </a:r>
            <a:r>
              <a:rPr lang="fi-FI" sz="1200" dirty="0">
                <a:solidFill>
                  <a:schemeClr val="tx1"/>
                </a:solidFill>
              </a:rPr>
              <a:t> ja säilytyslämpötiloja tarkkailemalla. Henkilökunta huolehtii tämän lisäksi siisteydestä siivouskeskuksen kanssa laaditun suunnitelman mukaisesti. Veräjässä käy 2 viikossa ulkopuolinen siivooja.</a:t>
            </a:r>
          </a:p>
          <a:p>
            <a:endParaRPr lang="fi-FI" sz="1200" dirty="0">
              <a:solidFill>
                <a:schemeClr val="tx1"/>
              </a:solidFill>
            </a:endParaRPr>
          </a:p>
          <a:p>
            <a:r>
              <a:rPr lang="fi-FI" sz="1200" dirty="0">
                <a:solidFill>
                  <a:schemeClr val="tx1"/>
                </a:solidFill>
              </a:rPr>
              <a:t>Pyykkihuolto toteutetaan ohjaajien toimesta  </a:t>
            </a:r>
          </a:p>
          <a:p>
            <a:endParaRPr lang="fi-FI" sz="1200" dirty="0">
              <a:solidFill>
                <a:schemeClr val="tx1"/>
              </a:solidFill>
            </a:endParaRPr>
          </a:p>
          <a:p>
            <a:r>
              <a:rPr lang="fi-FI" sz="1200" dirty="0">
                <a:solidFill>
                  <a:schemeClr val="tx1"/>
                </a:solidFill>
              </a:rPr>
              <a:t>Hygieniatoimikunta sekä hygieniahoitaja seuraavat infektiotilannetta, järjestävät hygienia koulutusta, antavat asiantuntija-apua ohjeistaen yleisissä hygienia-asioissa. </a:t>
            </a:r>
          </a:p>
          <a:p>
            <a:endParaRPr lang="fi-FI" sz="1200" b="1" dirty="0">
              <a:solidFill>
                <a:schemeClr val="tx1"/>
              </a:solidFill>
            </a:endParaRPr>
          </a:p>
          <a:p>
            <a:r>
              <a:rPr lang="fi-FI" sz="1200" dirty="0">
                <a:solidFill>
                  <a:schemeClr val="tx1"/>
                </a:solidFill>
              </a:rPr>
              <a:t> </a:t>
            </a:r>
          </a:p>
        </p:txBody>
      </p:sp>
    </p:spTree>
    <p:extLst>
      <p:ext uri="{BB962C8B-B14F-4D97-AF65-F5344CB8AC3E}">
        <p14:creationId xmlns:p14="http://schemas.microsoft.com/office/powerpoint/2010/main" val="13125711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85230D97-94C8-375B-7E73-725D8D609154}"/>
              </a:ext>
            </a:extLst>
          </p:cNvPr>
          <p:cNvGraphicFramePr>
            <a:graphicFrameLocks noChangeAspect="1"/>
          </p:cNvGraphicFramePr>
          <p:nvPr>
            <p:custDataLst>
              <p:tags r:id="rId1"/>
            </p:custDataLst>
            <p:extLst>
              <p:ext uri="{D42A27DB-BD31-4B8C-83A1-F6EECF244321}">
                <p14:modId xmlns:p14="http://schemas.microsoft.com/office/powerpoint/2010/main" val="42598458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5" name="think-cell data - do not delete" hidden="1">
                        <a:extLst>
                          <a:ext uri="{FF2B5EF4-FFF2-40B4-BE49-F238E27FC236}">
                            <a16:creationId xmlns:a16="http://schemas.microsoft.com/office/drawing/2014/main" id="{85230D97-94C8-375B-7E73-725D8D60915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Infektioiden torjunta</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545412"/>
            <a:ext cx="11289174" cy="4489904"/>
          </a:xfrm>
        </p:spPr>
        <p:txBody>
          <a:bodyPr numCol="2"/>
          <a:lstStyle/>
          <a:p>
            <a:pPr marL="0" lvl="1">
              <a:lnSpc>
                <a:spcPct val="110000"/>
              </a:lnSpc>
              <a:spcBef>
                <a:spcPts val="789"/>
              </a:spcBef>
              <a:spcAft>
                <a:spcPts val="175"/>
              </a:spcAft>
            </a:pPr>
            <a:r>
              <a:rPr lang="fi-FI" dirty="0"/>
              <a:t>Tartuntatautilain 17 §:n mukaan sosiaalihuollon palveluyksikön/-pisteen on torjuttava suunnitelmallisesti hoitoon liittyviä infektioita. Ensisijaisesti infektioita ja tartuntatauteja ennaltaehkäistään noudattamalla tavanomaisia varotoimenpiteitä. </a:t>
            </a:r>
          </a:p>
          <a:p>
            <a:pPr marL="0" lvl="1">
              <a:lnSpc>
                <a:spcPct val="110000"/>
              </a:lnSpc>
              <a:spcBef>
                <a:spcPts val="789"/>
              </a:spcBef>
              <a:spcAft>
                <a:spcPts val="175"/>
              </a:spcAft>
              <a:defRPr/>
            </a:pPr>
            <a:r>
              <a:rPr lang="fi-FI" dirty="0">
                <a:solidFill>
                  <a:srgbClr val="000000"/>
                </a:solidFill>
              </a:rPr>
              <a:t>Tavanomaisia varotoimia käytetään systemaattisesti kaikkien asiakkaiden kohdalla, jolloin estetään mikrobien tartunta asiakkaiden, henkilökunnan ja ympäristön välillä, sekä näiden välityksellä. Keskeisin keino on työntekijöiden hyvä käsihygienia. Yksikköön on sijoiteltu käytäville ja käsienpesupaikoille käsihuuhdeannostelijoita, jotka ovat myös vierailijoiden saatavilla. Toimitaan ammattitaitoisesti hygieniasäännösten mukaan ja noudatetaan Eloisan suosituksia, ohjeistuksia ja määräyksiä. </a:t>
            </a:r>
          </a:p>
          <a:p>
            <a:pPr marL="0" lvl="1">
              <a:lnSpc>
                <a:spcPct val="110000"/>
              </a:lnSpc>
              <a:spcBef>
                <a:spcPts val="789"/>
              </a:spcBef>
              <a:spcAft>
                <a:spcPts val="175"/>
              </a:spcAft>
              <a:defRPr/>
            </a:pPr>
            <a:r>
              <a:rPr lang="fi-FI" dirty="0">
                <a:solidFill>
                  <a:srgbClr val="000000"/>
                </a:solidFill>
              </a:rPr>
              <a:t>Infektiotartuntojen estämisessä ja suuremmissa epidemiatilanteissa hygieniahoitaja huolehtii tiedottamisen ja toimintojen organisoinnin yhdessä yksiköiden esihenkilöiden kanssa. Epidemiatilanteissa noudatetaan Eloisan eristys-, suojaus- ja muuta ohjeistusta (ks. Tartuntavaara toimintakortti). Yksikköön suuntaavia vierailuja vähennetään/pyritään välttämään epidemioiden aikana. Yksikössä sairastuva asiakas menee kesken toimintapäivän asumisyksikköön tai kotiin ja palaa toimintaa tervehdyttyään.</a:t>
            </a:r>
          </a:p>
          <a:p>
            <a:pPr marL="0" lvl="1">
              <a:lnSpc>
                <a:spcPct val="110000"/>
              </a:lnSpc>
              <a:spcBef>
                <a:spcPts val="789"/>
              </a:spcBef>
              <a:spcAft>
                <a:spcPts val="175"/>
              </a:spcAft>
              <a:defRPr/>
            </a:pPr>
            <a:r>
              <a:rPr lang="fi-FI" dirty="0">
                <a:solidFill>
                  <a:srgbClr val="000000"/>
                </a:solidFill>
              </a:rPr>
              <a:t>Asiakkaille ja avustavalle henkilökunnalle korostetaan, että toimintaan osallistuttaessa ollaan terveitä ja maltetaan toipua rauhassa</a:t>
            </a:r>
            <a:endParaRPr lang="fi-FI" b="1" i="1" dirty="0">
              <a:solidFill>
                <a:schemeClr val="accent5"/>
              </a:solidFill>
            </a:endParaRPr>
          </a:p>
        </p:txBody>
      </p:sp>
      <p:sp>
        <p:nvSpPr>
          <p:cNvPr id="11" name="TextBox 3">
            <a:extLst>
              <a:ext uri="{FF2B5EF4-FFF2-40B4-BE49-F238E27FC236}">
                <a16:creationId xmlns:a16="http://schemas.microsoft.com/office/drawing/2014/main" id="{36ED21AF-55D3-A58E-4317-45A551AE1356}"/>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12" name="Ryhmä 11">
            <a:extLst>
              <a:ext uri="{FF2B5EF4-FFF2-40B4-BE49-F238E27FC236}">
                <a16:creationId xmlns:a16="http://schemas.microsoft.com/office/drawing/2014/main" id="{E3780459-3DCA-348D-F298-BAE90D54F8E7}"/>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3E148725-6E7A-45FF-36DD-5846871DFAF3}"/>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50514069-D70D-2437-49F3-2EF3E389E5E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F48E41A6-3007-432A-CA96-10C3A19225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65674481-721D-BA98-B90E-0B98DD15A195}"/>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90863EA6-2492-27EC-0D05-FC82144F2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ECE09962-7DEF-D639-CFFB-762CC29BAC6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pic>
        <p:nvPicPr>
          <p:cNvPr id="2" name="Graphic 1">
            <a:extLst>
              <a:ext uri="{FF2B5EF4-FFF2-40B4-BE49-F238E27FC236}">
                <a16:creationId xmlns:a16="http://schemas.microsoft.com/office/drawing/2014/main" id="{95A5DD8F-842A-983F-38DD-6225798A245A}"/>
              </a:ext>
            </a:extLst>
          </p:cNvPr>
          <p:cNvPicPr>
            <a:picLocks noChangeAspect="1"/>
          </p:cNvPicPr>
          <p:nvPr/>
        </p:nvPicPr>
        <p:blipFill rotWithShape="1">
          <a:blip r:embed="rId6">
            <a:extLst>
              <a:ext uri="{96DAC541-7B7A-43D3-8B79-37D633B846F1}">
                <asvg:svgBlip xmlns:asvg="http://schemas.microsoft.com/office/drawing/2016/SVG/main" r:embed="rId7"/>
              </a:ext>
            </a:extLst>
          </a:blip>
          <a:srcRect l="17499" t="9067" r="17590" b="8244"/>
          <a:stretch/>
        </p:blipFill>
        <p:spPr>
          <a:xfrm>
            <a:off x="7267872" y="1354281"/>
            <a:ext cx="4498051" cy="4583876"/>
          </a:xfrm>
          <a:prstGeom prst="rect">
            <a:avLst/>
          </a:prstGeom>
        </p:spPr>
      </p:pic>
    </p:spTree>
    <p:extLst>
      <p:ext uri="{BB962C8B-B14F-4D97-AF65-F5344CB8AC3E}">
        <p14:creationId xmlns:p14="http://schemas.microsoft.com/office/powerpoint/2010/main" val="27523214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3C3067B1-C92A-531C-E202-6623C0B462F6}"/>
              </a:ext>
            </a:extLst>
          </p:cNvPr>
          <p:cNvGraphicFramePr>
            <a:graphicFrameLocks noChangeAspect="1"/>
          </p:cNvGraphicFramePr>
          <p:nvPr>
            <p:custDataLst>
              <p:tags r:id="rId1"/>
            </p:custDataLst>
            <p:extLst>
              <p:ext uri="{D42A27DB-BD31-4B8C-83A1-F6EECF244321}">
                <p14:modId xmlns:p14="http://schemas.microsoft.com/office/powerpoint/2010/main" val="3932710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3C3067B1-C92A-531C-E202-6623C0B462F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1" name="TextBox 5">
            <a:extLst>
              <a:ext uri="{FF2B5EF4-FFF2-40B4-BE49-F238E27FC236}">
                <a16:creationId xmlns:a16="http://schemas.microsoft.com/office/drawing/2014/main" id="{6636FFF5-9A25-EB45-6172-7034237A897D}"/>
              </a:ext>
            </a:extLst>
          </p:cNvPr>
          <p:cNvSpPr txBox="1">
            <a:spLocks/>
          </p:cNvSpPr>
          <p:nvPr/>
        </p:nvSpPr>
        <p:spPr>
          <a:xfrm>
            <a:off x="6593537" y="5683872"/>
            <a:ext cx="5394666" cy="1001455"/>
          </a:xfrm>
          <a:prstGeom prst="rect">
            <a:avLst/>
          </a:prstGeom>
          <a:noFill/>
          <a:ln w="25400">
            <a:solidFill>
              <a:srgbClr val="C9CAFF"/>
            </a:solidFill>
            <a:prstDash val="solid"/>
          </a:ln>
        </p:spPr>
        <p:txBody>
          <a:bodyPr wrap="square" numCol="1" rtlCol="0">
            <a:noAutofit/>
          </a:bodyPr>
          <a:lstStyle/>
          <a:p>
            <a:pPr marL="0" lvl="1" defTabSz="914286">
              <a:spcAft>
                <a:spcPts val="250"/>
              </a:spcAft>
              <a:defRPr/>
            </a:pPr>
            <a:r>
              <a:rPr lang="fi-FI" sz="1200" b="1" dirty="0">
                <a:solidFill>
                  <a:srgbClr val="000000"/>
                </a:solidFill>
                <a:latin typeface="Arial" panose="020B0604020202020204" pitchFamily="34" charset="0"/>
                <a:cs typeface="Arial" panose="020B0604020202020204" pitchFamily="34" charset="0"/>
              </a:rPr>
              <a:t>Suun terveydenhuollon ajanvaraus</a:t>
            </a:r>
          </a:p>
          <a:p>
            <a:pPr marL="171450" lvl="1" indent="-171450" defTabSz="914286">
              <a:spcAft>
                <a:spcPts val="250"/>
              </a:spcAft>
              <a:buFont typeface="Arial" panose="020B0604020202020204" pitchFamily="34" charset="0"/>
              <a:buChar char="•"/>
              <a:defRPr/>
            </a:pPr>
            <a:r>
              <a:rPr lang="fi-FI" sz="1100" b="1" dirty="0">
                <a:solidFill>
                  <a:srgbClr val="000000"/>
                </a:solidFill>
                <a:latin typeface="Arial" panose="020B0604020202020204" pitchFamily="34" charset="0"/>
                <a:cs typeface="Arial" panose="020B0604020202020204" pitchFamily="34" charset="0"/>
              </a:rPr>
              <a:t>Ma – pe klo 7:30-15:00, puh </a:t>
            </a: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r>
              <a:rPr lang="fi-FI" sz="1050" dirty="0">
                <a:solidFill>
                  <a:srgbClr val="000000"/>
                </a:solidFill>
                <a:latin typeface="Arial" panose="020B0604020202020204" pitchFamily="34" charset="0"/>
                <a:cs typeface="Arial" panose="020B0604020202020204" pitchFamily="34" charset="0"/>
              </a:rPr>
              <a:t>Muina aikoina kiireelliset: puh. 116 117</a:t>
            </a:r>
            <a:endParaRPr lang="fi-FI" sz="1100" dirty="0">
              <a:solidFill>
                <a:srgbClr val="000000"/>
              </a:solidFill>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Terveyden- </a:t>
            </a:r>
            <a:r>
              <a:rPr lang="fi-FI"/>
              <a:t>ja sairaanhoito</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690688"/>
            <a:ext cx="5929509" cy="4541436"/>
          </a:xfrm>
        </p:spPr>
        <p:txBody>
          <a:bodyPr numCol="1"/>
          <a:lstStyle/>
          <a:p>
            <a:pPr>
              <a:lnSpc>
                <a:spcPct val="110000"/>
              </a:lnSpc>
              <a:spcBef>
                <a:spcPts val="789"/>
              </a:spcBef>
              <a:spcAft>
                <a:spcPts val="175"/>
              </a:spcAft>
              <a:defRPr/>
            </a:pPr>
            <a:r>
              <a:rPr lang="fi-FI" dirty="0">
                <a:solidFill>
                  <a:srgbClr val="000000"/>
                </a:solidFill>
              </a:rPr>
              <a:t>A</a:t>
            </a:r>
            <a:r>
              <a:rPr kumimoji="0" lang="fi-FI" sz="12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siakkaat</a:t>
            </a: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kuuluvat </a:t>
            </a:r>
            <a:r>
              <a:rPr kumimoji="0" lang="fi-FI" sz="12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julkisen terveydenhuollon piiriin</a:t>
            </a: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Kiireellisen ja kiireettömän sairaanhoidon </a:t>
            </a:r>
            <a:r>
              <a:rPr lang="fi-FI" b="1" dirty="0">
                <a:solidFill>
                  <a:srgbClr val="000000"/>
                </a:solidFill>
              </a:rPr>
              <a:t>t</a:t>
            </a:r>
            <a:r>
              <a:rPr kumimoji="0" lang="fi-FI"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oimintaohjeet</a:t>
            </a:r>
            <a:r>
              <a:rPr kumimoji="0" lang="fi-FI"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asiakkaalle ja työntekijälle on kirjattu taulukkoon. </a:t>
            </a:r>
            <a:endPar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a:lnSpc>
                <a:spcPct val="110000"/>
              </a:lnSpc>
              <a:spcBef>
                <a:spcPts val="789"/>
              </a:spcBef>
              <a:spcAft>
                <a:spcPts val="175"/>
              </a:spcAft>
              <a:defRPr/>
            </a:pPr>
            <a:r>
              <a:rPr lang="fi-FI" dirty="0"/>
              <a:t>Hammashoitoon liittyvissä asioissa asiakas voi olla yhteydessä Eloisan suun terveydenhuoltoon. Eloisan työntekijät voivat konsultoida suun terveydenhuoltoa asiakkaiden suun- ja hampaiden hoitoon liittyvissä asioissa.</a:t>
            </a:r>
          </a:p>
          <a:p>
            <a:pPr>
              <a:lnSpc>
                <a:spcPct val="110000"/>
              </a:lnSpc>
              <a:spcBef>
                <a:spcPts val="789"/>
              </a:spcBef>
              <a:spcAft>
                <a:spcPts val="175"/>
              </a:spcAft>
              <a:defRPr/>
            </a:pPr>
            <a:r>
              <a:rPr lang="fi-FI" b="1" dirty="0"/>
              <a:t>Toimintakeskuksissa arvioidaan asiakkaan terveydentilaa ja tarvittaessa tiedotetaan asumispalveluiden henkilökuntaa tai läheisiä/omaisia, koska asiakkaiden terveyden- ja sairaanhoidon kokonaisvaltaisempi vastuu on asumispalveluissa esim. ajanvaraukset lääkärille, pitkäaikaissairauksien kontrollit jne. Tarvittaessa asiakkaalle annetaan tietoa ja ohjeita. </a:t>
            </a:r>
          </a:p>
          <a:p>
            <a:pPr marL="0" marR="0" lvl="0" indent="0" algn="l" defTabSz="914286" eaLnBrk="1" fontAlgn="auto" latinLnBrk="0" hangingPunct="1">
              <a:lnSpc>
                <a:spcPct val="110000"/>
              </a:lnSpc>
              <a:spcBef>
                <a:spcPts val="789"/>
              </a:spcBef>
              <a:spcAft>
                <a:spcPts val="175"/>
              </a:spcAft>
              <a:buClrTx/>
              <a:buSzTx/>
              <a:buFont typeface="Arial" panose="020B0604020202020204" pitchFamily="34" charset="0"/>
              <a:buNone/>
              <a:tabLst/>
              <a:defRPr/>
            </a:pPr>
            <a:endParaRPr kumimoji="0" lang="fi-FI"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117623C-BF7D-675A-6EA2-95A43B00CBB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AE9FB064-09E2-FDC0-FF08-6861E4C4E6C2}"/>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232829D7-DC47-D573-DC1B-14F087782AE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1CEE5B93-2857-E530-B454-973CDBE2194D}"/>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D911EFE6-CFA2-7318-2C14-12C1D0F3F7BC}"/>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2D093C5F-9F44-3986-67CF-CBC4CEDA612D}"/>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TextBox 3">
            <a:extLst>
              <a:ext uri="{FF2B5EF4-FFF2-40B4-BE49-F238E27FC236}">
                <a16:creationId xmlns:a16="http://schemas.microsoft.com/office/drawing/2014/main" id="{92EFC392-6159-70EE-EA61-8A0B4662D903}"/>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aphicFrame>
        <p:nvGraphicFramePr>
          <p:cNvPr id="31" name="Taulukko 10">
            <a:extLst>
              <a:ext uri="{FF2B5EF4-FFF2-40B4-BE49-F238E27FC236}">
                <a16:creationId xmlns:a16="http://schemas.microsoft.com/office/drawing/2014/main" id="{C5892374-167E-6812-0C1A-5F99F0F0B2D3}"/>
              </a:ext>
            </a:extLst>
          </p:cNvPr>
          <p:cNvGraphicFramePr>
            <a:graphicFrameLocks noGrp="1"/>
          </p:cNvGraphicFramePr>
          <p:nvPr>
            <p:extLst>
              <p:ext uri="{D42A27DB-BD31-4B8C-83A1-F6EECF244321}">
                <p14:modId xmlns:p14="http://schemas.microsoft.com/office/powerpoint/2010/main" val="352547134"/>
              </p:ext>
            </p:extLst>
          </p:nvPr>
        </p:nvGraphicFramePr>
        <p:xfrm>
          <a:off x="6593537" y="771743"/>
          <a:ext cx="5364036" cy="4904168"/>
        </p:xfrm>
        <a:graphic>
          <a:graphicData uri="http://schemas.openxmlformats.org/drawingml/2006/table">
            <a:tbl>
              <a:tblPr firstRow="1" bandRow="1">
                <a:tableStyleId>{7DF18680-E054-41AD-8BC1-D1AEF772440D}</a:tableStyleId>
              </a:tblPr>
              <a:tblGrid>
                <a:gridCol w="1180916">
                  <a:extLst>
                    <a:ext uri="{9D8B030D-6E8A-4147-A177-3AD203B41FA5}">
                      <a16:colId xmlns:a16="http://schemas.microsoft.com/office/drawing/2014/main" val="1243901007"/>
                    </a:ext>
                  </a:extLst>
                </a:gridCol>
                <a:gridCol w="2091560">
                  <a:extLst>
                    <a:ext uri="{9D8B030D-6E8A-4147-A177-3AD203B41FA5}">
                      <a16:colId xmlns:a16="http://schemas.microsoft.com/office/drawing/2014/main" val="1255032193"/>
                    </a:ext>
                  </a:extLst>
                </a:gridCol>
                <a:gridCol w="2091560">
                  <a:extLst>
                    <a:ext uri="{9D8B030D-6E8A-4147-A177-3AD203B41FA5}">
                      <a16:colId xmlns:a16="http://schemas.microsoft.com/office/drawing/2014/main" val="1418498046"/>
                    </a:ext>
                  </a:extLst>
                </a:gridCol>
              </a:tblGrid>
              <a:tr h="379444">
                <a:tc>
                  <a:txBody>
                    <a:bodyPr/>
                    <a:lstStyle/>
                    <a:p>
                      <a:pPr marL="0" algn="ctr" defTabSz="914286" rtl="0" eaLnBrk="1" latinLnBrk="0" hangingPunct="1"/>
                      <a:endParaRPr lang="fi-FI" sz="1800" kern="1200" dirty="0">
                        <a:solidFill>
                          <a:schemeClr val="bg1"/>
                        </a:solidFill>
                        <a:latin typeface="+mn-lt"/>
                        <a:ea typeface="+mn-ea"/>
                        <a:cs typeface="+mn-cs"/>
                      </a:endParaRPr>
                    </a:p>
                  </a:txBody>
                  <a:tcPr>
                    <a:lnL w="12700" cap="flat" cmpd="sng" algn="ctr">
                      <a:solidFill>
                        <a:srgbClr val="EDEDF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400" kern="1200" dirty="0">
                          <a:solidFill>
                            <a:schemeClr val="bg1"/>
                          </a:solidFill>
                          <a:latin typeface="+mn-lt"/>
                          <a:ea typeface="+mn-ea"/>
                          <a:cs typeface="+mn-cs"/>
                        </a:rPr>
                        <a:t>Toimintaohjeet</a:t>
                      </a:r>
                    </a:p>
                  </a:txBody>
                  <a:tcPr>
                    <a:lnL w="12700" cap="flat" cmpd="sng" algn="ctr">
                      <a:solidFill>
                        <a:schemeClr val="bg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endParaRPr lang="fi-FI" sz="1100" b="1">
                        <a:solidFill>
                          <a:schemeClr val="bg1"/>
                        </a:solidFill>
                      </a:endParaRPr>
                    </a:p>
                  </a:txBody>
                  <a:tcPr>
                    <a:lnL w="12700" cap="flat" cmpd="sng" algn="ctr">
                      <a:solidFill>
                        <a:srgbClr val="EDEDFC"/>
                      </a:solidFill>
                      <a:prstDash val="solid"/>
                      <a:round/>
                      <a:headEnd type="none" w="med" len="med"/>
                      <a:tailEnd type="none" w="med" len="med"/>
                    </a:lnL>
                    <a:solidFill>
                      <a:schemeClr val="accent5"/>
                    </a:solidFill>
                  </a:tcPr>
                </a:tc>
                <a:extLst>
                  <a:ext uri="{0D108BD9-81ED-4DB2-BD59-A6C34878D82A}">
                    <a16:rowId xmlns:a16="http://schemas.microsoft.com/office/drawing/2014/main" val="401119231"/>
                  </a:ext>
                </a:extLst>
              </a:tr>
              <a:tr h="379444">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txBody>
                  <a:tcPr>
                    <a:lnL w="12700" cap="flat" cmpd="sng" algn="ctr">
                      <a:solidFill>
                        <a:srgbClr val="EDEDF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fi-FI" sz="1100" b="1" dirty="0">
                          <a:solidFill>
                            <a:schemeClr val="bg1"/>
                          </a:solidFill>
                        </a:rPr>
                        <a:t>Asiakkaalle</a:t>
                      </a:r>
                    </a:p>
                  </a:txBody>
                  <a:tcPr>
                    <a:lnL w="12700" cap="flat" cmpd="sng" algn="ctr">
                      <a:solidFill>
                        <a:schemeClr val="bg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rtl="0"/>
                      <a:r>
                        <a:rPr lang="fi-FI" sz="1100" b="1" dirty="0">
                          <a:solidFill>
                            <a:schemeClr val="bg1"/>
                          </a:solidFill>
                        </a:rPr>
                        <a:t>Työntekijälle</a:t>
                      </a:r>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678965894"/>
                  </a:ext>
                </a:extLst>
              </a:tr>
              <a:tr h="1621516">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r>
                        <a:rPr kumimoji="0" lang="fi-FI" sz="1100" b="1" i="0" u="none" strike="noStrike" kern="100" cap="none" spc="0" normalizeH="0" baseline="0" noProof="0" dirty="0">
                          <a:ln>
                            <a:noFill/>
                          </a:ln>
                          <a:solidFill>
                            <a:srgbClr val="FFFFFF"/>
                          </a:solidFill>
                          <a:effectLst/>
                          <a:uLnTx/>
                          <a:uFillTx/>
                          <a:latin typeface="+mn-lt"/>
                          <a:ea typeface="+mn-ea"/>
                          <a:cs typeface="+mn-cs"/>
                        </a:rPr>
                        <a:t>Akuutti henkeä uhkaava tilanne</a:t>
                      </a: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txBody>
                  <a:tcPr marL="36000" marR="36000" marT="46800" marB="46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rtl="0"/>
                      <a:r>
                        <a:rPr lang="fi-FI" sz="1000" i="0" dirty="0">
                          <a:solidFill>
                            <a:schemeClr val="tx1"/>
                          </a:solidFill>
                        </a:rPr>
                        <a:t>Hätätapauksissa, kiireellisissä henkeä tai terveyttä uhkaavissa vaaratilanteissa soitto hätänumeroon 112.</a:t>
                      </a:r>
                    </a:p>
                    <a:p>
                      <a:pPr rtl="0"/>
                      <a:r>
                        <a:rPr lang="fi-FI" sz="1000" i="0" dirty="0">
                          <a:solidFill>
                            <a:schemeClr val="tx1"/>
                          </a:solidFill>
                        </a:rPr>
                        <a:t> </a:t>
                      </a:r>
                    </a:p>
                    <a:p>
                      <a:pPr rtl="0"/>
                      <a:r>
                        <a:rPr lang="fi-FI" sz="1000" i="0" dirty="0">
                          <a:solidFill>
                            <a:schemeClr val="tx1"/>
                          </a:solidFill>
                        </a:rPr>
                        <a:t>Ensihoito arvioi hoidon- ja jatkohoidon tarpeen.</a:t>
                      </a:r>
                    </a:p>
                    <a:p>
                      <a:pPr rtl="0"/>
                      <a:endParaRPr lang="fi-FI" sz="1000" b="1" i="0" dirty="0">
                        <a:solidFill>
                          <a:schemeClr val="tx1"/>
                        </a:solidFill>
                      </a:endParaRPr>
                    </a:p>
                    <a:p>
                      <a:pPr rtl="0"/>
                      <a:r>
                        <a:rPr lang="fi-FI" sz="1000" b="0" i="0" dirty="0">
                          <a:solidFill>
                            <a:schemeClr val="tx1"/>
                          </a:solidFill>
                        </a:rPr>
                        <a:t>Myrkytystietokeskus 0800 147 111</a:t>
                      </a:r>
                    </a:p>
                    <a:p>
                      <a:pPr rtl="0"/>
                      <a:endParaRPr lang="fi-FI" sz="1000" i="0" dirty="0"/>
                    </a:p>
                  </a:txBody>
                  <a:tcPr>
                    <a:lnL w="12700" cap="flat" cmpd="sng" algn="ctr">
                      <a:solidFill>
                        <a:schemeClr val="tx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i-FI" sz="1000" b="0" i="0" u="none" strike="noStrike" kern="1200" cap="none" spc="0" normalizeH="0" baseline="0" noProof="0" dirty="0">
                          <a:ln>
                            <a:noFill/>
                          </a:ln>
                          <a:solidFill>
                            <a:srgbClr val="000000"/>
                          </a:solidFill>
                          <a:effectLst/>
                          <a:uLnTx/>
                          <a:uFillTx/>
                          <a:latin typeface="+mn-lt"/>
                          <a:ea typeface="+mn-ea"/>
                          <a:cs typeface="+mn-cs"/>
                        </a:rPr>
                        <a:t>Hätätapauksissa, kiireellisissä henkeä tai terveyttä uhkaavissa vaaratilanteissa soitto hätänumeroon 112.</a:t>
                      </a:r>
                    </a:p>
                    <a:p>
                      <a:pPr rtl="0"/>
                      <a:endParaRPr lang="fi-FI" sz="1000" i="0" dirty="0"/>
                    </a:p>
                    <a:p>
                      <a:pPr rtl="0"/>
                      <a:endParaRPr lang="fi-FI" sz="1000" i="0" dirty="0"/>
                    </a:p>
                    <a:p>
                      <a:pPr rtl="0"/>
                      <a:endParaRPr lang="fi-FI" sz="1000" i="0" dirty="0"/>
                    </a:p>
                    <a:p>
                      <a:pPr rtl="0"/>
                      <a:endParaRPr lang="fi-FI" sz="1000" i="0" dirty="0"/>
                    </a:p>
                    <a:p>
                      <a:pPr rtl="0"/>
                      <a:r>
                        <a:rPr lang="fi-FI" sz="1000" i="0" dirty="0"/>
                        <a:t>Myrkytystietokeskus 0800 147 111</a:t>
                      </a:r>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71600226"/>
                  </a:ext>
                </a:extLst>
              </a:tr>
              <a:tr h="1621516">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r>
                        <a:rPr kumimoji="0" lang="fi-FI" sz="1100" b="1" i="0" u="none" strike="noStrike" kern="100" cap="none" spc="0" normalizeH="0" baseline="0" noProof="0" dirty="0">
                          <a:ln>
                            <a:noFill/>
                          </a:ln>
                          <a:solidFill>
                            <a:srgbClr val="FFFFFF"/>
                          </a:solidFill>
                          <a:effectLst/>
                          <a:uLnTx/>
                          <a:uFillTx/>
                          <a:latin typeface="+mn-lt"/>
                          <a:ea typeface="+mn-ea"/>
                          <a:cs typeface="+mn-cs"/>
                        </a:rPr>
                        <a:t>Sairaanhoidon tarve</a:t>
                      </a: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p>
                      <a:pPr rtl="0"/>
                      <a:endParaRPr lang="fi-FI" dirty="0"/>
                    </a:p>
                  </a:txBody>
                  <a:tcPr marL="36000" marR="36000" marT="46800" marB="46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solidFill>
                            <a:schemeClr val="tx1"/>
                          </a:solidFill>
                          <a:effectLst/>
                          <a:latin typeface="+mn-lt"/>
                        </a:rPr>
                        <a:t>Tarvittaessa yhteys päivystysapuun 116117</a:t>
                      </a:r>
                    </a:p>
                  </a:txBody>
                  <a:tcPr>
                    <a:lnL w="12700" cap="flat" cmpd="sng" algn="ctr">
                      <a:solidFill>
                        <a:schemeClr val="tx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effectLst/>
                          <a:latin typeface="+mn-lt"/>
                          <a:ea typeface="Calibri" panose="020F0502020204030204" pitchFamily="34" charset="0"/>
                          <a:cs typeface="Arial" panose="020B0604020202020204" pitchFamily="34" charset="0"/>
                        </a:rPr>
                        <a:t>Eloisan sotekeskuksen lääkärit huolehtivat asiakkaiden terveydentilan seurannasta </a:t>
                      </a:r>
                    </a:p>
                    <a:p>
                      <a:pPr marL="0" marR="0" lvl="0" indent="0" algn="l" defTabSz="914286" rtl="0" eaLnBrk="1" fontAlgn="auto" latinLnBrk="0" hangingPunct="1">
                        <a:lnSpc>
                          <a:spcPct val="100000"/>
                        </a:lnSpc>
                        <a:spcBef>
                          <a:spcPts val="0"/>
                        </a:spcBef>
                        <a:spcAft>
                          <a:spcPts val="0"/>
                        </a:spcAft>
                        <a:buClrTx/>
                        <a:buSzTx/>
                        <a:buFontTx/>
                        <a:buNone/>
                        <a:tabLst/>
                        <a:defRPr/>
                      </a:pPr>
                      <a:endParaRPr lang="fi-FI" sz="1000" b="0" i="0" kern="100" dirty="0">
                        <a:effectLst/>
                        <a:latin typeface="+mn-lt"/>
                        <a:ea typeface="Calibri" panose="020F0502020204030204" pitchFamily="34" charset="0"/>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effectLst/>
                          <a:latin typeface="+mn-lt"/>
                          <a:ea typeface="Calibri" panose="020F0502020204030204" pitchFamily="34" charset="0"/>
                          <a:cs typeface="Arial" panose="020B0604020202020204" pitchFamily="34" charset="0"/>
                        </a:rPr>
                        <a:t>Tarvittaessa yhteys päivystysapuun 116117</a:t>
                      </a:r>
                    </a:p>
                    <a:p>
                      <a:pPr marL="0" marR="0" lvl="0" indent="0" algn="l" defTabSz="914286" rtl="0" eaLnBrk="1" fontAlgn="auto" latinLnBrk="0" hangingPunct="1">
                        <a:lnSpc>
                          <a:spcPct val="100000"/>
                        </a:lnSpc>
                        <a:spcBef>
                          <a:spcPts val="0"/>
                        </a:spcBef>
                        <a:spcAft>
                          <a:spcPts val="0"/>
                        </a:spcAft>
                        <a:buClrTx/>
                        <a:buSzTx/>
                        <a:buFontTx/>
                        <a:buNone/>
                        <a:tabLst/>
                        <a:defRPr/>
                      </a:pPr>
                      <a:endParaRPr lang="fi-FI" sz="1000" b="0" i="0" kern="100" dirty="0">
                        <a:effectLst/>
                        <a:latin typeface="+mn-lt"/>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effectLst/>
                          <a:latin typeface="+mn-lt"/>
                          <a:cs typeface="Arial" panose="020B0604020202020204" pitchFamily="34" charset="0"/>
                        </a:rPr>
                        <a:t>Akuutti eli kiireellinen hoidon tarpeen arviointi (HTA) 015 411 4350</a:t>
                      </a:r>
                    </a:p>
                    <a:p>
                      <a:pPr marL="0" marR="0" lvl="0" indent="0" algn="l" defTabSz="914286" rtl="0" eaLnBrk="1" fontAlgn="auto" latinLnBrk="0" hangingPunct="1">
                        <a:lnSpc>
                          <a:spcPct val="100000"/>
                        </a:lnSpc>
                        <a:spcBef>
                          <a:spcPts val="0"/>
                        </a:spcBef>
                        <a:spcAft>
                          <a:spcPts val="0"/>
                        </a:spcAft>
                        <a:buClrTx/>
                        <a:buSzTx/>
                        <a:buFontTx/>
                        <a:buNone/>
                        <a:tabLst/>
                        <a:defRPr/>
                      </a:pPr>
                      <a:endParaRPr lang="fi-FI" sz="1000" b="0" i="0" kern="100" dirty="0">
                        <a:effectLst/>
                        <a:latin typeface="+mn-lt"/>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u="none" strike="noStrike" kern="100" noProof="0" dirty="0">
                          <a:solidFill>
                            <a:srgbClr val="000000"/>
                          </a:solidFill>
                          <a:effectLst/>
                          <a:latin typeface="+mn-lt"/>
                        </a:rPr>
                        <a:t>Sairaanhoitajanumero käytettävissä p. 044 7995530 henkilöstölle </a:t>
                      </a:r>
                      <a:endParaRPr lang="fi-FI" sz="1000" dirty="0"/>
                    </a:p>
                    <a:p>
                      <a:pPr rtl="0"/>
                      <a:endParaRPr lang="fi-FI" sz="1000" i="0" dirty="0"/>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4326654"/>
                  </a:ext>
                </a:extLst>
              </a:tr>
            </a:tbl>
          </a:graphicData>
        </a:graphic>
      </p:graphicFrame>
      <p:sp>
        <p:nvSpPr>
          <p:cNvPr id="33" name="Tekstiruutu 32">
            <a:extLst>
              <a:ext uri="{FF2B5EF4-FFF2-40B4-BE49-F238E27FC236}">
                <a16:creationId xmlns:a16="http://schemas.microsoft.com/office/drawing/2014/main" id="{09D456D2-A32B-D7C8-396F-F6D755C9E39C}"/>
              </a:ext>
            </a:extLst>
          </p:cNvPr>
          <p:cNvSpPr txBox="1">
            <a:spLocks/>
          </p:cNvSpPr>
          <p:nvPr/>
        </p:nvSpPr>
        <p:spPr>
          <a:xfrm>
            <a:off x="8657933" y="5908932"/>
            <a:ext cx="1870479" cy="430887"/>
          </a:xfrm>
          <a:prstGeom prst="rect">
            <a:avLst/>
          </a:prstGeom>
          <a:noFill/>
        </p:spPr>
        <p:txBody>
          <a:bodyPr wrap="square" rtlCol="0">
            <a:spAutoFit/>
          </a:bodyPr>
          <a:lstStyle/>
          <a:p>
            <a:r>
              <a:rPr lang="fi-FI" sz="1100" b="1" dirty="0"/>
              <a:t>Pieksämäki</a:t>
            </a:r>
          </a:p>
          <a:p>
            <a:r>
              <a:rPr lang="fi-FI" sz="1100" dirty="0">
                <a:solidFill>
                  <a:srgbClr val="000000"/>
                </a:solidFill>
                <a:latin typeface="Arial" panose="020B0604020202020204" pitchFamily="34" charset="0"/>
                <a:cs typeface="Arial" panose="020B0604020202020204" pitchFamily="34" charset="0"/>
              </a:rPr>
              <a:t>015 788 4350</a:t>
            </a:r>
            <a:endParaRPr lang="fi-FI" sz="1100" b="1" dirty="0"/>
          </a:p>
        </p:txBody>
      </p:sp>
    </p:spTree>
    <p:extLst>
      <p:ext uri="{BB962C8B-B14F-4D97-AF65-F5344CB8AC3E}">
        <p14:creationId xmlns:p14="http://schemas.microsoft.com/office/powerpoint/2010/main" val="35428114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6A0EFEA6-1A1B-7361-BFC7-CA8A914BCBFA}"/>
              </a:ext>
            </a:extLst>
          </p:cNvPr>
          <p:cNvGraphicFramePr>
            <a:graphicFrameLocks noChangeAspect="1"/>
          </p:cNvGraphicFramePr>
          <p:nvPr>
            <p:custDataLst>
              <p:tags r:id="rId1"/>
            </p:custDataLst>
            <p:extLst>
              <p:ext uri="{D42A27DB-BD31-4B8C-83A1-F6EECF244321}">
                <p14:modId xmlns:p14="http://schemas.microsoft.com/office/powerpoint/2010/main" val="32891418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6A0EFEA6-1A1B-7361-BFC7-CA8A914BCBF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Lääkehoito</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85578" y="1791144"/>
            <a:ext cx="5929509" cy="4320324"/>
          </a:xfrm>
        </p:spPr>
        <p:txBody>
          <a:bodyPr numCol="1"/>
          <a:lstStyle/>
          <a:p>
            <a:pPr>
              <a:lnSpc>
                <a:spcPct val="107000"/>
              </a:lnSpc>
              <a:spcAft>
                <a:spcPts val="800"/>
              </a:spcAft>
            </a:pPr>
            <a:r>
              <a:rPr lang="fi-FI" dirty="0"/>
              <a:t>Palvelupisteen lääkehoito perustuu palvelupistekohtaiseen lääkehoitosuunnitelmaan, joka on laadittu sosiaali- ja terveysministeriön </a:t>
            </a:r>
            <a:r>
              <a:rPr lang="fi-FI" dirty="0">
                <a:hlinkClick r:id="rId6"/>
              </a:rPr>
              <a:t>Turvallinen lääkehoito –oppaan</a:t>
            </a:r>
            <a:r>
              <a:rPr lang="fi-FI" dirty="0"/>
              <a:t> mukaisesti. Lääkehoitosuunnitelma on osa henkilöstön perehdyttämistä. </a:t>
            </a:r>
            <a:endPar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lvl="1">
              <a:spcBef>
                <a:spcPts val="900"/>
              </a:spcBef>
              <a:spcAft>
                <a:spcPts val="200"/>
              </a:spcAft>
            </a:pP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28" name="Suorakulmio 27">
            <a:extLst>
              <a:ext uri="{FF2B5EF4-FFF2-40B4-BE49-F238E27FC236}">
                <a16:creationId xmlns:a16="http://schemas.microsoft.com/office/drawing/2014/main" id="{6C1C9601-7A9E-5A53-CBFA-5082854D5E8A}"/>
              </a:ext>
            </a:extLst>
          </p:cNvPr>
          <p:cNvSpPr>
            <a:spLocks/>
          </p:cNvSpPr>
          <p:nvPr/>
        </p:nvSpPr>
        <p:spPr>
          <a:xfrm>
            <a:off x="451412" y="2602523"/>
            <a:ext cx="5603939" cy="334107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Lääkehoitoon liittyvät käytännöt:</a:t>
            </a:r>
          </a:p>
          <a:p>
            <a:endParaRPr lang="fi-FI" sz="1200" dirty="0">
              <a:solidFill>
                <a:schemeClr val="tx1"/>
              </a:solidFill>
            </a:endParaRPr>
          </a:p>
          <a:p>
            <a:r>
              <a:rPr lang="fi-FI" sz="1200" dirty="0">
                <a:solidFill>
                  <a:schemeClr val="tx1"/>
                </a:solidFill>
              </a:rPr>
              <a:t>Lääkehoito ja lääkeluvat perustuvat Toimintakeskus Veräjän lääkehoitosuunnitelmaan. </a:t>
            </a:r>
            <a:r>
              <a:rPr lang="fi-FI" sz="1200" dirty="0">
                <a:solidFill>
                  <a:schemeClr val="tx1"/>
                </a:solidFill>
                <a:cs typeface="Arial"/>
              </a:rPr>
              <a:t>Esihenkilö vastaa yksikön lääkehoidon kokonaisuudesta.</a:t>
            </a:r>
            <a:r>
              <a:rPr lang="fi-FI" sz="1200" dirty="0">
                <a:solidFill>
                  <a:schemeClr val="tx1"/>
                </a:solidFill>
              </a:rPr>
              <a:t> Asiakkaiden kokonaisvaltaisesta lääkehoidosta vastaa asiakkaan asumisyksikkö. Mikäli toimintakeskuksessa tarvitaan toteuttaa lääkehoitoa, sen toteutuksesta vastaa vaadittavat lääkeluvat suorittanut henkilökunta.</a:t>
            </a:r>
          </a:p>
          <a:p>
            <a:endParaRPr lang="fi-FI" sz="1200" dirty="0">
              <a:solidFill>
                <a:schemeClr val="tx1"/>
              </a:solidFill>
            </a:endParaRPr>
          </a:p>
          <a:p>
            <a:r>
              <a:rPr lang="fi-FI" sz="1200" dirty="0">
                <a:solidFill>
                  <a:schemeClr val="tx1"/>
                </a:solidFill>
              </a:rPr>
              <a:t>Mikäli asiakkaalla on tarvittaessa käytettävää lääkitystä, säilytetään ne yksiköissä lukollisessa lääkekaapissa.</a:t>
            </a:r>
          </a:p>
          <a:p>
            <a:endParaRPr lang="fi-FI" sz="1200" dirty="0">
              <a:solidFill>
                <a:schemeClr val="tx1"/>
              </a:solidFill>
            </a:endParaRPr>
          </a:p>
          <a:p>
            <a:r>
              <a:rPr lang="fi-FI" sz="1200" dirty="0">
                <a:solidFill>
                  <a:schemeClr val="tx1"/>
                </a:solidFill>
              </a:rPr>
              <a:t>Hätätapauksessa lääkkeet esim. ensihoidon kautta</a:t>
            </a:r>
            <a:endParaRPr lang="fi-FI" sz="1200" b="1" dirty="0">
              <a:solidFill>
                <a:schemeClr val="tx1"/>
              </a:solidFill>
            </a:endParaRPr>
          </a:p>
          <a:p>
            <a:endParaRPr lang="fi-FI" sz="1200" b="1" dirty="0">
              <a:solidFill>
                <a:schemeClr val="tx1"/>
              </a:solidFill>
              <a:highlight>
                <a:srgbClr val="FFFF00"/>
              </a:highlight>
            </a:endParaRPr>
          </a:p>
          <a:p>
            <a:r>
              <a:rPr lang="fi-FI" sz="1200" dirty="0">
                <a:solidFill>
                  <a:schemeClr val="tx1"/>
                </a:solidFill>
              </a:rPr>
              <a:t>Yksikössä on lääkkeen säilytystä tarvittaessa.</a:t>
            </a: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12" name="Suorakulmio: Pyöristetyt kulmat 11">
            <a:extLst>
              <a:ext uri="{FF2B5EF4-FFF2-40B4-BE49-F238E27FC236}">
                <a16:creationId xmlns:a16="http://schemas.microsoft.com/office/drawing/2014/main" id="{E4D19384-2430-C12E-525C-E97A1E1A4DE1}"/>
              </a:ext>
            </a:extLst>
          </p:cNvPr>
          <p:cNvSpPr>
            <a:spLocks/>
          </p:cNvSpPr>
          <p:nvPr/>
        </p:nvSpPr>
        <p:spPr>
          <a:xfrm>
            <a:off x="6417322" y="6079826"/>
            <a:ext cx="5218918" cy="538111"/>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buClr>
                <a:schemeClr val="tx1"/>
              </a:buClr>
            </a:pPr>
            <a:r>
              <a:rPr lang="fi-FI" sz="1000" b="1" dirty="0">
                <a:solidFill>
                  <a:schemeClr val="tx1"/>
                </a:solidFill>
              </a:rPr>
              <a:t>Lue lisää: </a:t>
            </a:r>
          </a:p>
          <a:p>
            <a:pPr marL="285750" lvl="1" indent="-285750" defTabSz="914286">
              <a:spcBef>
                <a:spcPts val="300"/>
              </a:spcBef>
              <a:buFont typeface="Arial" panose="020B0604020202020204" pitchFamily="34" charset="0"/>
              <a:buChar char="•"/>
              <a:defRPr/>
            </a:pPr>
            <a:r>
              <a:rPr lang="fi-FI" sz="1000" dirty="0">
                <a:solidFill>
                  <a:schemeClr val="tx1"/>
                </a:solidFill>
                <a:hlinkClick r:id="rId7">
                  <a:extLst>
                    <a:ext uri="{A12FA001-AC4F-418D-AE19-62706E023703}">
                      <ahyp:hlinkClr xmlns:ahyp="http://schemas.microsoft.com/office/drawing/2018/hyperlinkcolor" val="tx"/>
                    </a:ext>
                  </a:extLst>
                </a:hlinkClick>
              </a:rPr>
              <a:t>Sosiaalihuollon palveluasumisyksikön rajattu lääkevarasto</a:t>
            </a:r>
            <a:r>
              <a:rPr lang="fi-FI" sz="1000" dirty="0">
                <a:solidFill>
                  <a:schemeClr val="tx1"/>
                </a:solidFill>
              </a:rPr>
              <a:t> - Valvira</a:t>
            </a:r>
            <a:endPar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endParaRPr>
          </a:p>
        </p:txBody>
      </p:sp>
    </p:spTree>
    <p:extLst>
      <p:ext uri="{BB962C8B-B14F-4D97-AF65-F5344CB8AC3E}">
        <p14:creationId xmlns:p14="http://schemas.microsoft.com/office/powerpoint/2010/main" val="35415156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611AB63F-F3FB-9857-00F7-D1FD87E7934E}"/>
              </a:ext>
            </a:extLst>
          </p:cNvPr>
          <p:cNvGraphicFramePr>
            <a:graphicFrameLocks noChangeAspect="1"/>
          </p:cNvGraphicFramePr>
          <p:nvPr>
            <p:custDataLst>
              <p:tags r:id="rId1"/>
            </p:custDataLst>
            <p:extLst>
              <p:ext uri="{D42A27DB-BD31-4B8C-83A1-F6EECF244321}">
                <p14:modId xmlns:p14="http://schemas.microsoft.com/office/powerpoint/2010/main" val="176948819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611AB63F-F3FB-9857-00F7-D1FD87E7934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dirty="0"/>
              <a:t>Monialainen yhteistyö</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7"/>
            <a:ext cx="11289174" cy="4379864"/>
          </a:xfrm>
        </p:spPr>
        <p:txBody>
          <a:bodyPr numCol="2"/>
          <a:lstStyle/>
          <a:p>
            <a:pPr marL="0" lvl="1">
              <a:lnSpc>
                <a:spcPct val="110000"/>
              </a:lnSpc>
              <a:spcBef>
                <a:spcPts val="789"/>
              </a:spcBef>
              <a:spcAft>
                <a:spcPts val="175"/>
              </a:spcAft>
            </a:pPr>
            <a:r>
              <a:rPr lang="fi-FI" sz="1200" dirty="0">
                <a:ea typeface="Inter" panose="02000503000000020004" pitchFamily="2" charset="0"/>
              </a:rPr>
              <a:t>Osallisuutta ja työllistymistä tukevan toiminnan asiakas voi tarvita useita palveluja yhtäaikaisesti ja iäkkäiden asiakkaiden siirtymät palvelusta toiseen ovat osoittautuneet erityisen riskialttiiksi. Jotta palvelukokonaisuudesta muodostuisi asiakkaan kannalta toimiva ja hänen tarpeitaan vastaava, vaaditaan palvelunantajien välistä yhteistyötä, jossa erityisen tärkeää on tiedonkulku eri toimijoiden välillä. </a:t>
            </a:r>
            <a:r>
              <a:rPr lang="fi-FI" sz="1200" b="1" dirty="0">
                <a:ea typeface="Inter" panose="02000503000000020004" pitchFamily="2" charset="0"/>
              </a:rPr>
              <a:t>Monialaisen yhteistyön avulla varmistetaan asiakkaan tarpeenmukaisen palvelukokonaisuuden järjestäminen </a:t>
            </a:r>
            <a:r>
              <a:rPr lang="fi-FI" sz="1200" dirty="0">
                <a:ea typeface="Inter" panose="02000503000000020004" pitchFamily="2" charset="0"/>
              </a:rPr>
              <a:t>(Sosiaalihuoltolaki 41 §).  </a:t>
            </a:r>
          </a:p>
          <a:p>
            <a:pPr marL="0" lvl="1">
              <a:lnSpc>
                <a:spcPct val="110000"/>
              </a:lnSpc>
              <a:spcBef>
                <a:spcPts val="789"/>
              </a:spcBef>
              <a:spcAft>
                <a:spcPts val="175"/>
              </a:spcAft>
              <a:defRPr/>
            </a:pPr>
            <a:r>
              <a:rPr lang="fi-FI" b="1" dirty="0">
                <a:solidFill>
                  <a:srgbClr val="000000"/>
                </a:solidFill>
                <a:ea typeface="Inter" panose="02000503000000020004" pitchFamily="2" charset="0"/>
              </a:rPr>
              <a:t>Asiakkaan tuki- ja yhteistyöverkoston ytimessä on asiakkaan omaiset ja läheiset sekä muu sosiaalinen verkosto</a:t>
            </a:r>
            <a:r>
              <a:rPr lang="fi-FI" dirty="0">
                <a:solidFill>
                  <a:srgbClr val="000000"/>
                </a:solidFill>
                <a:ea typeface="Inter" panose="02000503000000020004" pitchFamily="2" charset="0"/>
              </a:rPr>
              <a:t>. </a:t>
            </a:r>
            <a:r>
              <a:rPr lang="fi-FI" dirty="0">
                <a:ea typeface="Inter" panose="02000503000000020004" pitchFamily="2" charset="0"/>
              </a:rPr>
              <a:t>Teemme monialaista yhteistyötä asiakkaan asioissa asiakkaan yksilöllisen verkoston kanssa. Lähtökohtana on, että yhteydenpito perustuu asiakkaan suostumukseen, mutta aina tämä ei ole mahdollista. Yhteistyön ja tiedonkulun toteutuminen muiden palveluntuottajien välillä tapahtuu pääsääntöisesti suunnitellusti neuvotteluissa ja kokouksissa. Sopimuksen / tarpeen mukaan yhteyttä pidetään myös muulloin puhelimitse ja sähköpostilla tietosuoja huomioiden. </a:t>
            </a:r>
            <a:endParaRPr lang="fi-FI" b="1" dirty="0">
              <a:ea typeface="Inter" panose="02000503000000020004" pitchFamily="2" charset="0"/>
            </a:endParaRPr>
          </a:p>
          <a:p>
            <a:pPr marL="0" lvl="1">
              <a:lnSpc>
                <a:spcPct val="110000"/>
              </a:lnSpc>
              <a:spcBef>
                <a:spcPts val="789"/>
              </a:spcBef>
              <a:spcAft>
                <a:spcPts val="175"/>
              </a:spcAft>
            </a:pPr>
            <a:r>
              <a:rPr lang="fi-FI" dirty="0">
                <a:ea typeface="Inter" panose="02000503000000020004" pitchFamily="2" charset="0"/>
              </a:rPr>
              <a:t>Toimintakeskuksen työntekijöiden yhteydenpito asiakkaiden omaisten ja läheisten kanssa on kuvattu ja kirjattu asiakaskohtaiseen palvelun toteuttamissuunnitelmaan. Yhteydenpitoa asiakkaan lähiverkoston kanssa ohjaa asiakkaan oma itsenäinen suoriutuminen ja itsemääräämisoikeuden kunnioittaminen.</a:t>
            </a:r>
          </a:p>
          <a:p>
            <a:pPr marL="0" lvl="1">
              <a:lnSpc>
                <a:spcPct val="110000"/>
              </a:lnSpc>
              <a:spcBef>
                <a:spcPts val="789"/>
              </a:spcBef>
              <a:spcAft>
                <a:spcPts val="175"/>
              </a:spcAft>
            </a:pPr>
            <a:r>
              <a:rPr lang="fi-FI" sz="1200" b="1" dirty="0">
                <a:ea typeface="Inter" panose="02000503000000020004" pitchFamily="2" charset="0"/>
              </a:rPr>
              <a:t>Asiakkaan tuki- ja yhteistyöverkoston ytimessä on asiakkaan omaiset ja läheiset sekä muu sosiaalinen verkosto </a:t>
            </a:r>
            <a:r>
              <a:rPr lang="fi-FI" sz="1200" dirty="0">
                <a:ea typeface="Inter" panose="02000503000000020004" pitchFamily="2" charset="0"/>
              </a:rPr>
              <a:t>kuten ystävät ja naapurit. </a:t>
            </a:r>
            <a:endParaRPr lang="fi-FI" sz="1200" dirty="0">
              <a:highlight>
                <a:srgbClr val="FFFF00"/>
              </a:highlight>
              <a:ea typeface="Inter" panose="02000503000000020004" pitchFamily="2" charset="0"/>
            </a:endParaRP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A2E593F5-B3AC-F6D3-9AF2-8592448E1089}"/>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63DA40A7-1D27-6AF1-FB21-7CF6DF143D7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41358E4-97C6-2504-9F48-43C2FFF719E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04BFABD8-4EEE-F943-2760-5F4BE9831BD0}"/>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60F03011-7C4F-0ABD-A43A-D9A84383C321}"/>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AB8FBAB0-DE58-47FC-BA23-AD611B3B2EA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pic>
        <p:nvPicPr>
          <p:cNvPr id="28" name="Graphic 27">
            <a:extLst>
              <a:ext uri="{FF2B5EF4-FFF2-40B4-BE49-F238E27FC236}">
                <a16:creationId xmlns:a16="http://schemas.microsoft.com/office/drawing/2014/main" id="{305AE79F-467E-97E6-A501-9C93622110E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545588" y="2848915"/>
            <a:ext cx="5132438" cy="3762077"/>
          </a:xfrm>
          <a:prstGeom prst="rect">
            <a:avLst/>
          </a:prstGeom>
        </p:spPr>
      </p:pic>
    </p:spTree>
    <p:extLst>
      <p:ext uri="{BB962C8B-B14F-4D97-AF65-F5344CB8AC3E}">
        <p14:creationId xmlns:p14="http://schemas.microsoft.com/office/powerpoint/2010/main" val="22530532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DDE614D-3FA3-3F74-6ADC-6B4B6BA60946}"/>
              </a:ext>
            </a:extLst>
          </p:cNvPr>
          <p:cNvGraphicFramePr>
            <a:graphicFrameLocks noChangeAspect="1"/>
          </p:cNvGraphicFramePr>
          <p:nvPr>
            <p:custDataLst>
              <p:tags r:id="rId1"/>
            </p:custDataLst>
            <p:extLst>
              <p:ext uri="{D42A27DB-BD31-4B8C-83A1-F6EECF244321}">
                <p14:modId xmlns:p14="http://schemas.microsoft.com/office/powerpoint/2010/main" val="6497315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8" name="think-cell data - do not delete" hidden="1">
                        <a:extLst>
                          <a:ext uri="{FF2B5EF4-FFF2-40B4-BE49-F238E27FC236}">
                            <a16:creationId xmlns:a16="http://schemas.microsoft.com/office/drawing/2014/main" id="{2DDE614D-3FA3-3F74-6ADC-6B4B6BA6094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6" name="think-cell data - do not delete" hidden="1">
            <a:extLst>
              <a:ext uri="{FF2B5EF4-FFF2-40B4-BE49-F238E27FC236}">
                <a16:creationId xmlns:a16="http://schemas.microsoft.com/office/drawing/2014/main" id="{4DB6FA56-CE24-59EF-B856-58208A307FA5}"/>
              </a:ext>
            </a:extLst>
          </p:cNvPr>
          <p:cNvGraphicFramePr>
            <a:graphicFrameLocks noChangeAspect="1"/>
          </p:cNvGraphicFramePr>
          <p:nvPr>
            <p:custDataLst>
              <p:tags r:id="rId2"/>
            </p:custDataLst>
            <p:extLst>
              <p:ext uri="{D42A27DB-BD31-4B8C-83A1-F6EECF244321}">
                <p14:modId xmlns:p14="http://schemas.microsoft.com/office/powerpoint/2010/main" val="982562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6" name="think-cell data - do not delete" hidden="1">
                        <a:extLst>
                          <a:ext uri="{FF2B5EF4-FFF2-40B4-BE49-F238E27FC236}">
                            <a16:creationId xmlns:a16="http://schemas.microsoft.com/office/drawing/2014/main" id="{4DB6FA56-CE24-59EF-B856-58208A307FA5}"/>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800" b="1" i="0" u="none" strike="noStrike" kern="1200" cap="none" spc="0" normalizeH="0" baseline="0" noProof="0" dirty="0">
                <a:ln>
                  <a:noFill/>
                </a:ln>
                <a:solidFill>
                  <a:srgbClr val="00008B"/>
                </a:solidFill>
                <a:effectLst/>
                <a:uLnTx/>
                <a:uFillTx/>
                <a:latin typeface="Arial Black" panose="020B0604020202020204" pitchFamily="34" charset="0"/>
                <a:ea typeface="+mj-ea"/>
              </a:rPr>
              <a:t>Monialaisen yhteistyön eri </a:t>
            </a:r>
            <a:r>
              <a:rPr kumimoji="0" lang="fi-FI" sz="2800" b="1" i="0" u="none" strike="noStrike" kern="1200" cap="none" spc="0" normalizeH="0" baseline="0" noProof="0">
                <a:ln>
                  <a:noFill/>
                </a:ln>
                <a:solidFill>
                  <a:srgbClr val="00008B"/>
                </a:solidFill>
                <a:effectLst/>
                <a:uLnTx/>
                <a:uFillTx/>
                <a:latin typeface="Arial Black" panose="020B0604020202020204" pitchFamily="34" charset="0"/>
                <a:ea typeface="+mj-ea"/>
              </a:rPr>
              <a:t>tahot </a:t>
            </a:r>
            <a:endParaRPr kumimoji="0" lang="fi-FI" sz="2600" b="1" i="0" u="none" strike="noStrike" kern="1200" cap="none" spc="0" normalizeH="0" baseline="0" noProof="0" dirty="0">
              <a:ln>
                <a:noFill/>
              </a:ln>
              <a:solidFill>
                <a:srgbClr val="00008B"/>
              </a:solidFill>
              <a:effectLst/>
              <a:uLnTx/>
              <a:uFillTx/>
              <a:latin typeface="Arial Black" panose="020B0604020202020204" pitchFamily="34" charset="0"/>
              <a:ea typeface="+mj-ea"/>
            </a:endParaRPr>
          </a:p>
        </p:txBody>
      </p:sp>
      <p:sp>
        <p:nvSpPr>
          <p:cNvPr id="24" name="Rectangle 23">
            <a:extLst>
              <a:ext uri="{FF2B5EF4-FFF2-40B4-BE49-F238E27FC236}">
                <a16:creationId xmlns:a16="http://schemas.microsoft.com/office/drawing/2014/main" id="{8BB38C84-654C-94C3-258A-2991C4D7658F}"/>
              </a:ext>
            </a:extLst>
          </p:cNvPr>
          <p:cNvSpPr/>
          <p:nvPr/>
        </p:nvSpPr>
        <p:spPr>
          <a:xfrm>
            <a:off x="9283345" y="3231149"/>
            <a:ext cx="2729232" cy="323165"/>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Omaiset ja läheiset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E8153A54-8F50-06A7-09B7-EE377641ECDC}"/>
              </a:ext>
            </a:extLst>
          </p:cNvPr>
          <p:cNvSpPr/>
          <p:nvPr/>
        </p:nvSpPr>
        <p:spPr>
          <a:xfrm>
            <a:off x="-204838" y="3039304"/>
            <a:ext cx="3176344"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Muut sosiaali-</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palveluiden yksiköt</a:t>
            </a:r>
          </a:p>
        </p:txBody>
      </p:sp>
      <p:sp>
        <p:nvSpPr>
          <p:cNvPr id="26" name="Rectangle 25">
            <a:extLst>
              <a:ext uri="{FF2B5EF4-FFF2-40B4-BE49-F238E27FC236}">
                <a16:creationId xmlns:a16="http://schemas.microsoft.com/office/drawing/2014/main" id="{EA72B883-B1F1-1470-EC26-7A8A14D57A80}"/>
              </a:ext>
            </a:extLst>
          </p:cNvPr>
          <p:cNvSpPr/>
          <p:nvPr/>
        </p:nvSpPr>
        <p:spPr>
          <a:xfrm>
            <a:off x="7851918" y="1551867"/>
            <a:ext cx="2862854" cy="553998"/>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 sosiaalinen verkosto </a:t>
            </a:r>
            <a:b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b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 ystävät ja naapurit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1" name="Ryhmä 30">
            <a:extLst>
              <a:ext uri="{FF2B5EF4-FFF2-40B4-BE49-F238E27FC236}">
                <a16:creationId xmlns:a16="http://schemas.microsoft.com/office/drawing/2014/main" id="{D1DC9E74-1C84-FB13-EB18-265FFED12C69}"/>
              </a:ext>
            </a:extLst>
          </p:cNvPr>
          <p:cNvGrpSpPr/>
          <p:nvPr/>
        </p:nvGrpSpPr>
        <p:grpSpPr>
          <a:xfrm>
            <a:off x="9723322" y="4251441"/>
            <a:ext cx="2559893" cy="1415192"/>
            <a:chOff x="9702531" y="3885621"/>
            <a:chExt cx="2559893" cy="1415192"/>
          </a:xfrm>
        </p:grpSpPr>
        <p:sp>
          <p:nvSpPr>
            <p:cNvPr id="32" name="Rectangle 31">
              <a:extLst>
                <a:ext uri="{FF2B5EF4-FFF2-40B4-BE49-F238E27FC236}">
                  <a16:creationId xmlns:a16="http://schemas.microsoft.com/office/drawing/2014/main" id="{8946108A-FA88-7EEB-B376-A32A1D325A71}"/>
                </a:ext>
              </a:extLst>
            </p:cNvPr>
            <p:cNvSpPr/>
            <p:nvPr/>
          </p:nvSpPr>
          <p:spPr>
            <a:xfrm>
              <a:off x="9702531" y="3885621"/>
              <a:ext cx="2149425"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rPr>
                <a:t>Matalan kynnyksen pisteet</a:t>
              </a:r>
            </a:p>
          </p:txBody>
        </p:sp>
        <p:sp>
          <p:nvSpPr>
            <p:cNvPr id="33" name="Rectangle 32">
              <a:extLst>
                <a:ext uri="{FF2B5EF4-FFF2-40B4-BE49-F238E27FC236}">
                  <a16:creationId xmlns:a16="http://schemas.microsoft.com/office/drawing/2014/main" id="{637B7322-786B-DF78-EEC2-D67A6A598E98}"/>
                </a:ext>
              </a:extLst>
            </p:cNvPr>
            <p:cNvSpPr/>
            <p:nvPr/>
          </p:nvSpPr>
          <p:spPr>
            <a:xfrm>
              <a:off x="9858467" y="4182587"/>
              <a:ext cx="1979902"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Muut julkiset palvelut</a:t>
              </a:r>
            </a:p>
          </p:txBody>
        </p:sp>
        <p:sp>
          <p:nvSpPr>
            <p:cNvPr id="34" name="Rectangle 33">
              <a:extLst>
                <a:ext uri="{FF2B5EF4-FFF2-40B4-BE49-F238E27FC236}">
                  <a16:creationId xmlns:a16="http://schemas.microsoft.com/office/drawing/2014/main" id="{CAF19413-D97B-AABD-D9AA-168511594EB7}"/>
                </a:ext>
              </a:extLst>
            </p:cNvPr>
            <p:cNvSpPr/>
            <p:nvPr/>
          </p:nvSpPr>
          <p:spPr>
            <a:xfrm>
              <a:off x="10000136" y="4736585"/>
              <a:ext cx="2262288"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Järjestöt ja yhdistykset</a:t>
              </a:r>
            </a:p>
          </p:txBody>
        </p:sp>
        <p:sp>
          <p:nvSpPr>
            <p:cNvPr id="35" name="Rectangle 34">
              <a:extLst>
                <a:ext uri="{FF2B5EF4-FFF2-40B4-BE49-F238E27FC236}">
                  <a16:creationId xmlns:a16="http://schemas.microsoft.com/office/drawing/2014/main" id="{57A19868-8477-0C5D-A90B-AAD9504D132C}"/>
                </a:ext>
              </a:extLst>
            </p:cNvPr>
            <p:cNvSpPr/>
            <p:nvPr/>
          </p:nvSpPr>
          <p:spPr>
            <a:xfrm>
              <a:off x="10103168" y="5023814"/>
              <a:ext cx="1720679"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Paikallismedia</a:t>
              </a:r>
            </a:p>
          </p:txBody>
        </p:sp>
        <p:sp>
          <p:nvSpPr>
            <p:cNvPr id="36" name="Rectangle 35">
              <a:extLst>
                <a:ext uri="{FF2B5EF4-FFF2-40B4-BE49-F238E27FC236}">
                  <a16:creationId xmlns:a16="http://schemas.microsoft.com/office/drawing/2014/main" id="{07DF4487-417A-874B-43A9-AAD7AF6991B0}"/>
                </a:ext>
              </a:extLst>
            </p:cNvPr>
            <p:cNvSpPr/>
            <p:nvPr/>
          </p:nvSpPr>
          <p:spPr>
            <a:xfrm>
              <a:off x="9948620" y="4459586"/>
              <a:ext cx="1979901"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Yksityiset palvelut</a:t>
              </a:r>
            </a:p>
          </p:txBody>
        </p:sp>
      </p:grpSp>
      <p:grpSp>
        <p:nvGrpSpPr>
          <p:cNvPr id="87" name="Group 86">
            <a:extLst>
              <a:ext uri="{FF2B5EF4-FFF2-40B4-BE49-F238E27FC236}">
                <a16:creationId xmlns:a16="http://schemas.microsoft.com/office/drawing/2014/main" id="{C205885E-AB9B-024A-30E0-F078D271B57B}"/>
              </a:ext>
            </a:extLst>
          </p:cNvPr>
          <p:cNvGrpSpPr/>
          <p:nvPr/>
        </p:nvGrpSpPr>
        <p:grpSpPr>
          <a:xfrm>
            <a:off x="262815" y="3982677"/>
            <a:ext cx="2182016" cy="1698901"/>
            <a:chOff x="820256" y="1406391"/>
            <a:chExt cx="2182016" cy="1698901"/>
          </a:xfrm>
        </p:grpSpPr>
        <p:sp>
          <p:nvSpPr>
            <p:cNvPr id="37" name="Rectangle 36">
              <a:extLst>
                <a:ext uri="{FF2B5EF4-FFF2-40B4-BE49-F238E27FC236}">
                  <a16:creationId xmlns:a16="http://schemas.microsoft.com/office/drawing/2014/main" id="{1CF6E0DB-7A2D-C1FE-A43E-7D683290CFDF}"/>
                </a:ext>
              </a:extLst>
            </p:cNvPr>
            <p:cNvSpPr/>
            <p:nvPr/>
          </p:nvSpPr>
          <p:spPr>
            <a:xfrm>
              <a:off x="850096" y="1406391"/>
              <a:ext cx="2152176"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Ulkoiset </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yhteistyökumppanit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09E7B624-A59B-8924-8DD1-6FA075029891}"/>
                </a:ext>
              </a:extLst>
            </p:cNvPr>
            <p:cNvSpPr/>
            <p:nvPr/>
          </p:nvSpPr>
          <p:spPr>
            <a:xfrm>
              <a:off x="1059654" y="1992408"/>
              <a:ext cx="1794027"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Oppilaitokset ja koulut</a:t>
              </a:r>
            </a:p>
          </p:txBody>
        </p:sp>
        <p:sp>
          <p:nvSpPr>
            <p:cNvPr id="39" name="Rectangle 38">
              <a:extLst>
                <a:ext uri="{FF2B5EF4-FFF2-40B4-BE49-F238E27FC236}">
                  <a16:creationId xmlns:a16="http://schemas.microsoft.com/office/drawing/2014/main" id="{FD6B791B-8BEE-04B0-2A82-E01AC818CA15}"/>
                </a:ext>
              </a:extLst>
            </p:cNvPr>
            <p:cNvSpPr/>
            <p:nvPr/>
          </p:nvSpPr>
          <p:spPr>
            <a:xfrm>
              <a:off x="820256" y="2274295"/>
              <a:ext cx="2017487"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Muut julkiset palvelut</a:t>
              </a:r>
            </a:p>
          </p:txBody>
        </p:sp>
        <p:sp>
          <p:nvSpPr>
            <p:cNvPr id="40" name="Rectangle 39">
              <a:extLst>
                <a:ext uri="{FF2B5EF4-FFF2-40B4-BE49-F238E27FC236}">
                  <a16:creationId xmlns:a16="http://schemas.microsoft.com/office/drawing/2014/main" id="{0C769B41-0316-DEBA-04CF-BE2997C6E965}"/>
                </a:ext>
              </a:extLst>
            </p:cNvPr>
            <p:cNvSpPr/>
            <p:nvPr/>
          </p:nvSpPr>
          <p:spPr>
            <a:xfrm>
              <a:off x="1767261" y="2551294"/>
              <a:ext cx="105572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Järjestöt</a:t>
              </a:r>
            </a:p>
          </p:txBody>
        </p:sp>
        <p:sp>
          <p:nvSpPr>
            <p:cNvPr id="41" name="Rectangle 40">
              <a:extLst>
                <a:ext uri="{FF2B5EF4-FFF2-40B4-BE49-F238E27FC236}">
                  <a16:creationId xmlns:a16="http://schemas.microsoft.com/office/drawing/2014/main" id="{2C2DB1F5-7885-5727-9D87-93D2B51EC527}"/>
                </a:ext>
              </a:extLst>
            </p:cNvPr>
            <p:cNvSpPr/>
            <p:nvPr/>
          </p:nvSpPr>
          <p:spPr>
            <a:xfrm>
              <a:off x="1169252" y="2828293"/>
              <a:ext cx="162026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Yksityiset palvelut</a:t>
              </a:r>
            </a:p>
          </p:txBody>
        </p:sp>
      </p:grpSp>
      <p:sp>
        <p:nvSpPr>
          <p:cNvPr id="56" name="Oval 55">
            <a:extLst>
              <a:ext uri="{FF2B5EF4-FFF2-40B4-BE49-F238E27FC236}">
                <a16:creationId xmlns:a16="http://schemas.microsoft.com/office/drawing/2014/main" id="{DA655BD2-7FCA-BFDE-C638-02F26A1D5417}"/>
              </a:ext>
            </a:extLst>
          </p:cNvPr>
          <p:cNvSpPr/>
          <p:nvPr/>
        </p:nvSpPr>
        <p:spPr>
          <a:xfrm>
            <a:off x="3021574" y="332401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55" name="Oval 54">
            <a:extLst>
              <a:ext uri="{FF2B5EF4-FFF2-40B4-BE49-F238E27FC236}">
                <a16:creationId xmlns:a16="http://schemas.microsoft.com/office/drawing/2014/main" id="{8787A487-E172-13F4-7DED-CF1B61929E60}"/>
              </a:ext>
            </a:extLst>
          </p:cNvPr>
          <p:cNvSpPr/>
          <p:nvPr/>
        </p:nvSpPr>
        <p:spPr>
          <a:xfrm>
            <a:off x="4317391" y="2234109"/>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3" name="Oval 72">
            <a:extLst>
              <a:ext uri="{FF2B5EF4-FFF2-40B4-BE49-F238E27FC236}">
                <a16:creationId xmlns:a16="http://schemas.microsoft.com/office/drawing/2014/main" id="{4AB93E7B-37DB-D023-BB02-F90BC18A6918}"/>
              </a:ext>
            </a:extLst>
          </p:cNvPr>
          <p:cNvSpPr/>
          <p:nvPr/>
        </p:nvSpPr>
        <p:spPr>
          <a:xfrm>
            <a:off x="2533298" y="4197156"/>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4" name="Oval 73">
            <a:extLst>
              <a:ext uri="{FF2B5EF4-FFF2-40B4-BE49-F238E27FC236}">
                <a16:creationId xmlns:a16="http://schemas.microsoft.com/office/drawing/2014/main" id="{82C58203-F46C-5E6F-B77D-6F8FC22396F5}"/>
              </a:ext>
            </a:extLst>
          </p:cNvPr>
          <p:cNvSpPr/>
          <p:nvPr/>
        </p:nvSpPr>
        <p:spPr>
          <a:xfrm>
            <a:off x="7630800" y="223410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5" name="Oval 74">
            <a:extLst>
              <a:ext uri="{FF2B5EF4-FFF2-40B4-BE49-F238E27FC236}">
                <a16:creationId xmlns:a16="http://schemas.microsoft.com/office/drawing/2014/main" id="{E7DCAE1F-9567-9D1E-EC9F-E1D2A4481AA7}"/>
              </a:ext>
            </a:extLst>
          </p:cNvPr>
          <p:cNvSpPr/>
          <p:nvPr/>
        </p:nvSpPr>
        <p:spPr>
          <a:xfrm>
            <a:off x="8978827" y="3299109"/>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6" name="Oval 75">
            <a:extLst>
              <a:ext uri="{FF2B5EF4-FFF2-40B4-BE49-F238E27FC236}">
                <a16:creationId xmlns:a16="http://schemas.microsoft.com/office/drawing/2014/main" id="{51DC6581-9F95-0871-A225-56719DC6E6F9}"/>
              </a:ext>
            </a:extLst>
          </p:cNvPr>
          <p:cNvSpPr/>
          <p:nvPr/>
        </p:nvSpPr>
        <p:spPr>
          <a:xfrm>
            <a:off x="9502110" y="4301800"/>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nvGrpSpPr>
          <p:cNvPr id="11" name="Group 86">
            <a:extLst>
              <a:ext uri="{FF2B5EF4-FFF2-40B4-BE49-F238E27FC236}">
                <a16:creationId xmlns:a16="http://schemas.microsoft.com/office/drawing/2014/main" id="{8BE444E5-6C67-21B9-6E30-9A5019029D50}"/>
              </a:ext>
            </a:extLst>
          </p:cNvPr>
          <p:cNvGrpSpPr/>
          <p:nvPr/>
        </p:nvGrpSpPr>
        <p:grpSpPr>
          <a:xfrm>
            <a:off x="733462" y="1527690"/>
            <a:ext cx="3707455" cy="1091612"/>
            <a:chOff x="1178164" y="1529106"/>
            <a:chExt cx="3073562" cy="1091612"/>
          </a:xfrm>
        </p:grpSpPr>
        <p:sp>
          <p:nvSpPr>
            <p:cNvPr id="12" name="Rectangle 36">
              <a:extLst>
                <a:ext uri="{FF2B5EF4-FFF2-40B4-BE49-F238E27FC236}">
                  <a16:creationId xmlns:a16="http://schemas.microsoft.com/office/drawing/2014/main" id="{13D0545A-9BDC-86CA-2114-105848D736DC}"/>
                </a:ext>
              </a:extLst>
            </p:cNvPr>
            <p:cNvSpPr/>
            <p:nvPr/>
          </p:nvSpPr>
          <p:spPr>
            <a:xfrm>
              <a:off x="2099550" y="1529106"/>
              <a:ext cx="2152176"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Muut </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hyvinvointialueen yksiköt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8" name="Rectangle 38">
              <a:extLst>
                <a:ext uri="{FF2B5EF4-FFF2-40B4-BE49-F238E27FC236}">
                  <a16:creationId xmlns:a16="http://schemas.microsoft.com/office/drawing/2014/main" id="{3C02CCC2-99B7-3286-23D9-34CB382AF3F8}"/>
                </a:ext>
              </a:extLst>
            </p:cNvPr>
            <p:cNvSpPr/>
            <p:nvPr/>
          </p:nvSpPr>
          <p:spPr>
            <a:xfrm>
              <a:off x="1241329" y="2066719"/>
              <a:ext cx="282319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lang="fi-FI" sz="1200" dirty="0">
                  <a:solidFill>
                    <a:srgbClr val="000000"/>
                  </a:solidFill>
                  <a:latin typeface="Arial" panose="020B0604020202020204"/>
                </a:rPr>
                <a:t>T</a:t>
              </a:r>
              <a:r>
                <a:rPr kumimoji="0" lang="fi-FI" sz="1200" b="0" i="0" u="none" strike="noStrike" kern="1200" cap="none" spc="0" normalizeH="0" baseline="0" noProof="0" dirty="0" err="1">
                  <a:ln>
                    <a:noFill/>
                  </a:ln>
                  <a:solidFill>
                    <a:srgbClr val="000000"/>
                  </a:solidFill>
                  <a:effectLst/>
                  <a:uLnTx/>
                  <a:uFillTx/>
                  <a:latin typeface="Arial" panose="020B0604020202020204"/>
                  <a:ea typeface="+mn-ea"/>
                  <a:cs typeface="+mn-cs"/>
                </a:rPr>
                <a:t>erveys</a:t>
              </a: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 ja sairaalapalvelut, valvontatiimi</a:t>
              </a:r>
            </a:p>
          </p:txBody>
        </p:sp>
        <p:sp>
          <p:nvSpPr>
            <p:cNvPr id="29" name="Rectangle 39">
              <a:extLst>
                <a:ext uri="{FF2B5EF4-FFF2-40B4-BE49-F238E27FC236}">
                  <a16:creationId xmlns:a16="http://schemas.microsoft.com/office/drawing/2014/main" id="{EDC7F1EC-DC2B-20C2-F5D3-0103FCDC49D7}"/>
                </a:ext>
              </a:extLst>
            </p:cNvPr>
            <p:cNvSpPr/>
            <p:nvPr/>
          </p:nvSpPr>
          <p:spPr>
            <a:xfrm>
              <a:off x="1178164" y="2343719"/>
              <a:ext cx="2649116"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sosiaalityö, pelastusviranomaiset </a:t>
              </a:r>
            </a:p>
          </p:txBody>
        </p:sp>
      </p:grpSp>
      <p:pic>
        <p:nvPicPr>
          <p:cNvPr id="42" name="Picture 4">
            <a:extLst>
              <a:ext uri="{FF2B5EF4-FFF2-40B4-BE49-F238E27FC236}">
                <a16:creationId xmlns:a16="http://schemas.microsoft.com/office/drawing/2014/main" id="{63F2CAFE-D2E7-F042-97AE-2BA700210311}"/>
              </a:ext>
            </a:extLst>
          </p:cNvPr>
          <p:cNvPicPr>
            <a:picLocks noChangeAspect="1"/>
          </p:cNvPicPr>
          <p:nvPr/>
        </p:nvPicPr>
        <p:blipFill>
          <a:blip r:embed="rId8"/>
          <a:stretch>
            <a:fillRect/>
          </a:stretch>
        </p:blipFill>
        <p:spPr>
          <a:xfrm>
            <a:off x="2837816" y="2234108"/>
            <a:ext cx="6299238" cy="4203691"/>
          </a:xfrm>
          <a:prstGeom prst="ellipse">
            <a:avLst/>
          </a:prstGeom>
          <a:ln w="25400" cap="rnd">
            <a:solidFill>
              <a:schemeClr val="accent1"/>
            </a:solidFill>
          </a:ln>
          <a:effectLst>
            <a:outerShdw blurRad="381000" dist="292100" dir="5400000" sx="-80000" sy="-18000" rotWithShape="0">
              <a:srgbClr val="000000">
                <a:alpha val="22000"/>
              </a:srgbClr>
            </a:outerShdw>
          </a:effectLst>
          <a:scene3d>
            <a:camera prst="orthographicFront">
              <a:rot lat="0" lon="10800000" rev="0"/>
            </a:camera>
            <a:lightRig rig="contrasting" dir="t">
              <a:rot lat="0" lon="0" rev="3000000"/>
            </a:lightRig>
          </a:scene3d>
          <a:sp3d>
            <a:bevelT w="0" h="0"/>
            <a:contourClr>
              <a:srgbClr val="333333"/>
            </a:contourClr>
          </a:sp3d>
        </p:spPr>
      </p:pic>
      <p:sp>
        <p:nvSpPr>
          <p:cNvPr id="21" name="Rectangle 20">
            <a:extLst>
              <a:ext uri="{FF2B5EF4-FFF2-40B4-BE49-F238E27FC236}">
                <a16:creationId xmlns:a16="http://schemas.microsoft.com/office/drawing/2014/main" id="{9625E154-56F7-1955-CD23-312B851F5FA6}"/>
              </a:ext>
            </a:extLst>
          </p:cNvPr>
          <p:cNvSpPr/>
          <p:nvPr/>
        </p:nvSpPr>
        <p:spPr>
          <a:xfrm>
            <a:off x="3676440" y="5429243"/>
            <a:ext cx="1609735" cy="338554"/>
          </a:xfrm>
          <a:prstGeom prst="rect">
            <a:avLst/>
          </a:prstGeom>
          <a:solidFill>
            <a:srgbClr val="92D050"/>
          </a:solidFill>
        </p:spPr>
        <p:txBody>
          <a:bodyPr wrap="non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100" normalizeH="0" baseline="0" noProof="0" dirty="0">
                <a:ln>
                  <a:noFill/>
                </a:ln>
                <a:solidFill>
                  <a:schemeClr val="tx1">
                    <a:lumMod val="50000"/>
                    <a:lumOff val="50000"/>
                  </a:schemeClr>
                </a:solidFill>
                <a:effectLst/>
                <a:uLnTx/>
                <a:uFillTx/>
                <a:latin typeface="Arial" panose="020B0604020202020204"/>
                <a:ea typeface="+mn-ea"/>
                <a:cs typeface="+mn-cs"/>
              </a:rPr>
              <a:t>TYÖNTEKIJÄ</a:t>
            </a:r>
          </a:p>
        </p:txBody>
      </p:sp>
      <p:sp>
        <p:nvSpPr>
          <p:cNvPr id="22" name="Rectangle 21">
            <a:extLst>
              <a:ext uri="{FF2B5EF4-FFF2-40B4-BE49-F238E27FC236}">
                <a16:creationId xmlns:a16="http://schemas.microsoft.com/office/drawing/2014/main" id="{6E35913B-8DCD-F1BB-ECEA-FDBE6C1D76F4}"/>
              </a:ext>
            </a:extLst>
          </p:cNvPr>
          <p:cNvSpPr/>
          <p:nvPr/>
        </p:nvSpPr>
        <p:spPr>
          <a:xfrm>
            <a:off x="6745955" y="5306133"/>
            <a:ext cx="1521327" cy="584775"/>
          </a:xfrm>
          <a:prstGeom prst="rect">
            <a:avLst/>
          </a:prstGeom>
          <a:solidFill>
            <a:srgbClr val="92D050"/>
          </a:solidFill>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br>
              <a:rPr kumimoji="0" lang="fi-FI" sz="1600" b="1" i="0" u="none" strike="noStrike" kern="1200" cap="none" spc="100" normalizeH="0" baseline="0" noProof="0" dirty="0">
                <a:ln>
                  <a:noFill/>
                </a:ln>
                <a:solidFill>
                  <a:srgbClr val="00FF00">
                    <a:lumMod val="50000"/>
                  </a:srgbClr>
                </a:solidFill>
                <a:effectLst/>
                <a:uLnTx/>
                <a:uFillTx/>
                <a:latin typeface="Arial" panose="020B0604020202020204"/>
                <a:ea typeface="+mn-ea"/>
                <a:cs typeface="+mn-cs"/>
              </a:rPr>
            </a:br>
            <a:r>
              <a:rPr kumimoji="0" lang="fi-FI" sz="1600" b="1" i="0" u="none" strike="noStrike" kern="1200" cap="none" spc="100" normalizeH="0" baseline="0" noProof="0" dirty="0">
                <a:ln>
                  <a:noFill/>
                </a:ln>
                <a:solidFill>
                  <a:schemeClr val="tx1">
                    <a:lumMod val="50000"/>
                    <a:lumOff val="50000"/>
                  </a:schemeClr>
                </a:solidFill>
                <a:effectLst/>
                <a:uLnTx/>
                <a:uFillTx/>
                <a:latin typeface="Arial" panose="020B0604020202020204"/>
                <a:ea typeface="+mn-ea"/>
                <a:cs typeface="+mn-cs"/>
              </a:rPr>
              <a:t>ASIAKAS</a:t>
            </a:r>
          </a:p>
        </p:txBody>
      </p:sp>
    </p:spTree>
    <p:extLst>
      <p:ext uri="{BB962C8B-B14F-4D97-AF65-F5344CB8AC3E}">
        <p14:creationId xmlns:p14="http://schemas.microsoft.com/office/powerpoint/2010/main" val="17239975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E6CAACB9-9F9F-DE98-5C6A-6F8E04D9D3BD}"/>
              </a:ext>
            </a:extLst>
          </p:cNvPr>
          <p:cNvGraphicFramePr>
            <a:graphicFrameLocks noChangeAspect="1"/>
          </p:cNvGraphicFramePr>
          <p:nvPr>
            <p:custDataLst>
              <p:tags r:id="rId1"/>
            </p:custDataLst>
            <p:extLst>
              <p:ext uri="{D42A27DB-BD31-4B8C-83A1-F6EECF244321}">
                <p14:modId xmlns:p14="http://schemas.microsoft.com/office/powerpoint/2010/main" val="20767640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14" name="think-cell data - do not delete" hidden="1">
                        <a:extLst>
                          <a:ext uri="{FF2B5EF4-FFF2-40B4-BE49-F238E27FC236}">
                            <a16:creationId xmlns:a16="http://schemas.microsoft.com/office/drawing/2014/main" id="{E6CAACB9-9F9F-DE98-5C6A-6F8E04D9D3B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3" name="think-cell data - do not delete" hidden="1">
            <a:extLst>
              <a:ext uri="{FF2B5EF4-FFF2-40B4-BE49-F238E27FC236}">
                <a16:creationId xmlns:a16="http://schemas.microsoft.com/office/drawing/2014/main" id="{6B57BF89-1C45-4A8E-90FC-D6F80DDD0A2C}"/>
              </a:ext>
            </a:extLst>
          </p:cNvPr>
          <p:cNvGraphicFramePr>
            <a:graphicFrameLocks noChangeAspect="1"/>
          </p:cNvGraphicFramePr>
          <p:nvPr>
            <p:custDataLst>
              <p:tags r:id="rId2"/>
            </p:custDataLst>
            <p:extLst>
              <p:ext uri="{D42A27DB-BD31-4B8C-83A1-F6EECF244321}">
                <p14:modId xmlns:p14="http://schemas.microsoft.com/office/powerpoint/2010/main" val="31681989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3" name="think-cell data - do not delete" hidden="1">
                        <a:extLst>
                          <a:ext uri="{FF2B5EF4-FFF2-40B4-BE49-F238E27FC236}">
                            <a16:creationId xmlns:a16="http://schemas.microsoft.com/office/drawing/2014/main" id="{6B57BF89-1C45-4A8E-90FC-D6F80DDD0A2C}"/>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Asiakasturvallisuus</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42">
            <a:extLst>
              <a:ext uri="{FF2B5EF4-FFF2-40B4-BE49-F238E27FC236}">
                <a16:creationId xmlns:a16="http://schemas.microsoft.com/office/drawing/2014/main" id="{2EAAD48D-A15A-772B-186F-78B65852EC8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8CDDF8-1648-D795-D108-F225B6CE5D8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4">
            <a:extLst>
              <a:ext uri="{FF2B5EF4-FFF2-40B4-BE49-F238E27FC236}">
                <a16:creationId xmlns:a16="http://schemas.microsoft.com/office/drawing/2014/main" id="{22101F61-8626-F449-1BCE-DFD60BCF1CB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45">
            <a:extLst>
              <a:ext uri="{FF2B5EF4-FFF2-40B4-BE49-F238E27FC236}">
                <a16:creationId xmlns:a16="http://schemas.microsoft.com/office/drawing/2014/main" id="{62BA94B0-2E59-B596-20FC-56CB0A961A48}"/>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2" name="Rectangle 46">
            <a:extLst>
              <a:ext uri="{FF2B5EF4-FFF2-40B4-BE49-F238E27FC236}">
                <a16:creationId xmlns:a16="http://schemas.microsoft.com/office/drawing/2014/main" id="{C727A18E-9AB4-370D-A840-77201DCA4A6A}"/>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7">
            <a:extLst>
              <a:ext uri="{FF2B5EF4-FFF2-40B4-BE49-F238E27FC236}">
                <a16:creationId xmlns:a16="http://schemas.microsoft.com/office/drawing/2014/main" id="{C545B417-4DE6-10FA-6F35-BB77109F6EF2}"/>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27155137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78DA4A9E-3935-360D-3CC8-1157163FF49B}"/>
              </a:ext>
            </a:extLst>
          </p:cNvPr>
          <p:cNvGraphicFramePr>
            <a:graphicFrameLocks noChangeAspect="1"/>
          </p:cNvGraphicFramePr>
          <p:nvPr>
            <p:custDataLst>
              <p:tags r:id="rId1"/>
            </p:custDataLst>
            <p:extLst>
              <p:ext uri="{D42A27DB-BD31-4B8C-83A1-F6EECF244321}">
                <p14:modId xmlns:p14="http://schemas.microsoft.com/office/powerpoint/2010/main" val="30159329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78DA4A9E-3935-360D-3CC8-1157163FF49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a:xfrm>
            <a:off x="451413" y="921593"/>
            <a:ext cx="11289174" cy="868004"/>
          </a:xfrm>
        </p:spPr>
        <p:txBody>
          <a:bodyPr vert="horz"/>
          <a:lstStyle/>
          <a:p>
            <a:r>
              <a:rPr lang="fi-FI" dirty="0"/>
              <a:t>Yhteistyö turvallisuudesta vastaavien viranomaisten ja toimijoiden kanssa</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5"/>
            <a:ext cx="5644587" cy="4563426"/>
          </a:xfrm>
        </p:spPr>
        <p:txBody>
          <a:bodyPr numCol="1"/>
          <a:lstStyle/>
          <a:p>
            <a:pPr marL="0" lvl="1">
              <a:lnSpc>
                <a:spcPct val="110000"/>
              </a:lnSpc>
              <a:spcBef>
                <a:spcPts val="789"/>
              </a:spcBef>
              <a:spcAft>
                <a:spcPts val="175"/>
              </a:spcAft>
            </a:pPr>
            <a:r>
              <a:rPr lang="fi-FI" dirty="0"/>
              <a:t>Eloisa ohjaa kaikkea yhteistyötä turvallisuudesta vastaavien viranomaisten ja toimijoiden kanssa. Sosiaalihuollon lainsäädännöstä tulevat velvoitteet ohjaavat asiakasturvallisuuden omavalvontaa. Palo- ja pelastusturvallisuudesta, asumisterveyden turvallisuudesta ja muista turvallisuuden ulottuvuuksista  vastaavat eri viranomaiset kunkin alan oman lainsäädännön perusteella. </a:t>
            </a:r>
            <a:r>
              <a:rPr lang="fi-FI" b="1" dirty="0"/>
              <a:t>Asiakasturvallisuuden edistäminen edellyttää kuitenkin yhteistyötä kaikkien turvallisuudesta vastaavien viranomaisten ja toimijoiden kanssa</a:t>
            </a:r>
            <a:r>
              <a:rPr lang="fi-FI" dirty="0"/>
              <a:t>. </a:t>
            </a:r>
          </a:p>
          <a:p>
            <a:pPr marL="0" lvl="1">
              <a:lnSpc>
                <a:spcPct val="110000"/>
              </a:lnSpc>
              <a:spcBef>
                <a:spcPts val="789"/>
              </a:spcBef>
              <a:spcAft>
                <a:spcPts val="175"/>
              </a:spcAft>
            </a:pPr>
            <a:r>
              <a:rPr lang="fi-FI" dirty="0">
                <a:ea typeface="Calibri" panose="020F0502020204030204" pitchFamily="34" charset="0"/>
                <a:cs typeface="Times New Roman" panose="02020603050405020304" pitchFamily="18" charset="0"/>
              </a:rPr>
              <a:t>Yhteistyö viranomaisten kanssa mm.: </a:t>
            </a:r>
          </a:p>
          <a:p>
            <a:pPr marL="628590" lvl="2" indent="-171450">
              <a:lnSpc>
                <a:spcPct val="110000"/>
              </a:lnSpc>
              <a:spcBef>
                <a:spcPts val="789"/>
              </a:spcBef>
              <a:spcAft>
                <a:spcPts val="175"/>
              </a:spcAft>
              <a:buFont typeface="Wingdings" panose="05000000000000000000" pitchFamily="2" charset="2"/>
              <a:buChar char="Ø"/>
            </a:pPr>
            <a:r>
              <a:rPr lang="fi-FI" dirty="0">
                <a:ea typeface="Calibri" panose="020F0502020204030204" pitchFamily="34" charset="0"/>
                <a:cs typeface="Times New Roman" panose="02020603050405020304" pitchFamily="18" charset="0"/>
              </a:rPr>
              <a:t>Aluehallintoviraston (AVI); oikeusturvaan, perusoikeuksiin ja turvalliseen ympäristöön liittyvät valvontatehtävät ja ohjaus</a:t>
            </a:r>
          </a:p>
          <a:p>
            <a:pPr marL="628590" lvl="2" indent="-171450">
              <a:lnSpc>
                <a:spcPct val="110000"/>
              </a:lnSpc>
              <a:spcBef>
                <a:spcPts val="789"/>
              </a:spcBef>
              <a:spcAft>
                <a:spcPts val="175"/>
              </a:spcAft>
              <a:buFont typeface="Wingdings" panose="05000000000000000000" pitchFamily="2" charset="2"/>
              <a:buChar char="Ø"/>
            </a:pPr>
            <a:r>
              <a:rPr lang="fi-FI" dirty="0">
                <a:ea typeface="Calibri" panose="020F0502020204030204" pitchFamily="34" charset="0"/>
                <a:cs typeface="Times New Roman" panose="02020603050405020304" pitchFamily="18" charset="0"/>
              </a:rPr>
              <a:t>Poliisi/hätäkeskus</a:t>
            </a:r>
          </a:p>
          <a:p>
            <a:br>
              <a:rPr lang="fi-FI" dirty="0"/>
            </a:b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cs typeface="Times New Roman" panose="02020603050405020304" pitchFamily="18" charset="0"/>
              </a:rPr>
              <a:t>Asiakasturvallisuus</a:t>
            </a:r>
            <a:endParaRPr lang="fi-FI" sz="1400" b="1" dirty="0">
              <a:solidFill>
                <a:schemeClr val="accent1"/>
              </a:solidFill>
            </a:endParaRPr>
          </a:p>
        </p:txBody>
      </p:sp>
      <p:sp>
        <p:nvSpPr>
          <p:cNvPr id="14" name="Content Placeholder 3">
            <a:extLst>
              <a:ext uri="{FF2B5EF4-FFF2-40B4-BE49-F238E27FC236}">
                <a16:creationId xmlns:a16="http://schemas.microsoft.com/office/drawing/2014/main" id="{3295C071-43E2-CF82-9E9C-625B3BB8C8F2}"/>
              </a:ext>
            </a:extLst>
          </p:cNvPr>
          <p:cNvSpPr txBox="1">
            <a:spLocks/>
          </p:cNvSpPr>
          <p:nvPr/>
        </p:nvSpPr>
        <p:spPr>
          <a:xfrm>
            <a:off x="6407510" y="1592840"/>
            <a:ext cx="5378492" cy="4563426"/>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789"/>
              </a:spcBef>
              <a:spcAft>
                <a:spcPts val="175"/>
              </a:spcAft>
            </a:pPr>
            <a:r>
              <a:rPr lang="fi-FI" sz="1400" b="1" dirty="0"/>
              <a:t>Ilmoitusvelvollisuudet turvallisuudesta vastaaville viranomaisille ja toimijoille:</a:t>
            </a:r>
          </a:p>
          <a:p>
            <a:pPr marL="171450" lvl="1" indent="-171450">
              <a:spcBef>
                <a:spcPts val="400"/>
              </a:spcBef>
              <a:spcAft>
                <a:spcPts val="200"/>
              </a:spcAft>
              <a:buFont typeface="Arial" panose="020B0604020202020204" pitchFamily="34" charset="0"/>
              <a:buChar char="•"/>
            </a:pPr>
            <a:r>
              <a:rPr lang="fi-FI" dirty="0"/>
              <a:t>Osana asiakasturvallisuuden varmistamista on ilmoituksenvaraista toimintaa harjoittavan palveluyksikön/-pisteen tehtävä terveydensuojelulain 13 §:ssä säädetty ilmoitus kunnan terveydensuojeluviranomaiselle ennen toiminnan aloittamista tai toiminnan olennaisesti muuttuessa. Ilmoituksen sisällöstä säädetään terveyden-suojeluasetuksen 4 §:ssä </a:t>
            </a:r>
          </a:p>
          <a:p>
            <a:pPr marL="171450" lvl="1" indent="-171450">
              <a:spcBef>
                <a:spcPts val="400"/>
              </a:spcBef>
              <a:spcAft>
                <a:spcPts val="200"/>
              </a:spcAft>
              <a:buFont typeface="Arial" panose="020B0604020202020204" pitchFamily="34" charset="0"/>
              <a:buChar char="•"/>
            </a:pPr>
            <a:r>
              <a:rPr lang="fi-FI" dirty="0"/>
              <a:t>Henkilökunta tekee tarvittaessa ilmoituksen Digi- ja väestötieto virastoon </a:t>
            </a:r>
            <a:r>
              <a:rPr lang="fi-FI" b="1" dirty="0"/>
              <a:t>edunvalvonnan tarpeessa olevasta asiakkaasta </a:t>
            </a:r>
            <a:r>
              <a:rPr lang="fi-FI" dirty="0"/>
              <a:t>(holhoustoimilain mukainen ilmoitusvelvollisuus): </a:t>
            </a:r>
            <a:r>
              <a:rPr lang="fi-FI" dirty="0">
                <a:hlinkClick r:id="rId6"/>
              </a:rPr>
              <a:t>Näin ilmoitat edunvalvontaa tarvitsevasta henkilöstä | Digi- ja väestötietovirasto (dvv.fi)</a:t>
            </a:r>
            <a:endParaRPr lang="fi-FI" dirty="0"/>
          </a:p>
          <a:p>
            <a:pPr marL="171450" lvl="1" indent="-171450">
              <a:spcBef>
                <a:spcPts val="400"/>
              </a:spcBef>
              <a:spcAft>
                <a:spcPts val="200"/>
              </a:spcAft>
              <a:buFont typeface="Arial" panose="020B0604020202020204" pitchFamily="34" charset="0"/>
              <a:buChar char="•"/>
            </a:pPr>
            <a:r>
              <a:rPr lang="fi-FI" dirty="0"/>
              <a:t>Henkilöstö on velvollinen ilmoittamaan palovaarasta tai muusta onnettomuusriskistä pelastusviranomaisille (pelastuslain mukainen ilmoitusvelvollisuus): </a:t>
            </a:r>
            <a:r>
              <a:rPr lang="fi-FI" dirty="0">
                <a:hlinkClick r:id="rId7"/>
              </a:rPr>
              <a:t>Ilmoitus ilmeisestä palovaarasta tai muusta riskistä | Pelastustoimi</a:t>
            </a:r>
            <a:endParaRPr lang="fi-FI" dirty="0"/>
          </a:p>
          <a:p>
            <a:pPr marL="171450" lvl="1" indent="-171450">
              <a:spcBef>
                <a:spcPts val="400"/>
              </a:spcBef>
              <a:spcAft>
                <a:spcPts val="200"/>
              </a:spcAft>
              <a:buFont typeface="Arial" panose="020B0604020202020204" pitchFamily="34" charset="0"/>
              <a:buChar char="•"/>
            </a:pPr>
            <a:r>
              <a:rPr lang="fi-FI" dirty="0"/>
              <a:t>Huoli läheisestä, tuttavasta tai naapurista: ilmoituksen voi tehdä kuka tahansa, joka havaitsee tai saa tietää sellaisia seikkoja, joiden vuoksi henkilön palvelujen tarve olisi syytä selvittää. Varhaisella avuntarpeen tunnistamisella pyritään tukemaan ikääntyneiden hyvinvointia ja auttamaan arjessa selviytymistä: </a:t>
            </a:r>
            <a:r>
              <a:rPr lang="fi-FI" dirty="0">
                <a:solidFill>
                  <a:schemeClr val="accent2"/>
                </a:solidFill>
                <a:hlinkClick r:id="rId8"/>
              </a:rPr>
              <a:t>Ilmoitus Eloisan sosiaalihuoltoon </a:t>
            </a:r>
            <a:endParaRPr lang="fi-FI" dirty="0"/>
          </a:p>
          <a:p>
            <a:pPr marL="171450" lvl="1" indent="-171450">
              <a:spcBef>
                <a:spcPts val="400"/>
              </a:spcBef>
              <a:spcAft>
                <a:spcPts val="200"/>
              </a:spcAft>
              <a:buFont typeface="Arial" panose="020B0604020202020204" pitchFamily="34" charset="0"/>
              <a:buChar char="•"/>
            </a:pPr>
            <a:r>
              <a:rPr lang="fi-FI" dirty="0"/>
              <a:t>Jos asiakkaalta häviää lääkkeitä, henkilöstö selvittelee asiaa asiakkaan kanssa sekä omassa yksikössä, ja tekee rikosilmoituksen </a:t>
            </a:r>
          </a:p>
        </p:txBody>
      </p:sp>
      <p:sp>
        <p:nvSpPr>
          <p:cNvPr id="18" name="Suorakulmio 17">
            <a:extLst>
              <a:ext uri="{FF2B5EF4-FFF2-40B4-BE49-F238E27FC236}">
                <a16:creationId xmlns:a16="http://schemas.microsoft.com/office/drawing/2014/main" id="{0C6ABC29-2B75-A7B7-13B6-A26CE5E8BC8E}"/>
              </a:ext>
            </a:extLst>
          </p:cNvPr>
          <p:cNvSpPr/>
          <p:nvPr/>
        </p:nvSpPr>
        <p:spPr>
          <a:xfrm>
            <a:off x="496828" y="4859697"/>
            <a:ext cx="5644587" cy="1296569"/>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Viranomaisten ja muiden toimijoiden edellyttämät ohjeistukset:</a:t>
            </a:r>
            <a:endParaRPr lang="fi-FI" sz="1200" dirty="0">
              <a:solidFill>
                <a:schemeClr val="tx1"/>
              </a:solidFill>
            </a:endParaRPr>
          </a:p>
          <a:p>
            <a:r>
              <a:rPr lang="fi-FI" sz="1200" dirty="0">
                <a:solidFill>
                  <a:schemeClr val="tx1"/>
                </a:solidFill>
              </a:rPr>
              <a:t>Palo- ja pelastussuunnitelma on laadittu ja kokoontumispaikka on määritelty yksikön parkkialueelle viranomaisten ohjeistuksen mukaisesti.</a:t>
            </a:r>
          </a:p>
          <a:p>
            <a:r>
              <a:rPr lang="fi-FI" sz="1200" dirty="0">
                <a:solidFill>
                  <a:schemeClr val="tx1"/>
                </a:solidFill>
              </a:rPr>
              <a:t>Yksiköihin on laadittu toimintakortit poikkeus-, kriisi- tai onnettomuustilanteisiin, jotka koottu yksikön varautumiskansioon.</a:t>
            </a:r>
            <a:endParaRPr lang="fi-FI" sz="1200" b="1" dirty="0">
              <a:solidFill>
                <a:schemeClr val="tx1"/>
              </a:solidFill>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29" name="Suorakulmio 28">
            <a:extLst>
              <a:ext uri="{FF2B5EF4-FFF2-40B4-BE49-F238E27FC236}">
                <a16:creationId xmlns:a16="http://schemas.microsoft.com/office/drawing/2014/main" id="{E3EB2891-A415-96EF-8FC7-EF8B2FF87E7F}"/>
              </a:ext>
            </a:extLst>
          </p:cNvPr>
          <p:cNvSpPr/>
          <p:nvPr/>
        </p:nvSpPr>
        <p:spPr>
          <a:xfrm>
            <a:off x="6407509" y="1592840"/>
            <a:ext cx="5378492" cy="5009207"/>
          </a:xfrm>
          <a:prstGeom prst="rect">
            <a:avLst/>
          </a:prstGeom>
          <a:noFill/>
          <a:ln w="19050">
            <a:solidFill>
              <a:srgbClr val="C9CA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Tree>
    <p:extLst>
      <p:ext uri="{BB962C8B-B14F-4D97-AF65-F5344CB8AC3E}">
        <p14:creationId xmlns:p14="http://schemas.microsoft.com/office/powerpoint/2010/main" val="530673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think-cell data - do not delete" hidden="1">
            <a:extLst>
              <a:ext uri="{FF2B5EF4-FFF2-40B4-BE49-F238E27FC236}">
                <a16:creationId xmlns:a16="http://schemas.microsoft.com/office/drawing/2014/main" id="{D57A5B3E-904E-2F7C-537E-BC02F4D13318}"/>
              </a:ext>
            </a:extLst>
          </p:cNvPr>
          <p:cNvGraphicFramePr>
            <a:graphicFrameLocks noChangeAspect="1"/>
          </p:cNvGraphicFramePr>
          <p:nvPr>
            <p:custDataLst>
              <p:tags r:id="rId1"/>
            </p:custDataLst>
            <p:extLst>
              <p:ext uri="{D42A27DB-BD31-4B8C-83A1-F6EECF244321}">
                <p14:modId xmlns:p14="http://schemas.microsoft.com/office/powerpoint/2010/main" val="28057216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32" name="think-cell data - do not delete" hidden="1">
                        <a:extLst>
                          <a:ext uri="{FF2B5EF4-FFF2-40B4-BE49-F238E27FC236}">
                            <a16:creationId xmlns:a16="http://schemas.microsoft.com/office/drawing/2014/main" id="{D57A5B3E-904E-2F7C-537E-BC02F4D13318}"/>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14" name="think-cell data - do not delete" hidden="1">
            <a:extLst>
              <a:ext uri="{FF2B5EF4-FFF2-40B4-BE49-F238E27FC236}">
                <a16:creationId xmlns:a16="http://schemas.microsoft.com/office/drawing/2014/main" id="{DFBFE128-F336-D279-27CA-6B1D24E3C037}"/>
              </a:ext>
            </a:extLst>
          </p:cNvPr>
          <p:cNvGraphicFramePr>
            <a:graphicFrameLocks noChangeAspect="1"/>
          </p:cNvGraphicFramePr>
          <p:nvPr>
            <p:custDataLst>
              <p:tags r:id="rId2"/>
            </p:custDataLst>
            <p:extLst>
              <p:ext uri="{D42A27DB-BD31-4B8C-83A1-F6EECF244321}">
                <p14:modId xmlns:p14="http://schemas.microsoft.com/office/powerpoint/2010/main" val="26718938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14" name="think-cell data - do not delete" hidden="1">
                        <a:extLst>
                          <a:ext uri="{FF2B5EF4-FFF2-40B4-BE49-F238E27FC236}">
                            <a16:creationId xmlns:a16="http://schemas.microsoft.com/office/drawing/2014/main" id="{DFBFE128-F336-D279-27CA-6B1D24E3C03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(1/3)</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5"/>
            <a:ext cx="11289174" cy="4344629"/>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r>
              <a:rPr lang="fi-FI" sz="2000" b="1" dirty="0">
                <a:latin typeface="+mn-lt"/>
                <a:cs typeface="Times New Roman" panose="02020603050405020304" pitchFamily="18" charset="0"/>
              </a:rPr>
              <a:t>Hoito- ja hoivahenkilöstön määrä, rakenne ja riittävyys sekä sijaisten käytön periaatteet</a:t>
            </a:r>
          </a:p>
          <a:p>
            <a:pPr>
              <a:lnSpc>
                <a:spcPct val="110000"/>
              </a:lnSpc>
              <a:spcBef>
                <a:spcPts val="789"/>
              </a:spcBef>
              <a:spcAft>
                <a:spcPts val="175"/>
              </a:spcAft>
            </a:pPr>
            <a:r>
              <a:rPr lang="fi-FI" dirty="0"/>
              <a:t>Henkilöstösuunnittelussa otetaan huomioon sovellettava lainsäädäntö. Suunnittelussa huomioidaan erityisesti henkilöstön riittävä sosiaalihuollon ammatillinen osaaminen. Toimintakeskuksessa työskentelee tällä hetkellä neljä työvalmentajaa, joista yhdellä on sosiaali- ja terveysalan perustutkinto ja muilla teknisenalan koulutus. Osaamista on pyritty varmistamaan täydennyskoulutuksilla. Henkilöstömitoituksessa huomioidaan asiakkaiden määrä ja heidän tuen ja ohjauksen tarve. </a:t>
            </a:r>
            <a:endParaRPr lang="fi-FI" b="1" i="1" dirty="0">
              <a:solidFill>
                <a:schemeClr val="accent5"/>
              </a:solidFill>
            </a:endParaRPr>
          </a:p>
        </p:txBody>
      </p:sp>
      <p:sp>
        <p:nvSpPr>
          <p:cNvPr id="4" name="Suorakulmio 3">
            <a:extLst>
              <a:ext uri="{FF2B5EF4-FFF2-40B4-BE49-F238E27FC236}">
                <a16:creationId xmlns:a16="http://schemas.microsoft.com/office/drawing/2014/main" id="{57EC6525-2141-76D2-1CFC-ECBF4FBF86C0}"/>
              </a:ext>
            </a:extLst>
          </p:cNvPr>
          <p:cNvSpPr/>
          <p:nvPr/>
        </p:nvSpPr>
        <p:spPr>
          <a:xfrm>
            <a:off x="6214683" y="1825625"/>
            <a:ext cx="5525904" cy="302505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Sijaisten käytön periaatteet: </a:t>
            </a:r>
          </a:p>
          <a:p>
            <a:r>
              <a:rPr lang="fi-FI" sz="1200" dirty="0">
                <a:solidFill>
                  <a:schemeClr val="tx1"/>
                </a:solidFill>
              </a:rPr>
              <a:t>Lyhyet 1-3 päivän poissaolot pyritään järjestelemään omin järjestelyin. Pidempiin poissaoloihin on mahdollista ottaa sijainen. Alle 13 päivän sijaistukset Temporen kautta.</a:t>
            </a:r>
          </a:p>
          <a:p>
            <a:endParaRPr lang="fi-FI" sz="1200" b="1" dirty="0">
              <a:solidFill>
                <a:schemeClr val="tx1"/>
              </a:solidFill>
              <a:highlight>
                <a:srgbClr val="FFFF00"/>
              </a:highlight>
            </a:endParaRPr>
          </a:p>
          <a:p>
            <a:r>
              <a:rPr lang="fi-FI" sz="1200" b="1" dirty="0">
                <a:solidFill>
                  <a:schemeClr val="tx1"/>
                </a:solidFill>
              </a:rPr>
              <a:t>Palveluesihenkilöiden tehtävät: </a:t>
            </a:r>
          </a:p>
          <a:p>
            <a:r>
              <a:rPr lang="fi-FI" sz="1100" dirty="0">
                <a:solidFill>
                  <a:schemeClr val="tx1"/>
                </a:solidFill>
                <a:cs typeface="Arial"/>
              </a:rPr>
              <a:t>Palveluesihenkilö johtaa toimintaa. Palveluesihenkilö suunnittelee, kehittää, seuraa ja arvioi toimintaa. Toimii yksikön esihenkilönä henkilökunnalle. Vastaa yksikön toiminnan johtamisesta, huomioiden turvallisuuden. Vastaa yksikön toiminnan laadusta ja taloudesta ja vastaa henkilöstöresurssien kohdentamisesta yksikössä. Hyväksyy </a:t>
            </a:r>
            <a:r>
              <a:rPr lang="fi-FI" sz="1100" dirty="0" err="1">
                <a:solidFill>
                  <a:schemeClr val="tx1"/>
                </a:solidFill>
                <a:cs typeface="Arial"/>
              </a:rPr>
              <a:t>työvuorosuunnitelmat</a:t>
            </a:r>
            <a:r>
              <a:rPr lang="fi-FI" sz="1100" dirty="0">
                <a:solidFill>
                  <a:schemeClr val="tx1"/>
                </a:solidFill>
                <a:cs typeface="Arial"/>
              </a:rPr>
              <a:t> ja toteumat. Vetää henkilöstöpalaverit. Päättää työntekijöiden vapaista ja lomista. Huolehtii toimintakeskuksen rekrytoinneista ja laatii työntekijöiden työsopimukset. Huolehtii henkilökunnan työhyvinvoinnista ja huolehtii henkilöstön pätevyyksien voimassa olosta ja täydennyskoulutuksista. Esihenkilö huolehtii yhteistyöstä eri sidosryhmien kanssa sekä kehittää yksikön toimintaa asiakaspalautteiden pohjalta.</a:t>
            </a:r>
          </a:p>
          <a:p>
            <a:endParaRPr lang="fi-FI" sz="1050" dirty="0">
              <a:solidFill>
                <a:schemeClr val="tx1"/>
              </a:solidFill>
              <a:highlight>
                <a:srgbClr val="FFFF00"/>
              </a:highlight>
            </a:endParaRPr>
          </a:p>
          <a:p>
            <a:r>
              <a:rPr lang="fi-FI" sz="1050" b="1" dirty="0">
                <a:solidFill>
                  <a:schemeClr val="tx1"/>
                </a:solidFill>
              </a:rPr>
              <a:t> </a:t>
            </a:r>
          </a:p>
        </p:txBody>
      </p:sp>
      <p:sp>
        <p:nvSpPr>
          <p:cNvPr id="29" name="Suorakulmio 28">
            <a:extLst>
              <a:ext uri="{FF2B5EF4-FFF2-40B4-BE49-F238E27FC236}">
                <a16:creationId xmlns:a16="http://schemas.microsoft.com/office/drawing/2014/main" id="{28E2319A-34F9-A8AC-3B86-6AFC25B88957}"/>
              </a:ext>
            </a:extLst>
          </p:cNvPr>
          <p:cNvSpPr/>
          <p:nvPr/>
        </p:nvSpPr>
        <p:spPr>
          <a:xfrm>
            <a:off x="6214683" y="4917461"/>
            <a:ext cx="5525904" cy="123750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t"/>
          <a:lstStyle/>
          <a:p>
            <a:pPr>
              <a:spcBef>
                <a:spcPts val="600"/>
              </a:spcBef>
            </a:pPr>
            <a:r>
              <a:rPr lang="fi-FI" sz="1200" b="1" dirty="0">
                <a:solidFill>
                  <a:schemeClr val="tx1"/>
                </a:solidFill>
              </a:rPr>
              <a:t>Henkilöstörakenne:</a:t>
            </a:r>
          </a:p>
        </p:txBody>
      </p:sp>
      <p:sp>
        <p:nvSpPr>
          <p:cNvPr id="31" name="Tekstiruutu 30">
            <a:extLst>
              <a:ext uri="{FF2B5EF4-FFF2-40B4-BE49-F238E27FC236}">
                <a16:creationId xmlns:a16="http://schemas.microsoft.com/office/drawing/2014/main" id="{EBCA0DB1-666D-24C2-1FC1-DCCB6039E245}"/>
              </a:ext>
            </a:extLst>
          </p:cNvPr>
          <p:cNvSpPr txBox="1"/>
          <p:nvPr/>
        </p:nvSpPr>
        <p:spPr>
          <a:xfrm>
            <a:off x="6300470" y="5154692"/>
            <a:ext cx="5442442" cy="1377300"/>
          </a:xfrm>
          <a:prstGeom prst="rect">
            <a:avLst/>
          </a:prstGeom>
          <a:noFill/>
        </p:spPr>
        <p:txBody>
          <a:bodyPr wrap="square" numCol="2">
            <a:spAutoFit/>
          </a:bodyPr>
          <a:lstStyle/>
          <a:p>
            <a:pPr marL="171450" indent="-171450">
              <a:spcBef>
                <a:spcPts val="600"/>
              </a:spcBef>
              <a:buFont typeface="Arial" panose="020B0604020202020204" pitchFamily="34" charset="0"/>
              <a:buChar char="•"/>
            </a:pPr>
            <a:r>
              <a:rPr lang="fi-FI" sz="1050" b="1" dirty="0">
                <a:solidFill>
                  <a:schemeClr val="tx1"/>
                </a:solidFill>
              </a:rPr>
              <a:t>Kokonaismäärä ja rakenne: palveluesihenkilö (työ jakautuu kolmeen eri yksikköön). </a:t>
            </a:r>
            <a:r>
              <a:rPr lang="fi-FI" sz="1050" b="1" dirty="0"/>
              <a:t>Kolme ohjaajaa</a:t>
            </a:r>
            <a:r>
              <a:rPr lang="fi-FI" sz="1050" b="1" dirty="0">
                <a:solidFill>
                  <a:schemeClr val="tx1"/>
                </a:solidFill>
              </a:rPr>
              <a:t>. Kaksi </a:t>
            </a:r>
            <a:r>
              <a:rPr lang="fi-FI" sz="1050" b="1" dirty="0"/>
              <a:t>lähiohjaajaa</a:t>
            </a:r>
            <a:r>
              <a:rPr lang="fi-FI" sz="1050" b="1" dirty="0">
                <a:solidFill>
                  <a:schemeClr val="tx1"/>
                </a:solidFill>
              </a:rPr>
              <a:t>.</a:t>
            </a:r>
          </a:p>
          <a:p>
            <a:pPr marL="171450" indent="-171450">
              <a:spcBef>
                <a:spcPts val="600"/>
              </a:spcBef>
              <a:buFont typeface="Arial" panose="020B0604020202020204" pitchFamily="34" charset="0"/>
              <a:buChar char="•"/>
            </a:pPr>
            <a:endParaRPr lang="fi-FI" sz="1050" b="1" dirty="0"/>
          </a:p>
          <a:p>
            <a:pPr marL="171450" indent="-171450">
              <a:spcBef>
                <a:spcPts val="600"/>
              </a:spcBef>
              <a:buFont typeface="Arial" panose="020B0604020202020204" pitchFamily="34" charset="0"/>
              <a:buChar char="•"/>
            </a:pPr>
            <a:endParaRPr lang="fi-FI" sz="1050" b="1" dirty="0">
              <a:solidFill>
                <a:schemeClr val="tx1"/>
              </a:solidFill>
            </a:endParaRPr>
          </a:p>
          <a:p>
            <a:pPr marL="171450" indent="-171450">
              <a:spcBef>
                <a:spcPts val="600"/>
              </a:spcBef>
              <a:buFont typeface="Arial" panose="020B0604020202020204" pitchFamily="34" charset="0"/>
              <a:buChar char="•"/>
            </a:pPr>
            <a:r>
              <a:rPr lang="fi-FI" sz="1050" b="1" dirty="0"/>
              <a:t>Vuokratyövoiman käyttö: Temporen kautta alle 13 päivän sijaisuuksiin tarvittaessa, kuitenkin siten, että lyhyet 1-3 päivän poissaolot omin järjestelyin. </a:t>
            </a:r>
            <a:endParaRPr lang="fi-FI" sz="1050" b="1" dirty="0">
              <a:solidFill>
                <a:schemeClr val="tx1"/>
              </a:solidFill>
            </a:endParaRPr>
          </a:p>
          <a:p>
            <a:pPr>
              <a:spcBef>
                <a:spcPts val="600"/>
              </a:spcBef>
            </a:pPr>
            <a:endParaRPr lang="fi-FI" sz="1050" b="1" dirty="0">
              <a:solidFill>
                <a:schemeClr val="tx1"/>
              </a:solidFill>
            </a:endParaRPr>
          </a:p>
          <a:p>
            <a:pPr>
              <a:spcBef>
                <a:spcPts val="600"/>
              </a:spcBef>
            </a:pPr>
            <a:endParaRPr lang="fi-FI" sz="1100" b="1" dirty="0">
              <a:solidFill>
                <a:schemeClr val="tx1"/>
              </a:solidFill>
              <a:highlight>
                <a:srgbClr val="FFFF00"/>
              </a:highlight>
            </a:endParaRPr>
          </a:p>
        </p:txBody>
      </p:sp>
      <p:sp>
        <p:nvSpPr>
          <p:cNvPr id="5" name="Suorakulmio 4">
            <a:extLst>
              <a:ext uri="{FF2B5EF4-FFF2-40B4-BE49-F238E27FC236}">
                <a16:creationId xmlns:a16="http://schemas.microsoft.com/office/drawing/2014/main" id="{2A8D2AC6-FA34-41E3-9947-86B543CED161}"/>
              </a:ext>
            </a:extLst>
          </p:cNvPr>
          <p:cNvSpPr/>
          <p:nvPr/>
        </p:nvSpPr>
        <p:spPr>
          <a:xfrm>
            <a:off x="529448" y="4917460"/>
            <a:ext cx="5525904" cy="123750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Henkilöstön riittävyys suhteessa asiakkaiden palvelujen tarpeeseen:</a:t>
            </a:r>
          </a:p>
          <a:p>
            <a:r>
              <a:rPr lang="fi-FI" sz="1200" dirty="0">
                <a:solidFill>
                  <a:srgbClr val="000000"/>
                </a:solidFill>
              </a:rPr>
              <a:t>Yksikössä tarvittava henkilöstömäärä riippuu asiakkaiden avun tarpeesta ja määrästä. Työmäärää ja resursseja tarkastellaan jatkuvasti henkilöstön viikkopalavereissa ja tilannetta arvioidaan tarvittaessa palveluesihenkilön kanssa. Lomat ja poissaolot pyritään suunnittelemaan porrastaen. </a:t>
            </a:r>
            <a:endParaRPr lang="fi-FI" sz="1200" dirty="0">
              <a:solidFill>
                <a:schemeClr val="tx1"/>
              </a:solidFill>
            </a:endParaRPr>
          </a:p>
        </p:txBody>
      </p:sp>
    </p:spTree>
    <p:extLst>
      <p:ext uri="{BB962C8B-B14F-4D97-AF65-F5344CB8AC3E}">
        <p14:creationId xmlns:p14="http://schemas.microsoft.com/office/powerpoint/2010/main" val="14746583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DF30808D-8DC1-7D67-D9DE-202A550CFF61}"/>
              </a:ext>
            </a:extLst>
          </p:cNvPr>
          <p:cNvGraphicFramePr>
            <a:graphicFrameLocks noChangeAspect="1"/>
          </p:cNvGraphicFramePr>
          <p:nvPr>
            <p:custDataLst>
              <p:tags r:id="rId1"/>
            </p:custDataLst>
            <p:extLst>
              <p:ext uri="{D42A27DB-BD31-4B8C-83A1-F6EECF244321}">
                <p14:modId xmlns:p14="http://schemas.microsoft.com/office/powerpoint/2010/main" val="31444911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DF30808D-8DC1-7D67-D9DE-202A550CFF6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a:t>
            </a:r>
            <a:r>
              <a:rPr lang="fi-FI"/>
              <a:t>2/3)</a:t>
            </a: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690086"/>
            <a:ext cx="6008112" cy="4590345"/>
          </a:xfrm>
          <a:prstGeom prst="rect">
            <a:avLst/>
          </a:prstGeom>
        </p:spPr>
        <p:txBody>
          <a:bodyPr vert="horz" lIns="91440" tIns="45720" rIns="91440" bIns="45720" numCol="1" spcCol="54864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pPr>
            <a:r>
              <a:rPr lang="fi-FI" sz="2000" b="1" dirty="0">
                <a:latin typeface="+mn-lt"/>
                <a:cs typeface="Times New Roman" panose="02020603050405020304" pitchFamily="18" charset="0"/>
              </a:rPr>
              <a:t>Henkilöstön rekrytoinnin periaatteet</a:t>
            </a:r>
          </a:p>
          <a:p>
            <a:pPr marL="0" lvl="1">
              <a:lnSpc>
                <a:spcPct val="110000"/>
              </a:lnSpc>
              <a:spcBef>
                <a:spcPts val="789"/>
              </a:spcBef>
              <a:spcAft>
                <a:spcPts val="175"/>
              </a:spcAft>
            </a:pPr>
            <a:r>
              <a:rPr lang="fi-FI" dirty="0"/>
              <a:t>Henkilöstön rekrytointia ohjaavat työlainsäädäntö ja työehtosopimukset, joissa määritellään sekä työntekijöiden että työnantajien oikeudet ja velvollisuudet. </a:t>
            </a:r>
          </a:p>
          <a:p>
            <a:pPr marL="0" lvl="1">
              <a:lnSpc>
                <a:spcPct val="110000"/>
              </a:lnSpc>
              <a:spcBef>
                <a:spcPts val="789"/>
              </a:spcBef>
              <a:spcAft>
                <a:spcPts val="175"/>
              </a:spcAft>
            </a:pPr>
            <a:r>
              <a:rPr lang="fi-FI" dirty="0"/>
              <a:t>Vakituisten työntekijöiden </a:t>
            </a:r>
            <a:r>
              <a:rPr lang="fi-FI" b="1" dirty="0"/>
              <a:t>rekrytoinnista päätetään hallintosäännön ja Eloisan sisäisten rekrytointiohjeiden mukaisesti</a:t>
            </a:r>
            <a:r>
              <a:rPr lang="fi-FI" dirty="0"/>
              <a:t>. Henkilöstön haku tapahtuu </a:t>
            </a:r>
            <a:r>
              <a:rPr lang="fi-FI" dirty="0">
                <a:hlinkClick r:id="rId6"/>
              </a:rPr>
              <a:t>kuntarekry.fi </a:t>
            </a:r>
            <a:r>
              <a:rPr lang="fi-FI" dirty="0"/>
              <a:t>kautta. Hakijoiden kelpoisuus varmistetaan sosiaali- ja terveydenhuollon ammattirekistereistä (SUOSIKKI ja TERHIKKI) sekä alkuperäisten opinto- ja työtodistusten avulla. Valvontalain myötä 1.1.2024 alkaen myös ikääntyneiden kanssa työskenteleviltä pyydetään rikosrekisteriote. Huomioi lastensuojelulain voimassaoleva vaade ja vammaisten kanssa työskentelevien osalta 1.1.2025 alkaen.  Työhaastatteluilla varmistetaan henkilöiden luotettavuus ja soveltuvuus. </a:t>
            </a:r>
          </a:p>
          <a:p>
            <a:pPr marL="0" lvl="1">
              <a:lnSpc>
                <a:spcPct val="110000"/>
              </a:lnSpc>
              <a:spcBef>
                <a:spcPts val="789"/>
              </a:spcBef>
              <a:spcAft>
                <a:spcPts val="175"/>
              </a:spcAft>
            </a:pPr>
            <a:r>
              <a:rPr lang="fi-FI" dirty="0"/>
              <a:t>Sosiaali- ja terveydenhuollon ammattihenkilöillä pitää olla hoitamiensa tehtävien edellyttämä riittävä suullinen ja kirjallinen kielitaito. Kielitaito varmistetaan Eloisassa opinto-, tutkinto- tai työtodistusten avulla. </a:t>
            </a:r>
          </a:p>
          <a:p>
            <a:pPr marL="0" lvl="1">
              <a:lnSpc>
                <a:spcPct val="110000"/>
              </a:lnSpc>
              <a:spcBef>
                <a:spcPts val="789"/>
              </a:spcBef>
              <a:spcAft>
                <a:spcPts val="175"/>
              </a:spcAft>
            </a:pPr>
            <a:endParaRPr lang="fi-FI" sz="2000" b="1" dirty="0">
              <a:latin typeface="+mn-lt"/>
              <a:cs typeface="Times New Roman" panose="02020603050405020304" pitchFamily="18" charset="0"/>
            </a:endParaRPr>
          </a:p>
          <a:p>
            <a:pPr marL="0" lvl="1">
              <a:lnSpc>
                <a:spcPct val="110000"/>
              </a:lnSpc>
              <a:spcBef>
                <a:spcPts val="789"/>
              </a:spcBef>
              <a:spcAft>
                <a:spcPts val="175"/>
              </a:spcAft>
            </a:pPr>
            <a:endParaRPr lang="fi-FI" sz="2000" b="1" dirty="0">
              <a:latin typeface="+mn-lt"/>
              <a:cs typeface="Times New Roman" panose="02020603050405020304" pitchFamily="18" charset="0"/>
            </a:endParaRPr>
          </a:p>
        </p:txBody>
      </p:sp>
      <p:sp>
        <p:nvSpPr>
          <p:cNvPr id="4" name="Suorakulmio 3">
            <a:extLst>
              <a:ext uri="{FF2B5EF4-FFF2-40B4-BE49-F238E27FC236}">
                <a16:creationId xmlns:a16="http://schemas.microsoft.com/office/drawing/2014/main" id="{24EA3FE8-467E-D455-1767-F9AF20614689}"/>
              </a:ext>
            </a:extLst>
          </p:cNvPr>
          <p:cNvSpPr/>
          <p:nvPr/>
        </p:nvSpPr>
        <p:spPr>
          <a:xfrm>
            <a:off x="6704643" y="2595433"/>
            <a:ext cx="5176314" cy="215712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Rekrytoinnin erityispiirteet: </a:t>
            </a:r>
          </a:p>
          <a:p>
            <a:endParaRPr lang="fi-FI" sz="1200" b="1" dirty="0">
              <a:solidFill>
                <a:schemeClr val="tx1"/>
              </a:solidFill>
            </a:endParaRPr>
          </a:p>
          <a:p>
            <a:r>
              <a:rPr lang="fi-FI" sz="1200" dirty="0">
                <a:solidFill>
                  <a:schemeClr val="tx1"/>
                </a:solidFill>
              </a:rPr>
              <a:t>Yksikön osaamis- ja pätevyysvaatimukset mietitään huolella peilaten niitä työvalmentajan tehtävänkuvaan. Rekrytoinnissa tiedotetaan asioista, jotka vaikuttavat henkilöstövalintaan. Hakijoista tehdään mahdollisesti taustaselvitys ja voidaan kysyä myös suosittelijoita. Rekrytointitilanteessa tehdään tarkka, vähintään kahden haastattelijan yhteinen pohdinta valinnasta. Käytössä koeaika. Esimies tarkistaa henkilöllisyyden, alkuperäiset tutkinto- ja alan työtodistukset.</a:t>
            </a:r>
            <a:endParaRPr lang="fi-FI" sz="1200" b="1" dirty="0">
              <a:solidFill>
                <a:schemeClr val="tx1"/>
              </a:solidFill>
            </a:endParaRPr>
          </a:p>
          <a:p>
            <a:endParaRPr lang="fi-FI" sz="1200" b="1" dirty="0">
              <a:solidFill>
                <a:schemeClr val="tx1"/>
              </a:solidFill>
            </a:endParaRPr>
          </a:p>
        </p:txBody>
      </p:sp>
      <p:sp>
        <p:nvSpPr>
          <p:cNvPr id="5" name="Suorakulmio: Pyöristetyt kulmat 4">
            <a:extLst>
              <a:ext uri="{FF2B5EF4-FFF2-40B4-BE49-F238E27FC236}">
                <a16:creationId xmlns:a16="http://schemas.microsoft.com/office/drawing/2014/main" id="{8C4495A0-FFBC-F17A-F408-8F985931408A}"/>
              </a:ext>
            </a:extLst>
          </p:cNvPr>
          <p:cNvSpPr>
            <a:spLocks/>
          </p:cNvSpPr>
          <p:nvPr/>
        </p:nvSpPr>
        <p:spPr>
          <a:xfrm>
            <a:off x="6704643" y="5167914"/>
            <a:ext cx="5176314" cy="464075"/>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lnSpc>
                <a:spcPct val="110000"/>
              </a:lnSpc>
              <a:spcAft>
                <a:spcPts val="200"/>
              </a:spcAft>
              <a:buClr>
                <a:schemeClr val="tx1"/>
              </a:buClr>
            </a:pPr>
            <a:r>
              <a:rPr lang="fi-FI" sz="1000" b="1" dirty="0">
                <a:solidFill>
                  <a:schemeClr val="tx1"/>
                </a:solidFill>
              </a:rPr>
              <a:t>Lue lisää: </a:t>
            </a:r>
          </a:p>
          <a:p>
            <a:pPr marL="171450" lvl="1" indent="-171450">
              <a:lnSpc>
                <a:spcPct val="110000"/>
              </a:lnSpc>
              <a:spcAft>
                <a:spcPts val="200"/>
              </a:spcAft>
              <a:buClr>
                <a:schemeClr val="tx1"/>
              </a:buClr>
              <a:buFont typeface="Arial" panose="020B0604020202020204" pitchFamily="34" charset="0"/>
              <a:buChar char="•"/>
            </a:pPr>
            <a:r>
              <a:rPr lang="fi-FI" sz="1000" dirty="0">
                <a:solidFill>
                  <a:schemeClr val="tx1"/>
                </a:solidFill>
                <a:hlinkClick r:id="rId7"/>
              </a:rPr>
              <a:t>Riittävän kielitaidon osoittaminen – Valvira </a:t>
            </a:r>
            <a:endParaRPr lang="fi-FI" sz="1000" dirty="0">
              <a:solidFill>
                <a:schemeClr val="tx1"/>
              </a:solidFill>
            </a:endParaRPr>
          </a:p>
        </p:txBody>
      </p:sp>
    </p:spTree>
    <p:extLst>
      <p:ext uri="{BB962C8B-B14F-4D97-AF65-F5344CB8AC3E}">
        <p14:creationId xmlns:p14="http://schemas.microsoft.com/office/powerpoint/2010/main" val="28839193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3319068F-3C4B-6A6D-8BFB-FF1C8297ECAB}"/>
              </a:ext>
            </a:extLst>
          </p:cNvPr>
          <p:cNvGraphicFramePr>
            <a:graphicFrameLocks noChangeAspect="1"/>
          </p:cNvGraphicFramePr>
          <p:nvPr>
            <p:custDataLst>
              <p:tags r:id="rId1"/>
            </p:custDataLst>
            <p:extLst>
              <p:ext uri="{D42A27DB-BD31-4B8C-83A1-F6EECF244321}">
                <p14:modId xmlns:p14="http://schemas.microsoft.com/office/powerpoint/2010/main" val="23220315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3319068F-3C4B-6A6D-8BFB-FF1C8297ECA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(3/3)</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2" y="1698400"/>
            <a:ext cx="11374962" cy="4482114"/>
          </a:xfrm>
          <a:prstGeom prst="rect">
            <a:avLst/>
          </a:prstGeom>
        </p:spPr>
        <p:txBody>
          <a:bodyPr vert="horz" lIns="91440" tIns="45720" rIns="91440" bIns="45720" numCol="2" spcCol="54864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pPr>
            <a:r>
              <a:rPr lang="fi-FI" sz="2000" b="1" dirty="0">
                <a:latin typeface="+mn-lt"/>
                <a:cs typeface="Times New Roman" panose="02020603050405020304" pitchFamily="18" charset="0"/>
              </a:rPr>
              <a:t>Henkilöstön perehdyttäminen ja täydennyskoulutus</a:t>
            </a:r>
            <a:endParaRPr lang="fi-FI" dirty="0"/>
          </a:p>
          <a:p>
            <a:pPr marL="0" lvl="1">
              <a:lnSpc>
                <a:spcPct val="110000"/>
              </a:lnSpc>
              <a:spcBef>
                <a:spcPts val="789"/>
              </a:spcBef>
              <a:spcAft>
                <a:spcPts val="175"/>
              </a:spcAft>
            </a:pPr>
            <a:r>
              <a:rPr lang="fi-FI" dirty="0"/>
              <a:t>Palveluyksikön/-pisteen </a:t>
            </a:r>
            <a:r>
              <a:rPr lang="fi-FI" b="1" dirty="0"/>
              <a:t>henkilöstö perehdytetään asiakastyöhön, asiakastietojen käsittelyyn ja tietosuojaan sekä omavalvonnan toteuttamiseen</a:t>
            </a:r>
            <a:r>
              <a:rPr lang="fi-FI" dirty="0"/>
              <a:t>. Sama koskee myös yksikössä työskenteleviä opiskelijoita ja paluun jälkeen pitkään tehtävistä poissaolleita. </a:t>
            </a:r>
            <a:r>
              <a:rPr lang="fi-FI" b="1" dirty="0">
                <a:solidFill>
                  <a:schemeClr val="accent4"/>
                </a:solidFill>
              </a:rPr>
              <a:t> </a:t>
            </a:r>
          </a:p>
          <a:p>
            <a:pPr marL="0" lvl="1">
              <a:lnSpc>
                <a:spcPct val="110000"/>
              </a:lnSpc>
              <a:spcBef>
                <a:spcPts val="789"/>
              </a:spcBef>
              <a:spcAft>
                <a:spcPts val="175"/>
              </a:spcAft>
            </a:pPr>
            <a:r>
              <a:rPr lang="fi-FI" dirty="0"/>
              <a:t>Etelä-Savon hyvinvointialue tukee ammattitaitoa kehittävää ja ylläpitävää koulutusta. </a:t>
            </a:r>
            <a:r>
              <a:rPr lang="fi-FI" dirty="0" err="1"/>
              <a:t>Hyvinvointialueella</a:t>
            </a:r>
            <a:r>
              <a:rPr lang="fi-FI" dirty="0"/>
              <a:t> jokaisella työntekijällä on velvollisuus huolehtia omasta osaamisestaan ja koulutuksesta tulee sopia aina edeltäväsi esihenkilön kanssa. Työnantajalla on täydennyskoulutusvelvollisuus. Erillinen koulutussuunnitelma tukee täydennyskoulutusten toteutumista. Sisäiset koulutukset löytyvät OSS-järjestelmästä. Kertaluontoisesti suoritettavat ja säännöllisesti päivitettävät koulutukset on kuvattu ohjeessa:</a:t>
            </a:r>
            <a:endParaRPr lang="fi-FI" b="1" dirty="0">
              <a:solidFill>
                <a:schemeClr val="accent4"/>
              </a:solidFill>
            </a:endParaRPr>
          </a:p>
          <a:p>
            <a:pPr marL="628590" lvl="2" indent="-171450">
              <a:lnSpc>
                <a:spcPct val="110000"/>
              </a:lnSpc>
              <a:spcBef>
                <a:spcPts val="789"/>
              </a:spcBef>
              <a:spcAft>
                <a:spcPts val="175"/>
              </a:spcAft>
              <a:buFont typeface="Wingdings" panose="05000000000000000000" pitchFamily="2" charset="2"/>
              <a:buChar char="Ø"/>
            </a:pPr>
            <a:r>
              <a:rPr lang="fi-FI" dirty="0"/>
              <a:t>Päivitettävät koulutukset ja OSS ohjeistusta, IMS</a:t>
            </a:r>
            <a:endParaRPr lang="fi-FI" b="1" dirty="0">
              <a:solidFill>
                <a:srgbClr val="FF0000"/>
              </a:solidFill>
            </a:endParaRPr>
          </a:p>
          <a:p>
            <a:pPr marL="0" lvl="1">
              <a:lnSpc>
                <a:spcPct val="110000"/>
              </a:lnSpc>
              <a:spcBef>
                <a:spcPts val="789"/>
              </a:spcBef>
              <a:spcAft>
                <a:spcPts val="175"/>
              </a:spcAft>
            </a:pPr>
            <a:r>
              <a:rPr lang="fi-FI" dirty="0"/>
              <a:t>Omavalvontasuunnitelma liitteineen toimii myös perehdytyksen välineenä työyksiköissä.</a:t>
            </a:r>
          </a:p>
          <a:p>
            <a:pPr marL="0" lvl="1">
              <a:lnSpc>
                <a:spcPct val="110000"/>
              </a:lnSpc>
              <a:spcBef>
                <a:spcPts val="789"/>
              </a:spcBef>
              <a:spcAft>
                <a:spcPts val="175"/>
              </a:spcAft>
            </a:pPr>
            <a:r>
              <a:rPr lang="fi-FI" dirty="0"/>
              <a:t>Henkilöstön osaamisen seuranta ja koulutuksista sopiminen tapahtuu vuosittaisten kehityskeskustelujen yhteydessä. Henkilöstön kiinnostuksen ja tarpeen mukaan täydennyskoulutuksista voidaan sopia myös joustavasti muulloinkin. Koulutukset voivat olla sisäisiä tai tarpeen ja harkinnan mukaan on mahdollisuus osallistua myös ulkoiseen koulutukseen. Henkilöstön käymät koulutukset kirjataan OSS-järjestelmään palveluesihenkilön toimesta ja ovat todennettavissa sitä kautta. Täydennyskoulutuspäivien määrää seurataan.</a:t>
            </a:r>
          </a:p>
          <a:p>
            <a:pPr marL="0" lvl="1">
              <a:lnSpc>
                <a:spcPct val="110000"/>
              </a:lnSpc>
              <a:spcBef>
                <a:spcPts val="789"/>
              </a:spcBef>
              <a:spcAft>
                <a:spcPts val="175"/>
              </a:spcAft>
            </a:pPr>
            <a:endParaRPr lang="fi-FI" dirty="0"/>
          </a:p>
        </p:txBody>
      </p:sp>
      <p:sp>
        <p:nvSpPr>
          <p:cNvPr id="4" name="Suorakulmio 3">
            <a:extLst>
              <a:ext uri="{FF2B5EF4-FFF2-40B4-BE49-F238E27FC236}">
                <a16:creationId xmlns:a16="http://schemas.microsoft.com/office/drawing/2014/main" id="{24EA3FE8-467E-D455-1767-F9AF20614689}"/>
              </a:ext>
            </a:extLst>
          </p:cNvPr>
          <p:cNvSpPr/>
          <p:nvPr/>
        </p:nvSpPr>
        <p:spPr>
          <a:xfrm>
            <a:off x="6397186" y="3353512"/>
            <a:ext cx="5525904" cy="154363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Henkilöstön perehdytys toimintayksikössä:</a:t>
            </a:r>
          </a:p>
          <a:p>
            <a:endParaRPr lang="fi-FI" sz="1200" b="1" dirty="0">
              <a:solidFill>
                <a:schemeClr val="tx1"/>
              </a:solidFill>
            </a:endParaRPr>
          </a:p>
          <a:p>
            <a:r>
              <a:rPr lang="fi-FI" sz="1200" dirty="0">
                <a:solidFill>
                  <a:schemeClr val="tx1"/>
                </a:solidFill>
              </a:rPr>
              <a:t>Vastuu työntekijöiden perehdytyksestä on yksikön palveluesihenkilöllä, mutta perehdytykseen osallistuu koko henkilökunta. Uuden työntekijän aloittaessa yksiköstä nimetään ns. vastuuperehdyttäjä, joka vastaa perehdytyksen etenemisestä Intro-perehdytyspohjan suunnitelman ja aikataulun mukaan.</a:t>
            </a:r>
          </a:p>
        </p:txBody>
      </p:sp>
    </p:spTree>
    <p:extLst>
      <p:ext uri="{BB962C8B-B14F-4D97-AF65-F5344CB8AC3E}">
        <p14:creationId xmlns:p14="http://schemas.microsoft.com/office/powerpoint/2010/main" val="22385113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4D0F28AD-F19A-3618-D131-F5C1A3CD8821}"/>
              </a:ext>
            </a:extLst>
          </p:cNvPr>
          <p:cNvGraphicFramePr>
            <a:graphicFrameLocks noChangeAspect="1"/>
          </p:cNvGraphicFramePr>
          <p:nvPr>
            <p:custDataLst>
              <p:tags r:id="rId1"/>
            </p:custDataLst>
            <p:extLst>
              <p:ext uri="{D42A27DB-BD31-4B8C-83A1-F6EECF244321}">
                <p14:modId xmlns:p14="http://schemas.microsoft.com/office/powerpoint/2010/main" val="24357774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4D0F28AD-F19A-3618-D131-F5C1A3CD88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1050" dirty="0">
                <a:solidFill>
                  <a:schemeClr val="tx1"/>
                </a:solidFill>
              </a:rPr>
              <a:t>Toimitilat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Kehittäminen</a:t>
            </a:r>
            <a:br>
              <a:rPr lang="fi-FI" sz="1050" b="1" spc="31" dirty="0">
                <a:solidFill>
                  <a:schemeClr val="tx1"/>
                </a:solidFill>
                <a:ea typeface="Inter" panose="02000503000000020004" pitchFamily="2" charset="0"/>
              </a:rPr>
            </a:br>
            <a:r>
              <a:rPr lang="fi-FI" sz="1050" b="1" spc="31" dirty="0">
                <a:solidFill>
                  <a:schemeClr val="tx1"/>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Toimintaperiaatteet </a:t>
            </a:r>
            <a:br>
              <a:rPr lang="fi-FI" sz="1050" b="1" spc="31" dirty="0">
                <a:solidFill>
                  <a:schemeClr val="tx1"/>
                </a:solidFill>
                <a:ea typeface="Inter" panose="02000503000000020004" pitchFamily="2" charset="0"/>
              </a:rPr>
            </a:br>
            <a:r>
              <a:rPr lang="fi-FI" sz="1050" b="1" spc="31" dirty="0">
                <a:solidFill>
                  <a:schemeClr val="tx1"/>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73462"/>
            <a:ext cx="1448130" cy="161583"/>
          </a:xfrm>
          <a:prstGeom prst="rect">
            <a:avLst/>
          </a:prstGeom>
          <a:noFill/>
        </p:spPr>
        <p:txBody>
          <a:bodyPr wrap="none" lIns="90000" tIns="0" rIns="90000" bIns="0" rtlCol="0" anchor="ctr">
            <a:spAutoFit/>
          </a:bodyPr>
          <a:lstStyle/>
          <a:p>
            <a:r>
              <a:rPr lang="fi-FI" sz="1050" b="1" dirty="0">
                <a:ea typeface="Inter" panose="02000503000000020004" pitchFamily="2" charset="0"/>
                <a:cs typeface="Times New Roman" panose="02020603050405020304" pitchFamily="18" charset="0"/>
              </a:rPr>
              <a:t>Asiakasturvallisuus</a:t>
            </a:r>
            <a:endParaRPr lang="fi-FI" sz="1050" b="1" dirty="0"/>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420969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dirty="0"/>
          </a:p>
        </p:txBody>
      </p:sp>
      <p:sp>
        <p:nvSpPr>
          <p:cNvPr id="18" name="Content Placeholder 3">
            <a:extLst>
              <a:ext uri="{FF2B5EF4-FFF2-40B4-BE49-F238E27FC236}">
                <a16:creationId xmlns:a16="http://schemas.microsoft.com/office/drawing/2014/main" id="{34C409F1-15F5-74D8-7B12-2C87AC582EAE}"/>
              </a:ext>
            </a:extLst>
          </p:cNvPr>
          <p:cNvSpPr txBox="1">
            <a:spLocks/>
          </p:cNvSpPr>
          <p:nvPr/>
        </p:nvSpPr>
        <p:spPr>
          <a:xfrm>
            <a:off x="496828" y="1593113"/>
            <a:ext cx="11289174" cy="4525388"/>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endParaRPr lang="fi-FI" sz="1050" i="1" dirty="0">
              <a:latin typeface="+mn-lt"/>
              <a:cs typeface="Times New Roman" panose="02020603050405020304" pitchFamily="18" charset="0"/>
            </a:endParaRPr>
          </a:p>
          <a:p>
            <a:pPr marL="0" lvl="1">
              <a:lnSpc>
                <a:spcPct val="110000"/>
              </a:lnSpc>
              <a:spcBef>
                <a:spcPts val="789"/>
              </a:spcBef>
              <a:spcAft>
                <a:spcPts val="175"/>
              </a:spcAft>
            </a:pPr>
            <a:endParaRPr lang="fi-FI" sz="1050" i="1" dirty="0"/>
          </a:p>
        </p:txBody>
      </p:sp>
      <p:sp>
        <p:nvSpPr>
          <p:cNvPr id="4" name="Suorakulmio 3">
            <a:extLst>
              <a:ext uri="{FF2B5EF4-FFF2-40B4-BE49-F238E27FC236}">
                <a16:creationId xmlns:a16="http://schemas.microsoft.com/office/drawing/2014/main" id="{50DD0671-4FEF-8A8F-0186-15B12CC1714C}"/>
              </a:ext>
            </a:extLst>
          </p:cNvPr>
          <p:cNvSpPr/>
          <p:nvPr/>
        </p:nvSpPr>
        <p:spPr>
          <a:xfrm>
            <a:off x="504599" y="1463713"/>
            <a:ext cx="11172452" cy="480261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050" b="1" dirty="0">
                <a:solidFill>
                  <a:schemeClr val="tx1"/>
                </a:solidFill>
              </a:rPr>
              <a:t>Tilojen käytön periaatteet ja toimintakäytännöt:</a:t>
            </a:r>
          </a:p>
          <a:p>
            <a:endParaRPr lang="fi-FI" sz="1100" dirty="0">
              <a:solidFill>
                <a:schemeClr val="tx1"/>
              </a:solidFill>
            </a:endParaRPr>
          </a:p>
          <a:p>
            <a:r>
              <a:rPr lang="fi-FI" sz="1100" dirty="0">
                <a:solidFill>
                  <a:schemeClr val="tx1"/>
                </a:solidFill>
              </a:rPr>
              <a:t>Toimintaa järjestetään Naarajärven seurakuntatalolla ns. rakennuksen uudemmassa päädyssä osoitteessa </a:t>
            </a:r>
            <a:r>
              <a:rPr lang="fi-FI" sz="1100" dirty="0" err="1">
                <a:solidFill>
                  <a:schemeClr val="tx1"/>
                </a:solidFill>
              </a:rPr>
              <a:t>Vilhulantie</a:t>
            </a:r>
            <a:r>
              <a:rPr lang="fi-FI" sz="1100" dirty="0">
                <a:solidFill>
                  <a:schemeClr val="tx1"/>
                </a:solidFill>
              </a:rPr>
              <a:t> 11, 76850 Naarajärvi. Rakennuksen vanhempi pääty on Pieksämäen Seurakunnan käytössä.</a:t>
            </a:r>
          </a:p>
          <a:p>
            <a:endParaRPr lang="fi-FI" sz="1100" dirty="0">
              <a:solidFill>
                <a:schemeClr val="tx1"/>
              </a:solidFill>
            </a:endParaRPr>
          </a:p>
          <a:p>
            <a:r>
              <a:rPr lang="fi-FI" sz="1100" dirty="0">
                <a:solidFill>
                  <a:schemeClr val="tx1"/>
                </a:solidFill>
              </a:rPr>
              <a:t>Käytössä on yksi isompi sali, jossa toiminta tapahtuu pääosin. Isomman salin nurkkauksessa on myös avotoimisto, jossa on ohjaajien työtilaa. Rakennuksesta löytyy tiloja, joissa on </a:t>
            </a:r>
            <a:r>
              <a:rPr lang="fi-FI" sz="1100" dirty="0" err="1">
                <a:solidFill>
                  <a:schemeClr val="tx1"/>
                </a:solidFill>
              </a:rPr>
              <a:t>mahdollisUUs</a:t>
            </a:r>
            <a:r>
              <a:rPr lang="fi-FI" sz="1100" dirty="0">
                <a:solidFill>
                  <a:schemeClr val="tx1"/>
                </a:solidFill>
              </a:rPr>
              <a:t> soittaa puhelu tai hoitaa muu työtehtävä, mikä vaatii rauhallista työtilaa ja toisaalta salassapitovelvollisuus huomioon ottaen.</a:t>
            </a:r>
          </a:p>
          <a:p>
            <a:endParaRPr lang="fi-FI" sz="1100" dirty="0">
              <a:solidFill>
                <a:schemeClr val="tx1"/>
              </a:solidFill>
            </a:endParaRPr>
          </a:p>
          <a:p>
            <a:r>
              <a:rPr lang="fi-FI" sz="1100" dirty="0">
                <a:solidFill>
                  <a:schemeClr val="tx1"/>
                </a:solidFill>
              </a:rPr>
              <a:t>Veräjässä on laitoskeittiö, mutta sitä käytetään jakelukeittiönä ja ruokasali, jossa asiakkaat ruokailevat. Pienempi toimintatila on myös päivätoiminnan toimintoihin käytössä. Veräjässä sosiaalitilat  (wc, esteetön wc) asiakkaille ja henkilökunnalle.</a:t>
            </a:r>
            <a:endParaRPr lang="fi-FI" sz="1050" dirty="0">
              <a:solidFill>
                <a:schemeClr val="tx1"/>
              </a:solidFill>
            </a:endParaRPr>
          </a:p>
          <a:p>
            <a:endParaRPr lang="fi-FI" sz="1050" dirty="0">
              <a:solidFill>
                <a:schemeClr val="tx1"/>
              </a:solidFill>
            </a:endParaRPr>
          </a:p>
          <a:p>
            <a:endParaRPr lang="fi-FI" sz="1050" dirty="0">
              <a:solidFill>
                <a:schemeClr val="tx1"/>
              </a:solidFill>
            </a:endParaRPr>
          </a:p>
          <a:p>
            <a:endParaRPr lang="fi-FI" sz="1050" dirty="0">
              <a:solidFill>
                <a:schemeClr val="tx1"/>
              </a:solidFill>
            </a:endParaRPr>
          </a:p>
          <a:p>
            <a:endParaRPr lang="fi-FI" sz="1050" dirty="0">
              <a:solidFill>
                <a:schemeClr val="tx1"/>
              </a:solidFill>
            </a:endParaRPr>
          </a:p>
          <a:p>
            <a:endParaRPr lang="fi-FI" sz="1050" dirty="0">
              <a:solidFill>
                <a:schemeClr val="tx1"/>
              </a:solidFill>
            </a:endParaRPr>
          </a:p>
          <a:p>
            <a:endParaRPr lang="fi-FI" sz="1050" b="1" dirty="0">
              <a:solidFill>
                <a:schemeClr val="tx1"/>
              </a:solidFill>
            </a:endParaRPr>
          </a:p>
        </p:txBody>
      </p:sp>
      <p:sp>
        <p:nvSpPr>
          <p:cNvPr id="5" name="Rectangle 114">
            <a:extLst>
              <a:ext uri="{FF2B5EF4-FFF2-40B4-BE49-F238E27FC236}">
                <a16:creationId xmlns:a16="http://schemas.microsoft.com/office/drawing/2014/main" id="{E7D42F6A-F243-4D31-8A05-1C85D0FD35C5}"/>
              </a:ext>
            </a:extLst>
          </p:cNvPr>
          <p:cNvSpPr>
            <a:spLocks noChangeArrowheads="1"/>
          </p:cNvSpPr>
          <p:nvPr/>
        </p:nvSpPr>
        <p:spPr bwMode="auto">
          <a:xfrm>
            <a:off x="0" y="101641"/>
            <a:ext cx="2443298"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i-FI" altLang="fi-FI" sz="1050" b="1" i="0" u="none" strike="noStrike" cap="none" normalizeH="0" baseline="0">
                <a:ln>
                  <a:noFill/>
                </a:ln>
                <a:effectLst/>
                <a:latin typeface="Arial" panose="020B0604020202020204" pitchFamily="34" charset="0"/>
                <a:ea typeface="Times New Roman" panose="02020603050405020304" pitchFamily="18" charset="0"/>
                <a:cs typeface="Arial" panose="020B0604020202020204" pitchFamily="34" charset="0"/>
              </a:rPr>
              <a:t>Lisäksi</a:t>
            </a:r>
            <a:r>
              <a:rPr kumimoji="0" lang="fi-FI" altLang="fi-FI" sz="1050" b="0" i="0" u="none" strike="noStrike" cap="none" normalizeH="0" baseline="0">
                <a:ln>
                  <a:noFill/>
                </a:ln>
                <a:effectLst/>
                <a:latin typeface="Arial" panose="020B0604020202020204" pitchFamily="34" charset="0"/>
                <a:ea typeface="Times New Roman" panose="02020603050405020304" pitchFamily="18" charset="0"/>
                <a:cs typeface="Arial" panose="020B0604020202020204" pitchFamily="34" charset="0"/>
              </a:rPr>
              <a:t> on kylmävarastotila n. 50 m</a:t>
            </a:r>
            <a:r>
              <a:rPr kumimoji="0" lang="fi-FI" altLang="fi-FI" sz="1050" b="0" i="0" u="none" strike="noStrike" cap="none" normalizeH="0" baseline="30000">
                <a:ln>
                  <a:noFill/>
                </a:ln>
                <a:effectLst/>
                <a:latin typeface="Arial" panose="020B0604020202020204" pitchFamily="34" charset="0"/>
                <a:ea typeface="Times New Roman" panose="02020603050405020304" pitchFamily="18" charset="0"/>
                <a:cs typeface="Arial" panose="020B0604020202020204" pitchFamily="34" charset="0"/>
              </a:rPr>
              <a:t>2</a:t>
            </a:r>
            <a:r>
              <a:rPr kumimoji="0" lang="fi-FI" altLang="fi-FI" sz="1050" b="0" i="0" u="none" strike="noStrike" cap="none" normalizeH="0" baseline="0">
                <a:ln>
                  <a:noFill/>
                </a:ln>
                <a:effectLst/>
                <a:latin typeface="Arial" panose="020B0604020202020204" pitchFamily="34" charset="0"/>
                <a:ea typeface="Times New Roman" panose="02020603050405020304" pitchFamily="18" charset="0"/>
                <a:cs typeface="Arial" panose="020B0604020202020204" pitchFamily="34" charset="0"/>
              </a:rPr>
              <a:t>.</a:t>
            </a:r>
            <a:r>
              <a:rPr kumimoji="0" lang="fi-FI" altLang="fi-FI" sz="1050" b="0" i="0" u="none" strike="noStrike" cap="none" normalizeH="0" baseline="0">
                <a:ln>
                  <a:noFill/>
                </a:ln>
                <a:effectLst/>
              </a:rPr>
              <a:t> </a:t>
            </a:r>
            <a:endParaRPr kumimoji="0" lang="fi-FI" altLang="fi-FI" sz="1050" b="0" i="0" u="none" strike="noStrike" cap="none" normalizeH="0" baseline="0">
              <a:ln>
                <a:noFill/>
              </a:ln>
              <a:effectLst/>
              <a:latin typeface="Arial" panose="020B0604020202020204" pitchFamily="34" charset="0"/>
            </a:endParaRPr>
          </a:p>
        </p:txBody>
      </p:sp>
    </p:spTree>
    <p:extLst>
      <p:ext uri="{BB962C8B-B14F-4D97-AF65-F5344CB8AC3E}">
        <p14:creationId xmlns:p14="http://schemas.microsoft.com/office/powerpoint/2010/main" val="20350476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7D93EB15-2C15-3B91-3BAC-7474DD99502B}"/>
              </a:ext>
            </a:extLst>
          </p:cNvPr>
          <p:cNvGraphicFramePr>
            <a:graphicFrameLocks noChangeAspect="1"/>
          </p:cNvGraphicFramePr>
          <p:nvPr>
            <p:custDataLst>
              <p:tags r:id="rId1"/>
            </p:custDataLst>
            <p:extLst>
              <p:ext uri="{D42A27DB-BD31-4B8C-83A1-F6EECF244321}">
                <p14:modId xmlns:p14="http://schemas.microsoft.com/office/powerpoint/2010/main" val="14699369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7D93EB15-2C15-3B91-3BAC-7474DD99502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Teknologiset ratkaisut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374650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dirty="0"/>
          </a:p>
        </p:txBody>
      </p:sp>
      <p:sp>
        <p:nvSpPr>
          <p:cNvPr id="18" name="Content Placeholder 3">
            <a:extLst>
              <a:ext uri="{FF2B5EF4-FFF2-40B4-BE49-F238E27FC236}">
                <a16:creationId xmlns:a16="http://schemas.microsoft.com/office/drawing/2014/main" id="{34C409F1-15F5-74D8-7B12-2C87AC582EAE}"/>
              </a:ext>
            </a:extLst>
          </p:cNvPr>
          <p:cNvSpPr txBox="1">
            <a:spLocks/>
          </p:cNvSpPr>
          <p:nvPr/>
        </p:nvSpPr>
        <p:spPr>
          <a:xfrm>
            <a:off x="496828" y="1586079"/>
            <a:ext cx="11289174" cy="4338859"/>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r>
              <a:rPr lang="fi-FI" dirty="0">
                <a:latin typeface="+mn-lt"/>
                <a:cs typeface="Times New Roman" panose="02020603050405020304" pitchFamily="18" charset="0"/>
              </a:rPr>
              <a:t>Henkilökunnan ja asiakkaiden turvallisuudesta huolehditaan myös teknologisin ratkaisuin. </a:t>
            </a:r>
          </a:p>
          <a:p>
            <a:pPr marL="0" lvl="1">
              <a:lnSpc>
                <a:spcPct val="110000"/>
              </a:lnSpc>
              <a:spcBef>
                <a:spcPts val="789"/>
              </a:spcBef>
              <a:spcAft>
                <a:spcPts val="175"/>
              </a:spcAft>
            </a:pPr>
            <a:endParaRPr lang="fi-FI" dirty="0"/>
          </a:p>
        </p:txBody>
      </p:sp>
      <p:sp>
        <p:nvSpPr>
          <p:cNvPr id="4" name="Suorakulmio 3">
            <a:extLst>
              <a:ext uri="{FF2B5EF4-FFF2-40B4-BE49-F238E27FC236}">
                <a16:creationId xmlns:a16="http://schemas.microsoft.com/office/drawing/2014/main" id="{50DD0671-4FEF-8A8F-0186-15B12CC1714C}"/>
              </a:ext>
            </a:extLst>
          </p:cNvPr>
          <p:cNvSpPr/>
          <p:nvPr/>
        </p:nvSpPr>
        <p:spPr>
          <a:xfrm>
            <a:off x="6494337" y="1690688"/>
            <a:ext cx="5200835" cy="412657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Teknologisiin ratkaisuihin liittyvät käytännöt:</a:t>
            </a:r>
            <a:endParaRPr lang="fi-FI" sz="1200" dirty="0">
              <a:solidFill>
                <a:schemeClr val="tx1"/>
              </a:solidFill>
            </a:endParaRPr>
          </a:p>
          <a:p>
            <a:endParaRPr lang="fi-FI" sz="1200" dirty="0">
              <a:solidFill>
                <a:schemeClr val="tx1"/>
              </a:solidFill>
            </a:endParaRPr>
          </a:p>
          <a:p>
            <a:r>
              <a:rPr lang="fi-FI" sz="1200" dirty="0">
                <a:solidFill>
                  <a:schemeClr val="tx1"/>
                </a:solidFill>
              </a:rPr>
              <a:t>Turvallisuuteen liittyviä teknologisia ratkaisuja ei ole käytössä lukuun ottamatta, että henkilökunnalla on jokaisella oma työpuhelin. </a:t>
            </a:r>
          </a:p>
          <a:p>
            <a:endParaRPr lang="fi-FI" sz="1200" dirty="0">
              <a:solidFill>
                <a:schemeClr val="tx1"/>
              </a:solidFill>
            </a:endParaRPr>
          </a:p>
          <a:p>
            <a:endParaRPr lang="fi-FI" sz="1200" b="1" dirty="0">
              <a:solidFill>
                <a:schemeClr val="tx1"/>
              </a:solidFill>
            </a:endParaRPr>
          </a:p>
          <a:p>
            <a:endParaRPr lang="fi-FI" sz="1200" b="1" dirty="0">
              <a:solidFill>
                <a:schemeClr val="tx1"/>
              </a:solidFill>
            </a:endParaRPr>
          </a:p>
          <a:p>
            <a:r>
              <a:rPr lang="fi-FI" sz="1200" b="1" dirty="0">
                <a:solidFill>
                  <a:schemeClr val="tx1"/>
                </a:solidFill>
              </a:rPr>
              <a:t> </a:t>
            </a:r>
          </a:p>
        </p:txBody>
      </p:sp>
    </p:spTree>
    <p:extLst>
      <p:ext uri="{BB962C8B-B14F-4D97-AF65-F5344CB8AC3E}">
        <p14:creationId xmlns:p14="http://schemas.microsoft.com/office/powerpoint/2010/main" val="12991670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CC830009-16BA-4148-1952-9573FE3A3F30}"/>
              </a:ext>
            </a:extLst>
          </p:cNvPr>
          <p:cNvGraphicFramePr>
            <a:graphicFrameLocks noChangeAspect="1"/>
          </p:cNvGraphicFramePr>
          <p:nvPr>
            <p:custDataLst>
              <p:tags r:id="rId1"/>
            </p:custDataLst>
            <p:extLst>
              <p:ext uri="{D42A27DB-BD31-4B8C-83A1-F6EECF244321}">
                <p14:modId xmlns:p14="http://schemas.microsoft.com/office/powerpoint/2010/main" val="38986931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CC830009-16BA-4148-1952-9573FE3A3F3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Terveydenhuollon laitteet ja tarvikkeet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374650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dirty="0"/>
          </a:p>
        </p:txBody>
      </p:sp>
      <p:sp>
        <p:nvSpPr>
          <p:cNvPr id="4" name="Content Placeholder 3">
            <a:extLst>
              <a:ext uri="{FF2B5EF4-FFF2-40B4-BE49-F238E27FC236}">
                <a16:creationId xmlns:a16="http://schemas.microsoft.com/office/drawing/2014/main" id="{7E87E410-0FD4-E6BF-D930-10F82CF3BBF5}"/>
              </a:ext>
            </a:extLst>
          </p:cNvPr>
          <p:cNvSpPr txBox="1">
            <a:spLocks/>
          </p:cNvSpPr>
          <p:nvPr/>
        </p:nvSpPr>
        <p:spPr>
          <a:xfrm>
            <a:off x="542242" y="1574653"/>
            <a:ext cx="11336079" cy="4814397"/>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r>
              <a:rPr lang="fi-FI" dirty="0"/>
              <a:t>Sosiaalihuollon </a:t>
            </a:r>
            <a:r>
              <a:rPr lang="fi-FI" b="1" dirty="0"/>
              <a:t>yksiköissä käytetään paljon erilaisia lääkinnällisiksi laitteiksi luokiteltuja välineitä ja hoitotarvikkeita</a:t>
            </a:r>
            <a:r>
              <a:rPr lang="fi-FI" dirty="0"/>
              <a:t>, joihin liittyvistä käytännöistä säädetään lääkinnällisistä laitteista annetussa laissa. Hoitoon käytettäviä lääkinnällisiä laitteita ovat mm. pyörätuolit, rollaattorit, sairaalasängyt, nostolaitteet, verensokeri-, kuume- ja verenpainemittarit, kuulolaitteet, haavasidokset ym. vastaavat. </a:t>
            </a:r>
          </a:p>
          <a:p>
            <a:pPr marL="0" lvl="1">
              <a:lnSpc>
                <a:spcPct val="110000"/>
              </a:lnSpc>
              <a:spcBef>
                <a:spcPts val="789"/>
              </a:spcBef>
              <a:spcAft>
                <a:spcPts val="175"/>
              </a:spcAft>
            </a:pPr>
            <a:r>
              <a:rPr lang="fi-FI" b="1" dirty="0"/>
              <a:t>Lääkinnällisiä laitteita koskevasta ohjauksesta vastaa Fimea. </a:t>
            </a:r>
            <a:r>
              <a:rPr lang="fi-FI" dirty="0"/>
              <a:t>Lääkinnällisten laitteiden käyttöön, huoltoon ja käytön ohjaukseen sosiaalihuollon yksiköissä liittyy merkittäviä </a:t>
            </a:r>
            <a:r>
              <a:rPr lang="fi-FI" b="1" dirty="0"/>
              <a:t>turvallisuusriskejä, joiden ennaltaehkäiseminen on omavalvonnassa huomioon otettava asia</a:t>
            </a:r>
            <a:r>
              <a:rPr lang="fi-FI" dirty="0"/>
              <a:t>.</a:t>
            </a:r>
            <a:endParaRPr lang="fi-FI" b="1" i="1" dirty="0">
              <a:solidFill>
                <a:schemeClr val="accent5"/>
              </a:solidFill>
            </a:endParaRPr>
          </a:p>
          <a:p>
            <a:pPr marL="0" lvl="1">
              <a:lnSpc>
                <a:spcPct val="110000"/>
              </a:lnSpc>
              <a:spcBef>
                <a:spcPts val="789"/>
              </a:spcBef>
              <a:spcAft>
                <a:spcPts val="175"/>
              </a:spcAft>
            </a:pPr>
            <a:r>
              <a:rPr lang="fi-FI" dirty="0"/>
              <a:t>Terveydenhuollon laitteiden ja tarvikkeiden aiheuttamista vaaratilanteista ilmoitetaan </a:t>
            </a:r>
            <a:r>
              <a:rPr lang="fi-FI" dirty="0" err="1"/>
              <a:t>Fimeaan</a:t>
            </a:r>
            <a:r>
              <a:rPr lang="fi-FI" dirty="0"/>
              <a:t>. Eloisassa työntekijä tekee vaaratilanne-ilmoituksen, jonka yhteydessä vaaratilanteesta menee tieto myös Fimealle. Esihenkilö vastaa siitä, että lainmukainen ilmoitus tehdään </a:t>
            </a:r>
            <a:r>
              <a:rPr lang="fi-FI" dirty="0" err="1"/>
              <a:t>Fimealle</a:t>
            </a:r>
            <a:r>
              <a:rPr lang="fi-FI" dirty="0"/>
              <a:t>. Tieto turvallisuusriskeistä välitetään myös toimialuejohtajalle sekä palvelupäällikölle vaaratilanne-järjestelmässä.</a:t>
            </a:r>
          </a:p>
          <a:p>
            <a:pPr marL="0" lvl="1">
              <a:lnSpc>
                <a:spcPct val="110000"/>
              </a:lnSpc>
              <a:spcBef>
                <a:spcPts val="789"/>
              </a:spcBef>
              <a:spcAft>
                <a:spcPts val="175"/>
              </a:spcAft>
            </a:pPr>
            <a:r>
              <a:rPr lang="fi-FI" dirty="0"/>
              <a:t>Toimintakeskuksessa on yksi sairaalasänky ja asiakkaan mukana tullut hänelle henkilökohtaisesti tarkoitettu henkilönostin, jota pidetään koko ajan Veräjässä. </a:t>
            </a:r>
          </a:p>
        </p:txBody>
      </p:sp>
      <p:sp>
        <p:nvSpPr>
          <p:cNvPr id="14" name="Suorakulmio 13">
            <a:extLst>
              <a:ext uri="{FF2B5EF4-FFF2-40B4-BE49-F238E27FC236}">
                <a16:creationId xmlns:a16="http://schemas.microsoft.com/office/drawing/2014/main" id="{5140626A-7714-73B6-C9D8-0B79B9B493BA}"/>
              </a:ext>
            </a:extLst>
          </p:cNvPr>
          <p:cNvSpPr/>
          <p:nvPr/>
        </p:nvSpPr>
        <p:spPr>
          <a:xfrm>
            <a:off x="6545588" y="1845129"/>
            <a:ext cx="5194999" cy="398493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latin typeface="Arial" panose="020B0604020202020204" pitchFamily="34" charset="0"/>
              </a:rPr>
              <a:t>Vastuuhenkilö </a:t>
            </a:r>
            <a:r>
              <a:rPr lang="fi-FI" sz="1200" dirty="0">
                <a:solidFill>
                  <a:schemeClr val="tx1"/>
                </a:solidFill>
              </a:rPr>
              <a:t>(vastaa siitä, että palveluyksikössä/-pisteessä noudatetaan terveydenhuollon laitteista ja tarvikkeista annettua lakia ja sen nojalla annettuja säädöksiä): </a:t>
            </a:r>
          </a:p>
          <a:p>
            <a:r>
              <a:rPr lang="fi-FI" sz="1200" b="1" dirty="0">
                <a:solidFill>
                  <a:schemeClr val="tx1"/>
                </a:solidFill>
              </a:rPr>
              <a:t>Tiina Hiltunen, palveluesihenkilö, puh. 040-4816054, tiina.hiltunen@etelasavonha.fi</a:t>
            </a:r>
          </a:p>
          <a:p>
            <a:endParaRPr lang="fi-FI" sz="1200" dirty="0">
              <a:solidFill>
                <a:schemeClr val="tx1"/>
              </a:solidFill>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r>
              <a:rPr lang="fi-FI" sz="1200" b="1" dirty="0">
                <a:solidFill>
                  <a:schemeClr val="tx1"/>
                </a:solidFill>
              </a:rPr>
              <a:t>Laitteiden ja tarvikkeiden käyttö: </a:t>
            </a:r>
          </a:p>
          <a:p>
            <a:r>
              <a:rPr lang="fi-FI" sz="1200" b="1" dirty="0">
                <a:solidFill>
                  <a:schemeClr val="tx1"/>
                </a:solidFill>
              </a:rPr>
              <a:t>Kuumemittari on yhteisessä käytössä.</a:t>
            </a:r>
          </a:p>
          <a:p>
            <a:r>
              <a:rPr lang="fi-FI" sz="1200" b="1" dirty="0">
                <a:solidFill>
                  <a:schemeClr val="tx1"/>
                </a:solidFill>
              </a:rPr>
              <a:t>Sairaalasänky yhteiskäytössä.</a:t>
            </a:r>
          </a:p>
          <a:p>
            <a:r>
              <a:rPr lang="fi-FI" sz="1200" b="1" dirty="0">
                <a:solidFill>
                  <a:schemeClr val="tx1"/>
                </a:solidFill>
              </a:rPr>
              <a:t>Henkilönostin yhdelle asiakkaalle oma. </a:t>
            </a: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r>
              <a:rPr lang="fi-FI" sz="1200" b="1" dirty="0">
                <a:solidFill>
                  <a:schemeClr val="tx1"/>
                </a:solidFill>
              </a:rPr>
              <a:t>Mittareiden testaus ja kalibrointi: </a:t>
            </a:r>
          </a:p>
          <a:p>
            <a:r>
              <a:rPr lang="fi-FI" sz="1200" b="1" dirty="0">
                <a:solidFill>
                  <a:schemeClr val="tx1"/>
                </a:solidFill>
              </a:rPr>
              <a:t>Yksikössä on kuumemittari, patterin vaihto. </a:t>
            </a:r>
          </a:p>
          <a:p>
            <a:endParaRPr lang="fi-FI" sz="1200" b="1" dirty="0">
              <a:solidFill>
                <a:schemeClr val="tx1"/>
              </a:solidFill>
            </a:endParaRPr>
          </a:p>
          <a:p>
            <a:r>
              <a:rPr lang="fi-FI" sz="1200" b="1" dirty="0">
                <a:solidFill>
                  <a:schemeClr val="tx1"/>
                </a:solidFill>
              </a:rPr>
              <a:t> </a:t>
            </a:r>
          </a:p>
        </p:txBody>
      </p:sp>
    </p:spTree>
    <p:extLst>
      <p:ext uri="{BB962C8B-B14F-4D97-AF65-F5344CB8AC3E}">
        <p14:creationId xmlns:p14="http://schemas.microsoft.com/office/powerpoint/2010/main" val="18278845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5D71D25B-6454-B827-A91E-36CB19C71E4C}"/>
              </a:ext>
            </a:extLst>
          </p:cNvPr>
          <p:cNvGraphicFramePr>
            <a:graphicFrameLocks noChangeAspect="1"/>
          </p:cNvGraphicFramePr>
          <p:nvPr>
            <p:custDataLst>
              <p:tags r:id="rId1"/>
            </p:custDataLst>
            <p:extLst>
              <p:ext uri="{D42A27DB-BD31-4B8C-83A1-F6EECF244321}">
                <p14:modId xmlns:p14="http://schemas.microsoft.com/office/powerpoint/2010/main" val="28768334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5D71D25B-6454-B827-A91E-36CB19C71E4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2" name="Rectangle 101">
            <a:extLst>
              <a:ext uri="{FF2B5EF4-FFF2-40B4-BE49-F238E27FC236}">
                <a16:creationId xmlns:a16="http://schemas.microsoft.com/office/drawing/2014/main" id="{EDF85F76-185D-25E6-CC50-C64AF1A1D499}"/>
              </a:ext>
            </a:extLst>
          </p:cNvPr>
          <p:cNvSpPr/>
          <p:nvPr/>
        </p:nvSpPr>
        <p:spPr>
          <a:xfrm>
            <a:off x="2193634" y="5790918"/>
            <a:ext cx="2787055"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7" name="TextBox 76">
            <a:extLst>
              <a:ext uri="{FF2B5EF4-FFF2-40B4-BE49-F238E27FC236}">
                <a16:creationId xmlns:a16="http://schemas.microsoft.com/office/drawing/2014/main" id="{7C268153-9EF3-BB6B-5E8B-928D226916A6}"/>
              </a:ext>
            </a:extLst>
          </p:cNvPr>
          <p:cNvSpPr txBox="1"/>
          <p:nvPr/>
        </p:nvSpPr>
        <p:spPr>
          <a:xfrm>
            <a:off x="2471087" y="5821536"/>
            <a:ext cx="2448135" cy="507831"/>
          </a:xfrm>
          <a:prstGeom prst="rect">
            <a:avLst/>
          </a:prstGeom>
          <a:noFill/>
        </p:spPr>
        <p:txBody>
          <a:bodyPr wrap="square">
            <a:spAutoFit/>
          </a:bodyPr>
          <a:lstStyle/>
          <a:p>
            <a:pPr>
              <a:lnSpc>
                <a:spcPct val="90000"/>
              </a:lnSpc>
            </a:pPr>
            <a:r>
              <a:rPr lang="fi-FI" sz="1000" b="1" dirty="0">
                <a:solidFill>
                  <a:schemeClr val="bg1"/>
                </a:solidFill>
              </a:rPr>
              <a:t>Jos laite aiheuttaa vaaratilanteen, asiakas ilmoittaa työntekijälle ja laite poistetaan käytöstä</a:t>
            </a:r>
            <a:endParaRPr lang="fi-FI" sz="1000" dirty="0"/>
          </a:p>
        </p:txBody>
      </p:sp>
      <p:sp>
        <p:nvSpPr>
          <p:cNvPr id="104" name="Rectangle 103">
            <a:extLst>
              <a:ext uri="{FF2B5EF4-FFF2-40B4-BE49-F238E27FC236}">
                <a16:creationId xmlns:a16="http://schemas.microsoft.com/office/drawing/2014/main" id="{2608F4CF-64ED-57E1-6DDA-19CBA23DB5D6}"/>
              </a:ext>
            </a:extLst>
          </p:cNvPr>
          <p:cNvSpPr/>
          <p:nvPr/>
        </p:nvSpPr>
        <p:spPr>
          <a:xfrm>
            <a:off x="9580042" y="5796849"/>
            <a:ext cx="2050999"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28">
            <a:extLst>
              <a:ext uri="{FF2B5EF4-FFF2-40B4-BE49-F238E27FC236}">
                <a16:creationId xmlns:a16="http://schemas.microsoft.com/office/drawing/2014/main" id="{84777759-F49F-12A4-FCA1-967590D34C43}"/>
              </a:ext>
            </a:extLst>
          </p:cNvPr>
          <p:cNvSpPr>
            <a:spLocks/>
          </p:cNvSpPr>
          <p:nvPr/>
        </p:nvSpPr>
        <p:spPr>
          <a:xfrm>
            <a:off x="5267338"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 name="Rectangle 3">
            <a:extLst>
              <a:ext uri="{FF2B5EF4-FFF2-40B4-BE49-F238E27FC236}">
                <a16:creationId xmlns:a16="http://schemas.microsoft.com/office/drawing/2014/main" id="{4668D97A-22B8-4E0B-84B6-41CD742CD92F}"/>
              </a:ext>
            </a:extLst>
          </p:cNvPr>
          <p:cNvSpPr>
            <a:spLocks/>
          </p:cNvSpPr>
          <p:nvPr/>
        </p:nvSpPr>
        <p:spPr>
          <a:xfrm>
            <a:off x="1786684"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5" name="Rectangle 34">
            <a:extLst>
              <a:ext uri="{FF2B5EF4-FFF2-40B4-BE49-F238E27FC236}">
                <a16:creationId xmlns:a16="http://schemas.microsoft.com/office/drawing/2014/main" id="{9E0E8520-A994-157B-854D-4303B563ABB5}"/>
              </a:ext>
            </a:extLst>
          </p:cNvPr>
          <p:cNvSpPr>
            <a:spLocks/>
          </p:cNvSpPr>
          <p:nvPr/>
        </p:nvSpPr>
        <p:spPr>
          <a:xfrm>
            <a:off x="8694521"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800" dirty="0"/>
              <a:t>Terveydenhuollon laitteet ja </a:t>
            </a:r>
            <a:r>
              <a:rPr lang="fi-FI" sz="2800"/>
              <a:t>tarvikkeet </a:t>
            </a:r>
            <a:endParaRPr lang="fi-FI" dirty="0"/>
          </a:p>
        </p:txBody>
      </p:sp>
      <p:sp>
        <p:nvSpPr>
          <p:cNvPr id="7" name="Suorakulmio 6">
            <a:extLst>
              <a:ext uri="{FF2B5EF4-FFF2-40B4-BE49-F238E27FC236}">
                <a16:creationId xmlns:a16="http://schemas.microsoft.com/office/drawing/2014/main" id="{20ABD205-02AA-CD5B-EAD1-31E46949CA0F}"/>
              </a:ext>
            </a:extLst>
          </p:cNvPr>
          <p:cNvSpPr/>
          <p:nvPr/>
        </p:nvSpPr>
        <p:spPr>
          <a:xfrm>
            <a:off x="8654896" y="3384958"/>
            <a:ext cx="2596321" cy="102988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sz="1400" dirty="0">
              <a:solidFill>
                <a:schemeClr val="tx1"/>
              </a:solidFill>
            </a:endParaRPr>
          </a:p>
        </p:txBody>
      </p:sp>
      <p:sp>
        <p:nvSpPr>
          <p:cNvPr id="9" name="Tekstiruutu 8">
            <a:extLst>
              <a:ext uri="{FF2B5EF4-FFF2-40B4-BE49-F238E27FC236}">
                <a16:creationId xmlns:a16="http://schemas.microsoft.com/office/drawing/2014/main" id="{6A147BC9-C84D-BB52-98CB-E11EB19686AF}"/>
              </a:ext>
            </a:extLst>
          </p:cNvPr>
          <p:cNvSpPr txBox="1"/>
          <p:nvPr/>
        </p:nvSpPr>
        <p:spPr>
          <a:xfrm>
            <a:off x="1801043" y="3667686"/>
            <a:ext cx="3021132" cy="261610"/>
          </a:xfrm>
          <a:prstGeom prst="rect">
            <a:avLst/>
          </a:prstGeom>
          <a:noFill/>
        </p:spPr>
        <p:txBody>
          <a:bodyPr wrap="square" rtlCol="0">
            <a:spAutoFit/>
          </a:bodyPr>
          <a:lstStyle/>
          <a:p>
            <a:r>
              <a:rPr lang="fi-FI" sz="1100" dirty="0"/>
              <a:t>Asiakkaan oma tai yksikön laite </a:t>
            </a:r>
          </a:p>
        </p:txBody>
      </p:sp>
      <p:sp>
        <p:nvSpPr>
          <p:cNvPr id="10" name="Tekstiruutu 9">
            <a:extLst>
              <a:ext uri="{FF2B5EF4-FFF2-40B4-BE49-F238E27FC236}">
                <a16:creationId xmlns:a16="http://schemas.microsoft.com/office/drawing/2014/main" id="{2E637533-070B-9203-BDA4-D33797CEDF4B}"/>
              </a:ext>
            </a:extLst>
          </p:cNvPr>
          <p:cNvSpPr txBox="1"/>
          <p:nvPr/>
        </p:nvSpPr>
        <p:spPr>
          <a:xfrm>
            <a:off x="5290678" y="3659839"/>
            <a:ext cx="3234386" cy="430887"/>
          </a:xfrm>
          <a:prstGeom prst="rect">
            <a:avLst/>
          </a:prstGeom>
          <a:noFill/>
        </p:spPr>
        <p:txBody>
          <a:bodyPr wrap="square" rtlCol="0">
            <a:spAutoFit/>
          </a:bodyPr>
          <a:lstStyle/>
          <a:p>
            <a:r>
              <a:rPr lang="fi-FI" sz="1100" spc="-10" dirty="0"/>
              <a:t>Fysioterapeutin kautta alueellisesta apuvälineyksiköstä</a:t>
            </a:r>
          </a:p>
        </p:txBody>
      </p:sp>
      <p:sp>
        <p:nvSpPr>
          <p:cNvPr id="11" name="Tekstiruutu 10">
            <a:extLst>
              <a:ext uri="{FF2B5EF4-FFF2-40B4-BE49-F238E27FC236}">
                <a16:creationId xmlns:a16="http://schemas.microsoft.com/office/drawing/2014/main" id="{E1017F9E-B5D2-FBE5-31D1-86E250565EC9}"/>
              </a:ext>
            </a:extLst>
          </p:cNvPr>
          <p:cNvSpPr txBox="1"/>
          <p:nvPr/>
        </p:nvSpPr>
        <p:spPr>
          <a:xfrm>
            <a:off x="173817" y="3652297"/>
            <a:ext cx="1542072" cy="276999"/>
          </a:xfrm>
          <a:prstGeom prst="rect">
            <a:avLst/>
          </a:prstGeom>
          <a:noFill/>
        </p:spPr>
        <p:txBody>
          <a:bodyPr wrap="square" rtlCol="0">
            <a:spAutoFit/>
          </a:bodyPr>
          <a:lstStyle/>
          <a:p>
            <a:r>
              <a:rPr lang="fi-FI" sz="1200" b="1" dirty="0"/>
              <a:t>Mistä laitteen saa</a:t>
            </a:r>
          </a:p>
        </p:txBody>
      </p:sp>
      <p:sp>
        <p:nvSpPr>
          <p:cNvPr id="13" name="Tekstiruutu 12">
            <a:extLst>
              <a:ext uri="{FF2B5EF4-FFF2-40B4-BE49-F238E27FC236}">
                <a16:creationId xmlns:a16="http://schemas.microsoft.com/office/drawing/2014/main" id="{BF061DB7-FF13-A055-3369-462A32402B43}"/>
              </a:ext>
            </a:extLst>
          </p:cNvPr>
          <p:cNvSpPr txBox="1"/>
          <p:nvPr/>
        </p:nvSpPr>
        <p:spPr>
          <a:xfrm>
            <a:off x="8709937" y="3691700"/>
            <a:ext cx="2733261" cy="261610"/>
          </a:xfrm>
          <a:prstGeom prst="rect">
            <a:avLst/>
          </a:prstGeom>
          <a:noFill/>
        </p:spPr>
        <p:txBody>
          <a:bodyPr wrap="square" rtlCol="0">
            <a:spAutoFit/>
          </a:bodyPr>
          <a:lstStyle/>
          <a:p>
            <a:r>
              <a:rPr lang="fi-FI" sz="1100" dirty="0"/>
              <a:t>Hoitotarvikejakelun kautta</a:t>
            </a:r>
          </a:p>
        </p:txBody>
      </p:sp>
      <p:sp>
        <p:nvSpPr>
          <p:cNvPr id="15" name="Tekstiruutu 14">
            <a:extLst>
              <a:ext uri="{FF2B5EF4-FFF2-40B4-BE49-F238E27FC236}">
                <a16:creationId xmlns:a16="http://schemas.microsoft.com/office/drawing/2014/main" id="{E84FE59C-8CA9-A662-175E-A04240F48B8D}"/>
              </a:ext>
            </a:extLst>
          </p:cNvPr>
          <p:cNvSpPr txBox="1"/>
          <p:nvPr/>
        </p:nvSpPr>
        <p:spPr>
          <a:xfrm>
            <a:off x="516006" y="799556"/>
            <a:ext cx="11159987" cy="307777"/>
          </a:xfrm>
          <a:prstGeom prst="rect">
            <a:avLst/>
          </a:prstGeom>
          <a:noFill/>
        </p:spPr>
        <p:txBody>
          <a:bodyPr wrap="square">
            <a:spAutoFit/>
          </a:bodyPr>
          <a:lstStyle/>
          <a:p>
            <a:r>
              <a:rPr lang="fi-FI" sz="1400" b="1" dirty="0">
                <a:solidFill>
                  <a:schemeClr val="accent5"/>
                </a:solidFill>
              </a:rPr>
              <a:t>Yksiköissä käytetään paljon erilaisia lääkinnällisiksi laitteiksi luokiteltuja välineitä ja hoitotarvikkeita, joita ovat: </a:t>
            </a:r>
          </a:p>
        </p:txBody>
      </p:sp>
      <p:sp>
        <p:nvSpPr>
          <p:cNvPr id="24" name="Tekstiruutu 23">
            <a:extLst>
              <a:ext uri="{FF2B5EF4-FFF2-40B4-BE49-F238E27FC236}">
                <a16:creationId xmlns:a16="http://schemas.microsoft.com/office/drawing/2014/main" id="{F7E462BE-D26A-D011-B192-B2D344E1118F}"/>
              </a:ext>
            </a:extLst>
          </p:cNvPr>
          <p:cNvSpPr txBox="1"/>
          <p:nvPr/>
        </p:nvSpPr>
        <p:spPr>
          <a:xfrm>
            <a:off x="5291609" y="4372344"/>
            <a:ext cx="2913755" cy="600164"/>
          </a:xfrm>
          <a:prstGeom prst="rect">
            <a:avLst/>
          </a:prstGeom>
          <a:noFill/>
        </p:spPr>
        <p:txBody>
          <a:bodyPr wrap="square">
            <a:spAutoFit/>
          </a:bodyPr>
          <a:lstStyle/>
          <a:p>
            <a:r>
              <a:rPr lang="fi-FI" sz="1100" dirty="0"/>
              <a:t>Ohjeet laitteiden käyttöön tulevat apuväline-yksiköstä asiakkaan käyttöön ja henkilöstö perehtyy ohjeisiin.</a:t>
            </a:r>
          </a:p>
        </p:txBody>
      </p:sp>
      <p:sp>
        <p:nvSpPr>
          <p:cNvPr id="25" name="Tekstiruutu 24">
            <a:extLst>
              <a:ext uri="{FF2B5EF4-FFF2-40B4-BE49-F238E27FC236}">
                <a16:creationId xmlns:a16="http://schemas.microsoft.com/office/drawing/2014/main" id="{29A93767-79D8-D74E-035A-00D04CB7DB8E}"/>
              </a:ext>
            </a:extLst>
          </p:cNvPr>
          <p:cNvSpPr txBox="1"/>
          <p:nvPr/>
        </p:nvSpPr>
        <p:spPr>
          <a:xfrm>
            <a:off x="173817" y="4132819"/>
            <a:ext cx="1369642" cy="461665"/>
          </a:xfrm>
          <a:prstGeom prst="rect">
            <a:avLst/>
          </a:prstGeom>
          <a:noFill/>
        </p:spPr>
        <p:txBody>
          <a:bodyPr wrap="square" rtlCol="0">
            <a:spAutoFit/>
          </a:bodyPr>
          <a:lstStyle/>
          <a:p>
            <a:r>
              <a:rPr lang="fi-FI" sz="1200" b="1" dirty="0"/>
              <a:t>Perehtyminen laitteeseen</a:t>
            </a:r>
          </a:p>
        </p:txBody>
      </p:sp>
      <p:sp>
        <p:nvSpPr>
          <p:cNvPr id="28" name="Tekstiruutu 27">
            <a:extLst>
              <a:ext uri="{FF2B5EF4-FFF2-40B4-BE49-F238E27FC236}">
                <a16:creationId xmlns:a16="http://schemas.microsoft.com/office/drawing/2014/main" id="{F0DFA91F-513A-D196-6A05-FE2C0DB6B58E}"/>
              </a:ext>
            </a:extLst>
          </p:cNvPr>
          <p:cNvSpPr txBox="1"/>
          <p:nvPr/>
        </p:nvSpPr>
        <p:spPr>
          <a:xfrm>
            <a:off x="1773146" y="4155269"/>
            <a:ext cx="2961162" cy="261610"/>
          </a:xfrm>
          <a:prstGeom prst="rect">
            <a:avLst/>
          </a:prstGeom>
          <a:noFill/>
          <a:ln>
            <a:noFill/>
          </a:ln>
        </p:spPr>
        <p:txBody>
          <a:bodyPr wrap="square">
            <a:spAutoFit/>
          </a:bodyPr>
          <a:lstStyle/>
          <a:p>
            <a:pPr algn="ctr"/>
            <a:r>
              <a:rPr lang="fi-FI" sz="1100" dirty="0"/>
              <a:t>Pitäydymme toimittajan antamissa ohjeissa.</a:t>
            </a:r>
          </a:p>
        </p:txBody>
      </p:sp>
      <p:sp>
        <p:nvSpPr>
          <p:cNvPr id="30" name="Tekstiruutu 29">
            <a:extLst>
              <a:ext uri="{FF2B5EF4-FFF2-40B4-BE49-F238E27FC236}">
                <a16:creationId xmlns:a16="http://schemas.microsoft.com/office/drawing/2014/main" id="{EF936620-F037-F752-71E0-5975AAA6CC6F}"/>
              </a:ext>
            </a:extLst>
          </p:cNvPr>
          <p:cNvSpPr txBox="1"/>
          <p:nvPr/>
        </p:nvSpPr>
        <p:spPr>
          <a:xfrm>
            <a:off x="173817" y="5191432"/>
            <a:ext cx="899489" cy="276999"/>
          </a:xfrm>
          <a:prstGeom prst="rect">
            <a:avLst/>
          </a:prstGeom>
          <a:noFill/>
        </p:spPr>
        <p:txBody>
          <a:bodyPr wrap="square" rtlCol="0">
            <a:spAutoFit/>
          </a:bodyPr>
          <a:lstStyle/>
          <a:p>
            <a:r>
              <a:rPr lang="fi-FI" sz="1200" b="1" dirty="0"/>
              <a:t>Huolto</a:t>
            </a:r>
          </a:p>
        </p:txBody>
      </p:sp>
      <p:sp>
        <p:nvSpPr>
          <p:cNvPr id="31" name="Tekstiruutu 30">
            <a:extLst>
              <a:ext uri="{FF2B5EF4-FFF2-40B4-BE49-F238E27FC236}">
                <a16:creationId xmlns:a16="http://schemas.microsoft.com/office/drawing/2014/main" id="{27EE959B-B6EF-1123-AF3D-31D1A6EA815B}"/>
              </a:ext>
            </a:extLst>
          </p:cNvPr>
          <p:cNvSpPr txBox="1"/>
          <p:nvPr/>
        </p:nvSpPr>
        <p:spPr>
          <a:xfrm>
            <a:off x="5290678" y="5199127"/>
            <a:ext cx="2733261" cy="261610"/>
          </a:xfrm>
          <a:prstGeom prst="rect">
            <a:avLst/>
          </a:prstGeom>
          <a:noFill/>
        </p:spPr>
        <p:txBody>
          <a:bodyPr wrap="square" rtlCol="0">
            <a:spAutoFit/>
          </a:bodyPr>
          <a:lstStyle/>
          <a:p>
            <a:r>
              <a:rPr lang="fi-FI" sz="1100" dirty="0"/>
              <a:t>Apuvälineyksikön kautta</a:t>
            </a:r>
          </a:p>
        </p:txBody>
      </p:sp>
      <p:sp>
        <p:nvSpPr>
          <p:cNvPr id="36" name="Rectangle 35">
            <a:extLst>
              <a:ext uri="{FF2B5EF4-FFF2-40B4-BE49-F238E27FC236}">
                <a16:creationId xmlns:a16="http://schemas.microsoft.com/office/drawing/2014/main" id="{763A96D5-3F8B-A180-B5DD-6A07F7FFF4D5}"/>
              </a:ext>
            </a:extLst>
          </p:cNvPr>
          <p:cNvSpPr>
            <a:spLocks/>
          </p:cNvSpPr>
          <p:nvPr/>
        </p:nvSpPr>
        <p:spPr>
          <a:xfrm>
            <a:off x="8694522" y="2368129"/>
            <a:ext cx="3060000" cy="1258876"/>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180000" rtlCol="0" anchor="t"/>
          <a:lstStyle/>
          <a:p>
            <a:pPr algn="ctr">
              <a:lnSpc>
                <a:spcPct val="95000"/>
              </a:lnSpc>
              <a:spcAft>
                <a:spcPts val="1200"/>
              </a:spcAft>
            </a:pPr>
            <a:r>
              <a:rPr lang="fi-FI" sz="2000" b="1" dirty="0">
                <a:solidFill>
                  <a:schemeClr val="tx1"/>
                </a:solidFill>
              </a:rPr>
              <a:t>3. Hoitotarvikkeet</a:t>
            </a:r>
            <a:br>
              <a:rPr lang="fi-FI" sz="2000" b="1" dirty="0">
                <a:solidFill>
                  <a:schemeClr val="tx1"/>
                </a:solidFill>
              </a:rPr>
            </a:br>
            <a:r>
              <a:rPr lang="fi-FI" sz="2000" b="1" dirty="0">
                <a:solidFill>
                  <a:schemeClr val="tx1"/>
                </a:solidFill>
              </a:rPr>
              <a:t>(</a:t>
            </a:r>
            <a:r>
              <a:rPr lang="fi-FI" sz="1400" b="1" dirty="0">
                <a:solidFill>
                  <a:schemeClr val="tx1"/>
                </a:solidFill>
              </a:rPr>
              <a:t>pitkäaikaissairauden hoitoon)</a:t>
            </a:r>
          </a:p>
          <a:p>
            <a:pPr algn="ctr">
              <a:lnSpc>
                <a:spcPct val="95000"/>
              </a:lnSpc>
              <a:spcAft>
                <a:spcPts val="1200"/>
              </a:spcAft>
            </a:pPr>
            <a:r>
              <a:rPr lang="fi-FI" sz="1200" b="1" dirty="0">
                <a:solidFill>
                  <a:schemeClr val="tx1"/>
                </a:solidFill>
              </a:rPr>
              <a:t>Esim. haavanhoito-, avanne- ja dialyysitarvikkeet</a:t>
            </a:r>
          </a:p>
        </p:txBody>
      </p:sp>
      <p:sp>
        <p:nvSpPr>
          <p:cNvPr id="33" name="Rectangle 32">
            <a:extLst>
              <a:ext uri="{FF2B5EF4-FFF2-40B4-BE49-F238E27FC236}">
                <a16:creationId xmlns:a16="http://schemas.microsoft.com/office/drawing/2014/main" id="{A75AC3E8-DC98-3DE2-C28C-271E8995FD32}"/>
              </a:ext>
            </a:extLst>
          </p:cNvPr>
          <p:cNvSpPr>
            <a:spLocks/>
          </p:cNvSpPr>
          <p:nvPr/>
        </p:nvSpPr>
        <p:spPr>
          <a:xfrm>
            <a:off x="5267339" y="2368129"/>
            <a:ext cx="3060000" cy="1258876"/>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251999" rtlCol="0" anchor="t"/>
          <a:lstStyle/>
          <a:p>
            <a:pPr algn="ctr">
              <a:lnSpc>
                <a:spcPct val="95000"/>
              </a:lnSpc>
              <a:spcAft>
                <a:spcPts val="1800"/>
              </a:spcAft>
            </a:pPr>
            <a:r>
              <a:rPr lang="fi-FI" sz="2000" b="1" dirty="0">
                <a:solidFill>
                  <a:schemeClr val="tx1"/>
                </a:solidFill>
              </a:rPr>
              <a:t>2. Erikoisapuvälineet</a:t>
            </a:r>
          </a:p>
          <a:p>
            <a:pPr algn="ctr">
              <a:lnSpc>
                <a:spcPct val="95000"/>
              </a:lnSpc>
              <a:spcAft>
                <a:spcPts val="1800"/>
              </a:spcAft>
            </a:pPr>
            <a:r>
              <a:rPr lang="fi-FI" sz="1200" b="1" dirty="0">
                <a:solidFill>
                  <a:schemeClr val="tx1"/>
                </a:solidFill>
              </a:rPr>
              <a:t>Esim. pyörätuolit, nostolaitteet ja hengityksen apuvälineet</a:t>
            </a:r>
          </a:p>
        </p:txBody>
      </p:sp>
      <p:sp>
        <p:nvSpPr>
          <p:cNvPr id="8" name="Rectangle 7">
            <a:extLst>
              <a:ext uri="{FF2B5EF4-FFF2-40B4-BE49-F238E27FC236}">
                <a16:creationId xmlns:a16="http://schemas.microsoft.com/office/drawing/2014/main" id="{88FC7459-EAE7-5999-0773-34AB7C30F8BB}"/>
              </a:ext>
            </a:extLst>
          </p:cNvPr>
          <p:cNvSpPr/>
          <p:nvPr/>
        </p:nvSpPr>
        <p:spPr>
          <a:xfrm>
            <a:off x="1786685" y="2368129"/>
            <a:ext cx="3060000" cy="1259720"/>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44000" rIns="72000" rtlCol="0" anchor="t"/>
          <a:lstStyle/>
          <a:p>
            <a:pPr algn="ctr">
              <a:lnSpc>
                <a:spcPct val="95000"/>
              </a:lnSpc>
              <a:spcAft>
                <a:spcPts val="1300"/>
              </a:spcAft>
            </a:pPr>
            <a:r>
              <a:rPr lang="fi-FI" sz="2000" b="1" dirty="0">
                <a:solidFill>
                  <a:schemeClr val="tx1"/>
                </a:solidFill>
              </a:rPr>
              <a:t>1. Perusapuvälineet</a:t>
            </a:r>
          </a:p>
          <a:p>
            <a:pPr algn="ctr">
              <a:lnSpc>
                <a:spcPct val="95000"/>
              </a:lnSpc>
              <a:spcAft>
                <a:spcPts val="1300"/>
              </a:spcAft>
            </a:pPr>
            <a:r>
              <a:rPr lang="fi-FI" sz="1200" b="1" dirty="0">
                <a:solidFill>
                  <a:schemeClr val="tx1"/>
                </a:solidFill>
              </a:rPr>
              <a:t>Esim. asiakkaan omat tai yksikön mittarit verensokerin ja verenpaineen seurantaan sekä happisaturaatiomittarit</a:t>
            </a:r>
          </a:p>
        </p:txBody>
      </p:sp>
      <p:sp>
        <p:nvSpPr>
          <p:cNvPr id="26" name="Oval 25">
            <a:extLst>
              <a:ext uri="{FF2B5EF4-FFF2-40B4-BE49-F238E27FC236}">
                <a16:creationId xmlns:a16="http://schemas.microsoft.com/office/drawing/2014/main" id="{DC66BB2F-D277-0384-DCAC-E7125BC6DDE9}"/>
              </a:ext>
            </a:extLst>
          </p:cNvPr>
          <p:cNvSpPr/>
          <p:nvPr/>
        </p:nvSpPr>
        <p:spPr>
          <a:xfrm>
            <a:off x="2739616" y="1214805"/>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9" name="Graphic 18">
            <a:extLst>
              <a:ext uri="{FF2B5EF4-FFF2-40B4-BE49-F238E27FC236}">
                <a16:creationId xmlns:a16="http://schemas.microsoft.com/office/drawing/2014/main" id="{19B863E6-8BA5-6F9A-8A5C-9F90203AD31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08286" y="1371154"/>
            <a:ext cx="977041" cy="938115"/>
          </a:xfrm>
          <a:prstGeom prst="rect">
            <a:avLst/>
          </a:prstGeom>
        </p:spPr>
      </p:pic>
      <p:sp>
        <p:nvSpPr>
          <p:cNvPr id="37" name="Oval 36">
            <a:extLst>
              <a:ext uri="{FF2B5EF4-FFF2-40B4-BE49-F238E27FC236}">
                <a16:creationId xmlns:a16="http://schemas.microsoft.com/office/drawing/2014/main" id="{C28DCBE1-564F-DA1F-6FA9-7792C45FB1A1}"/>
              </a:ext>
            </a:extLst>
          </p:cNvPr>
          <p:cNvSpPr/>
          <p:nvPr/>
        </p:nvSpPr>
        <p:spPr>
          <a:xfrm>
            <a:off x="9580042" y="1231470"/>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Oval 33">
            <a:extLst>
              <a:ext uri="{FF2B5EF4-FFF2-40B4-BE49-F238E27FC236}">
                <a16:creationId xmlns:a16="http://schemas.microsoft.com/office/drawing/2014/main" id="{12CD0EF1-9198-6C69-005D-075FA9FDA93D}"/>
              </a:ext>
            </a:extLst>
          </p:cNvPr>
          <p:cNvSpPr/>
          <p:nvPr/>
        </p:nvSpPr>
        <p:spPr>
          <a:xfrm>
            <a:off x="6144566" y="1232813"/>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21" name="Graphic 20">
            <a:extLst>
              <a:ext uri="{FF2B5EF4-FFF2-40B4-BE49-F238E27FC236}">
                <a16:creationId xmlns:a16="http://schemas.microsoft.com/office/drawing/2014/main" id="{DA3A885B-731A-D7D1-A515-9DBD70CE333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781739" y="1401265"/>
            <a:ext cx="826238" cy="817928"/>
          </a:xfrm>
          <a:prstGeom prst="rect">
            <a:avLst/>
          </a:prstGeom>
        </p:spPr>
      </p:pic>
      <p:pic>
        <p:nvPicPr>
          <p:cNvPr id="23" name="Graphic 22">
            <a:extLst>
              <a:ext uri="{FF2B5EF4-FFF2-40B4-BE49-F238E27FC236}">
                <a16:creationId xmlns:a16="http://schemas.microsoft.com/office/drawing/2014/main" id="{E81BD540-D256-80FA-93C9-4262A5A1630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50373" y="1342367"/>
            <a:ext cx="999665" cy="989611"/>
          </a:xfrm>
          <a:prstGeom prst="rect">
            <a:avLst/>
          </a:prstGeom>
        </p:spPr>
      </p:pic>
      <p:cxnSp>
        <p:nvCxnSpPr>
          <p:cNvPr id="44" name="Straight Connector 43">
            <a:extLst>
              <a:ext uri="{FF2B5EF4-FFF2-40B4-BE49-F238E27FC236}">
                <a16:creationId xmlns:a16="http://schemas.microsoft.com/office/drawing/2014/main" id="{4B80FC9E-6DCD-5A05-8596-554624BC9DD3}"/>
              </a:ext>
            </a:extLst>
          </p:cNvPr>
          <p:cNvCxnSpPr>
            <a:cxnSpLocks/>
          </p:cNvCxnSpPr>
          <p:nvPr/>
        </p:nvCxnSpPr>
        <p:spPr>
          <a:xfrm>
            <a:off x="1946762" y="2881376"/>
            <a:ext cx="2733261"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56F893A5-71F5-CCFB-A94B-C996057945DB}"/>
              </a:ext>
            </a:extLst>
          </p:cNvPr>
          <p:cNvCxnSpPr>
            <a:cxnSpLocks/>
          </p:cNvCxnSpPr>
          <p:nvPr/>
        </p:nvCxnSpPr>
        <p:spPr>
          <a:xfrm>
            <a:off x="8843149" y="3134868"/>
            <a:ext cx="2732400"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sp>
        <p:nvSpPr>
          <p:cNvPr id="51" name="Tekstiruutu 27">
            <a:extLst>
              <a:ext uri="{FF2B5EF4-FFF2-40B4-BE49-F238E27FC236}">
                <a16:creationId xmlns:a16="http://schemas.microsoft.com/office/drawing/2014/main" id="{475AFACC-8493-5E05-C65B-6C40962DB815}"/>
              </a:ext>
            </a:extLst>
          </p:cNvPr>
          <p:cNvSpPr txBox="1"/>
          <p:nvPr/>
        </p:nvSpPr>
        <p:spPr>
          <a:xfrm>
            <a:off x="5268474" y="4155269"/>
            <a:ext cx="2961162" cy="261610"/>
          </a:xfrm>
          <a:prstGeom prst="rect">
            <a:avLst/>
          </a:prstGeom>
          <a:noFill/>
          <a:ln>
            <a:noFill/>
          </a:ln>
        </p:spPr>
        <p:txBody>
          <a:bodyPr wrap="square">
            <a:spAutoFit/>
          </a:bodyPr>
          <a:lstStyle/>
          <a:p>
            <a:pPr algn="ctr"/>
            <a:r>
              <a:rPr lang="fi-FI" sz="1100" dirty="0"/>
              <a:t>Pitäydymme toimittajan antamissa ohjeissa.</a:t>
            </a:r>
          </a:p>
        </p:txBody>
      </p:sp>
      <p:sp>
        <p:nvSpPr>
          <p:cNvPr id="52" name="Tekstiruutu 27">
            <a:extLst>
              <a:ext uri="{FF2B5EF4-FFF2-40B4-BE49-F238E27FC236}">
                <a16:creationId xmlns:a16="http://schemas.microsoft.com/office/drawing/2014/main" id="{7C74BBC1-E53A-B2E4-8FE5-46902A7B417B}"/>
              </a:ext>
            </a:extLst>
          </p:cNvPr>
          <p:cNvSpPr txBox="1"/>
          <p:nvPr/>
        </p:nvSpPr>
        <p:spPr>
          <a:xfrm>
            <a:off x="8654896" y="4158627"/>
            <a:ext cx="2961162" cy="261610"/>
          </a:xfrm>
          <a:prstGeom prst="rect">
            <a:avLst/>
          </a:prstGeom>
          <a:noFill/>
          <a:ln>
            <a:noFill/>
          </a:ln>
        </p:spPr>
        <p:txBody>
          <a:bodyPr wrap="square">
            <a:spAutoFit/>
          </a:bodyPr>
          <a:lstStyle/>
          <a:p>
            <a:pPr algn="ctr"/>
            <a:r>
              <a:rPr lang="fi-FI" sz="1100" dirty="0"/>
              <a:t>Pitäydymme toimittajan antamissa ohjeissa.</a:t>
            </a:r>
          </a:p>
        </p:txBody>
      </p:sp>
      <p:cxnSp>
        <p:nvCxnSpPr>
          <p:cNvPr id="55" name="Straight Connector 54">
            <a:extLst>
              <a:ext uri="{FF2B5EF4-FFF2-40B4-BE49-F238E27FC236}">
                <a16:creationId xmlns:a16="http://schemas.microsoft.com/office/drawing/2014/main" id="{1405EC94-D8CE-3B0A-7583-FD8EF323E680}"/>
              </a:ext>
            </a:extLst>
          </p:cNvPr>
          <p:cNvCxnSpPr>
            <a:cxnSpLocks/>
          </p:cNvCxnSpPr>
          <p:nvPr/>
        </p:nvCxnSpPr>
        <p:spPr>
          <a:xfrm>
            <a:off x="5424692" y="3022054"/>
            <a:ext cx="2733261"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sp>
        <p:nvSpPr>
          <p:cNvPr id="81" name="TextBox 80">
            <a:extLst>
              <a:ext uri="{FF2B5EF4-FFF2-40B4-BE49-F238E27FC236}">
                <a16:creationId xmlns:a16="http://schemas.microsoft.com/office/drawing/2014/main" id="{7CA7D5EE-EA3C-DA3D-A91B-49002C243447}"/>
              </a:ext>
            </a:extLst>
          </p:cNvPr>
          <p:cNvSpPr txBox="1"/>
          <p:nvPr/>
        </p:nvSpPr>
        <p:spPr>
          <a:xfrm>
            <a:off x="9936579" y="5900183"/>
            <a:ext cx="1564507" cy="369332"/>
          </a:xfrm>
          <a:prstGeom prst="rect">
            <a:avLst/>
          </a:prstGeom>
          <a:noFill/>
        </p:spPr>
        <p:txBody>
          <a:bodyPr wrap="square">
            <a:spAutoFit/>
          </a:bodyPr>
          <a:lstStyle/>
          <a:p>
            <a:pPr>
              <a:lnSpc>
                <a:spcPct val="90000"/>
              </a:lnSpc>
            </a:pPr>
            <a:r>
              <a:rPr lang="fi-FI" sz="1000" b="1" dirty="0">
                <a:solidFill>
                  <a:schemeClr val="bg1"/>
                </a:solidFill>
                <a:sym typeface="Wingdings" panose="05000000000000000000" pitchFamily="2" charset="2"/>
              </a:rPr>
              <a:t>Ilmoitus käsitellään yksikössä.</a:t>
            </a:r>
          </a:p>
        </p:txBody>
      </p:sp>
      <p:cxnSp>
        <p:nvCxnSpPr>
          <p:cNvPr id="82" name="Straight Connector 81">
            <a:extLst>
              <a:ext uri="{FF2B5EF4-FFF2-40B4-BE49-F238E27FC236}">
                <a16:creationId xmlns:a16="http://schemas.microsoft.com/office/drawing/2014/main" id="{46CF87B6-DD6E-7488-6691-59689B0BF037}"/>
              </a:ext>
            </a:extLst>
          </p:cNvPr>
          <p:cNvCxnSpPr>
            <a:cxnSpLocks/>
          </p:cNvCxnSpPr>
          <p:nvPr/>
        </p:nvCxnSpPr>
        <p:spPr>
          <a:xfrm>
            <a:off x="4949862" y="6107193"/>
            <a:ext cx="474830" cy="0"/>
          </a:xfrm>
          <a:prstGeom prst="line">
            <a:avLst/>
          </a:prstGeom>
          <a:ln w="85725">
            <a:solidFill>
              <a:schemeClr val="accent5"/>
            </a:solidFill>
            <a:tailEnd type="arrow" w="med" len="sm"/>
          </a:ln>
        </p:spPr>
        <p:style>
          <a:lnRef idx="1">
            <a:schemeClr val="accent1"/>
          </a:lnRef>
          <a:fillRef idx="0">
            <a:schemeClr val="accent1"/>
          </a:fillRef>
          <a:effectRef idx="0">
            <a:schemeClr val="accent1"/>
          </a:effectRef>
          <a:fontRef idx="minor">
            <a:schemeClr val="tx1"/>
          </a:fontRef>
        </p:style>
      </p:cxnSp>
      <p:sp>
        <p:nvSpPr>
          <p:cNvPr id="85" name="Oval 84">
            <a:extLst>
              <a:ext uri="{FF2B5EF4-FFF2-40B4-BE49-F238E27FC236}">
                <a16:creationId xmlns:a16="http://schemas.microsoft.com/office/drawing/2014/main" id="{28C53655-4C45-CC33-2D58-5543CD4593B5}"/>
              </a:ext>
            </a:extLst>
          </p:cNvPr>
          <p:cNvSpPr>
            <a:spLocks noChangeAspect="1"/>
          </p:cNvSpPr>
          <p:nvPr/>
        </p:nvSpPr>
        <p:spPr>
          <a:xfrm>
            <a:off x="1967087" y="5806444"/>
            <a:ext cx="504000" cy="504000"/>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1</a:t>
            </a:r>
          </a:p>
        </p:txBody>
      </p:sp>
      <p:sp>
        <p:nvSpPr>
          <p:cNvPr id="93" name="Oval 92">
            <a:extLst>
              <a:ext uri="{FF2B5EF4-FFF2-40B4-BE49-F238E27FC236}">
                <a16:creationId xmlns:a16="http://schemas.microsoft.com/office/drawing/2014/main" id="{DB0F337B-57E3-B6A4-DA7E-F8370C5353C3}"/>
              </a:ext>
            </a:extLst>
          </p:cNvPr>
          <p:cNvSpPr/>
          <p:nvPr/>
        </p:nvSpPr>
        <p:spPr>
          <a:xfrm>
            <a:off x="9347896" y="5818029"/>
            <a:ext cx="503999" cy="503999"/>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3</a:t>
            </a:r>
          </a:p>
        </p:txBody>
      </p:sp>
      <p:sp>
        <p:nvSpPr>
          <p:cNvPr id="103" name="Rectangle 102">
            <a:extLst>
              <a:ext uri="{FF2B5EF4-FFF2-40B4-BE49-F238E27FC236}">
                <a16:creationId xmlns:a16="http://schemas.microsoft.com/office/drawing/2014/main" id="{AC5EE628-9791-8588-2341-1A814FEA8729}"/>
              </a:ext>
            </a:extLst>
          </p:cNvPr>
          <p:cNvSpPr/>
          <p:nvPr/>
        </p:nvSpPr>
        <p:spPr>
          <a:xfrm>
            <a:off x="5791391" y="5790918"/>
            <a:ext cx="2969238"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9" name="TextBox 78">
            <a:extLst>
              <a:ext uri="{FF2B5EF4-FFF2-40B4-BE49-F238E27FC236}">
                <a16:creationId xmlns:a16="http://schemas.microsoft.com/office/drawing/2014/main" id="{88B2708D-5F4A-2EEF-E0F2-C956F0728F0E}"/>
              </a:ext>
            </a:extLst>
          </p:cNvPr>
          <p:cNvSpPr txBox="1"/>
          <p:nvPr/>
        </p:nvSpPr>
        <p:spPr>
          <a:xfrm>
            <a:off x="6058386" y="5818661"/>
            <a:ext cx="2702243" cy="507831"/>
          </a:xfrm>
          <a:prstGeom prst="rect">
            <a:avLst/>
          </a:prstGeom>
          <a:noFill/>
        </p:spPr>
        <p:txBody>
          <a:bodyPr wrap="square">
            <a:spAutoFit/>
          </a:bodyPr>
          <a:lstStyle/>
          <a:p>
            <a:pPr>
              <a:lnSpc>
                <a:spcPct val="90000"/>
              </a:lnSpc>
            </a:pPr>
            <a:r>
              <a:rPr lang="fi-FI" sz="1000" b="1" dirty="0">
                <a:solidFill>
                  <a:schemeClr val="bg1"/>
                </a:solidFill>
                <a:sym typeface="Wingdings" panose="05000000000000000000" pitchFamily="2" charset="2"/>
              </a:rPr>
              <a:t>Työntekijä </a:t>
            </a:r>
            <a:r>
              <a:rPr lang="fi-FI" sz="1000" b="1" dirty="0">
                <a:solidFill>
                  <a:schemeClr val="bg1"/>
                </a:solidFill>
              </a:rPr>
              <a:t>tekee vaaratilanteesta vaaratilanne-ilmoituksen. Ilmoituksen yhteydessä tieto menee myös Fimeaan.</a:t>
            </a:r>
            <a:endParaRPr lang="fi-FI" sz="1000" dirty="0"/>
          </a:p>
        </p:txBody>
      </p:sp>
      <p:sp>
        <p:nvSpPr>
          <p:cNvPr id="92" name="Oval 91">
            <a:extLst>
              <a:ext uri="{FF2B5EF4-FFF2-40B4-BE49-F238E27FC236}">
                <a16:creationId xmlns:a16="http://schemas.microsoft.com/office/drawing/2014/main" id="{7139A3CC-9893-E2F7-659D-ED9A5BB2205E}"/>
              </a:ext>
            </a:extLst>
          </p:cNvPr>
          <p:cNvSpPr/>
          <p:nvPr/>
        </p:nvSpPr>
        <p:spPr>
          <a:xfrm>
            <a:off x="5540120" y="5815854"/>
            <a:ext cx="504000" cy="504000"/>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2</a:t>
            </a:r>
          </a:p>
        </p:txBody>
      </p:sp>
      <p:cxnSp>
        <p:nvCxnSpPr>
          <p:cNvPr id="107" name="Straight Connector 106">
            <a:extLst>
              <a:ext uri="{FF2B5EF4-FFF2-40B4-BE49-F238E27FC236}">
                <a16:creationId xmlns:a16="http://schemas.microsoft.com/office/drawing/2014/main" id="{16729DE2-CCC2-1402-C5EE-DE74698A00AD}"/>
              </a:ext>
            </a:extLst>
          </p:cNvPr>
          <p:cNvCxnSpPr>
            <a:cxnSpLocks/>
          </p:cNvCxnSpPr>
          <p:nvPr/>
        </p:nvCxnSpPr>
        <p:spPr>
          <a:xfrm>
            <a:off x="8760629" y="6098514"/>
            <a:ext cx="502583" cy="0"/>
          </a:xfrm>
          <a:prstGeom prst="line">
            <a:avLst/>
          </a:prstGeom>
          <a:ln w="85725">
            <a:solidFill>
              <a:schemeClr val="accent5"/>
            </a:solidFill>
            <a:tailEnd type="arrow" w="med" len="sm"/>
          </a:ln>
        </p:spPr>
        <p:style>
          <a:lnRef idx="1">
            <a:schemeClr val="accent1"/>
          </a:lnRef>
          <a:fillRef idx="0">
            <a:schemeClr val="accent1"/>
          </a:fillRef>
          <a:effectRef idx="0">
            <a:schemeClr val="accent1"/>
          </a:effectRef>
          <a:fontRef idx="minor">
            <a:schemeClr val="tx1"/>
          </a:fontRef>
        </p:style>
      </p:cxnSp>
      <p:sp>
        <p:nvSpPr>
          <p:cNvPr id="108" name="Rectangle 107">
            <a:extLst>
              <a:ext uri="{FF2B5EF4-FFF2-40B4-BE49-F238E27FC236}">
                <a16:creationId xmlns:a16="http://schemas.microsoft.com/office/drawing/2014/main" id="{0155429E-17FD-173A-195B-C5DE4BACEDF2}"/>
              </a:ext>
            </a:extLst>
          </p:cNvPr>
          <p:cNvSpPr/>
          <p:nvPr/>
        </p:nvSpPr>
        <p:spPr>
          <a:xfrm>
            <a:off x="1786684" y="5658568"/>
            <a:ext cx="9953903" cy="840719"/>
          </a:xfrm>
          <a:prstGeom prst="rect">
            <a:avLst/>
          </a:prstGeom>
          <a:noFill/>
          <a:ln w="19050">
            <a:solidFill>
              <a:schemeClr val="accent5"/>
            </a:solidFill>
            <a:prstDash val="dash"/>
            <a:roun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9" name="Rectangle 108">
            <a:extLst>
              <a:ext uri="{FF2B5EF4-FFF2-40B4-BE49-F238E27FC236}">
                <a16:creationId xmlns:a16="http://schemas.microsoft.com/office/drawing/2014/main" id="{B2D36D2E-1C77-8F32-0BC9-F7B55F8C87C9}"/>
              </a:ext>
            </a:extLst>
          </p:cNvPr>
          <p:cNvSpPr/>
          <p:nvPr/>
        </p:nvSpPr>
        <p:spPr>
          <a:xfrm>
            <a:off x="1772751" y="5772312"/>
            <a:ext cx="84089" cy="364134"/>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98" name="Graphic 97">
            <a:extLst>
              <a:ext uri="{FF2B5EF4-FFF2-40B4-BE49-F238E27FC236}">
                <a16:creationId xmlns:a16="http://schemas.microsoft.com/office/drawing/2014/main" id="{0AAA69BF-5A3C-9B1A-DAFC-9FF9425B02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618862" y="5821515"/>
            <a:ext cx="307777" cy="276999"/>
          </a:xfrm>
          <a:prstGeom prst="rect">
            <a:avLst/>
          </a:prstGeom>
        </p:spPr>
      </p:pic>
      <p:sp>
        <p:nvSpPr>
          <p:cNvPr id="97" name="TextBox 96">
            <a:extLst>
              <a:ext uri="{FF2B5EF4-FFF2-40B4-BE49-F238E27FC236}">
                <a16:creationId xmlns:a16="http://schemas.microsoft.com/office/drawing/2014/main" id="{A0E10B8B-CC99-5296-6D13-48F6DDBF5389}"/>
              </a:ext>
            </a:extLst>
          </p:cNvPr>
          <p:cNvSpPr txBox="1"/>
          <p:nvPr/>
        </p:nvSpPr>
        <p:spPr>
          <a:xfrm>
            <a:off x="3553311" y="6411584"/>
            <a:ext cx="6420648" cy="169277"/>
          </a:xfrm>
          <a:prstGeom prst="rect">
            <a:avLst/>
          </a:prstGeom>
          <a:solidFill>
            <a:srgbClr val="EDEDFC"/>
          </a:solidFill>
        </p:spPr>
        <p:txBody>
          <a:bodyPr wrap="square" lIns="36000" tIns="0" rIns="36000" bIns="0">
            <a:spAutoFit/>
          </a:bodyPr>
          <a:lstStyle/>
          <a:p>
            <a:pPr algn="ctr"/>
            <a:r>
              <a:rPr lang="fi-FI" sz="1100" b="1" dirty="0">
                <a:solidFill>
                  <a:schemeClr val="accent5"/>
                </a:solidFill>
              </a:rPr>
              <a:t>Hoitotarvikkeet ovat jäljitettävissä järjestelmässä asiakaskohtaisesti vaara- ja virhetilanteessa. </a:t>
            </a:r>
          </a:p>
        </p:txBody>
      </p:sp>
    </p:spTree>
    <p:extLst>
      <p:ext uri="{BB962C8B-B14F-4D97-AF65-F5344CB8AC3E}">
        <p14:creationId xmlns:p14="http://schemas.microsoft.com/office/powerpoint/2010/main" val="37723952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EDEDFC"/>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3FD0E0A5-8DF9-6492-171D-746D5570C0D8}"/>
              </a:ext>
            </a:extLst>
          </p:cNvPr>
          <p:cNvGraphicFramePr>
            <a:graphicFrameLocks noChangeAspect="1"/>
          </p:cNvGraphicFramePr>
          <p:nvPr>
            <p:custDataLst>
              <p:tags r:id="rId1"/>
            </p:custDataLst>
            <p:extLst>
              <p:ext uri="{D42A27DB-BD31-4B8C-83A1-F6EECF244321}">
                <p14:modId xmlns:p14="http://schemas.microsoft.com/office/powerpoint/2010/main" val="35118778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3FD0E0A5-8DF9-6492-171D-746D5570C0D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Asiakas- ja potilastietojen käsittely ja kirjaaminen</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42">
            <a:extLst>
              <a:ext uri="{FF2B5EF4-FFF2-40B4-BE49-F238E27FC236}">
                <a16:creationId xmlns:a16="http://schemas.microsoft.com/office/drawing/2014/main" id="{2EAAD48D-A15A-772B-186F-78B65852EC8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8CDDF8-1648-D795-D108-F225B6CE5D8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4">
            <a:extLst>
              <a:ext uri="{FF2B5EF4-FFF2-40B4-BE49-F238E27FC236}">
                <a16:creationId xmlns:a16="http://schemas.microsoft.com/office/drawing/2014/main" id="{22101F61-8626-F449-1BCE-DFD60BCF1CB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45">
            <a:extLst>
              <a:ext uri="{FF2B5EF4-FFF2-40B4-BE49-F238E27FC236}">
                <a16:creationId xmlns:a16="http://schemas.microsoft.com/office/drawing/2014/main" id="{62BA94B0-2E59-B596-20FC-56CB0A961A48}"/>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2" name="Rectangle 46">
            <a:extLst>
              <a:ext uri="{FF2B5EF4-FFF2-40B4-BE49-F238E27FC236}">
                <a16:creationId xmlns:a16="http://schemas.microsoft.com/office/drawing/2014/main" id="{C727A18E-9AB4-370D-A840-77201DCA4A6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7">
            <a:extLst>
              <a:ext uri="{FF2B5EF4-FFF2-40B4-BE49-F238E27FC236}">
                <a16:creationId xmlns:a16="http://schemas.microsoft.com/office/drawing/2014/main" id="{C545B417-4DE6-10FA-6F35-BB77109F6EF2}"/>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9721095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 name="think-cell data - do not delete" hidden="1">
            <a:extLst>
              <a:ext uri="{FF2B5EF4-FFF2-40B4-BE49-F238E27FC236}">
                <a16:creationId xmlns:a16="http://schemas.microsoft.com/office/drawing/2014/main" id="{02E7C19B-D678-9970-A797-7F6B32DD2931}"/>
              </a:ext>
            </a:extLst>
          </p:cNvPr>
          <p:cNvGraphicFramePr>
            <a:graphicFrameLocks noChangeAspect="1"/>
          </p:cNvGraphicFramePr>
          <p:nvPr>
            <p:custDataLst>
              <p:tags r:id="rId1"/>
            </p:custDataLst>
            <p:extLst>
              <p:ext uri="{D42A27DB-BD31-4B8C-83A1-F6EECF244321}">
                <p14:modId xmlns:p14="http://schemas.microsoft.com/office/powerpoint/2010/main" val="19428728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3" name="think-cell data - do not delete" hidden="1">
                        <a:extLst>
                          <a:ext uri="{FF2B5EF4-FFF2-40B4-BE49-F238E27FC236}">
                            <a16:creationId xmlns:a16="http://schemas.microsoft.com/office/drawing/2014/main" id="{02E7C19B-D678-9970-A797-7F6B32DD293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63C9E237-8964-3B81-D830-40EAD923131C}"/>
              </a:ext>
            </a:extLst>
          </p:cNvPr>
          <p:cNvSpPr>
            <a:spLocks noGrp="1"/>
          </p:cNvSpPr>
          <p:nvPr>
            <p:ph type="title"/>
          </p:nvPr>
        </p:nvSpPr>
        <p:spPr/>
        <p:txBody>
          <a:bodyPr vert="horz"/>
          <a:lstStyle/>
          <a:p>
            <a:r>
              <a:rPr lang="fi-FI" dirty="0"/>
              <a:t>Asiakas- ja potilastietojen käsittely ja kirjaaminen</a:t>
            </a:r>
          </a:p>
        </p:txBody>
      </p:sp>
      <p:sp>
        <p:nvSpPr>
          <p:cNvPr id="30" name="Content Placeholder 29">
            <a:extLst>
              <a:ext uri="{FF2B5EF4-FFF2-40B4-BE49-F238E27FC236}">
                <a16:creationId xmlns:a16="http://schemas.microsoft.com/office/drawing/2014/main" id="{404D8654-7585-6FA8-7E87-0C6CCBE93C91}"/>
              </a:ext>
            </a:extLst>
          </p:cNvPr>
          <p:cNvSpPr>
            <a:spLocks noGrp="1"/>
          </p:cNvSpPr>
          <p:nvPr>
            <p:ph sz="half" idx="1"/>
          </p:nvPr>
        </p:nvSpPr>
        <p:spPr>
          <a:xfrm>
            <a:off x="451413" y="1825626"/>
            <a:ext cx="5704211" cy="3514854"/>
          </a:xfrm>
        </p:spPr>
        <p:txBody>
          <a:bodyPr numCol="1"/>
          <a:lstStyle/>
          <a:p>
            <a:pPr marL="0" lvl="1">
              <a:lnSpc>
                <a:spcPct val="110000"/>
              </a:lnSpc>
              <a:spcBef>
                <a:spcPts val="789"/>
              </a:spcBef>
              <a:spcAft>
                <a:spcPts val="175"/>
              </a:spcAft>
            </a:pPr>
            <a:r>
              <a:rPr lang="fi-FI" b="1" dirty="0"/>
              <a:t>Sosiaalihuollossa asiakas- ja potilastiedot ovat arkaluonteisia, salassa pidettäviä henkilötietoja. </a:t>
            </a:r>
            <a:r>
              <a:rPr lang="fi-FI" dirty="0"/>
              <a:t>Henkilötiedolla tarkoitetaan kaikkia tunnistettuun tai tunnistettavissa olevaan luonnolliseen henkilöön liittyviä tietoja. Henkilötietojen käsittelyä ohjaa vahvasti säädökset ja lait. Eloisan ylläpitämien asiakasrekisterien tietosuojaseloste on nähtävillä  </a:t>
            </a:r>
            <a:r>
              <a:rPr lang="fi-FI" dirty="0">
                <a:hlinkClick r:id="rId6">
                  <a:extLst>
                    <a:ext uri="{A12FA001-AC4F-418D-AE19-62706E023703}">
                      <ahyp:hlinkClr xmlns:ahyp="http://schemas.microsoft.com/office/drawing/2018/hyperlinkcolor" val="tx"/>
                    </a:ext>
                  </a:extLst>
                </a:hlinkClick>
              </a:rPr>
              <a:t>Eloisan verkkosivuilla</a:t>
            </a:r>
            <a:r>
              <a:rPr lang="fi-FI" dirty="0"/>
              <a:t>. </a:t>
            </a:r>
          </a:p>
          <a:p>
            <a:pPr marL="0" lvl="1">
              <a:lnSpc>
                <a:spcPct val="110000"/>
              </a:lnSpc>
              <a:spcBef>
                <a:spcPts val="789"/>
              </a:spcBef>
              <a:spcAft>
                <a:spcPts val="175"/>
              </a:spcAft>
            </a:pPr>
            <a:r>
              <a:rPr lang="fi-FI" b="1" dirty="0"/>
              <a:t>Asiakastietojen käsittelyyn sisältyy kirjaaminen, katselu, käsittely ja salassapito. </a:t>
            </a:r>
            <a:r>
              <a:rPr lang="fi-FI" dirty="0"/>
              <a:t>Asiakastietojen katselusta ja salassapidosta on erilliset ohjeet, ja ne kerrataan säännöllisesti henkilökunnan kanssa. Työntekijä hyväksyy salassapito- ja tietosuojasitoumuksen osana työsopimusta. Lisäksi henkilökunta suorittaa </a:t>
            </a:r>
            <a:r>
              <a:rPr lang="fi-FI" dirty="0" err="1"/>
              <a:t>Granite</a:t>
            </a:r>
            <a:r>
              <a:rPr lang="fi-FI" dirty="0"/>
              <a:t>-tietosuojakoulutuksen. Koko henkilökunta sitoutuu salassapitovelvollisuuden ja Eloisan yleisen sosiaalisen median ohjeistuksen noudattamiseen. Eloisan </a:t>
            </a:r>
            <a:r>
              <a:rPr lang="fi-FI" dirty="0" err="1"/>
              <a:t>tietosuojavastaava</a:t>
            </a:r>
            <a:r>
              <a:rPr lang="fi-FI" dirty="0"/>
              <a:t> seuraa salassapitovelvollisuuden toteutumista säännöllisesti. Tietoturvan satunnaisotos tehdään tietohallintoyksikön toimesta neljästi vuodessa. Etelä-Savon </a:t>
            </a:r>
            <a:r>
              <a:rPr lang="fi-FI" dirty="0" err="1"/>
              <a:t>hyvinvointialueella</a:t>
            </a:r>
            <a:r>
              <a:rPr lang="fi-FI" dirty="0"/>
              <a:t> on laadittu organisaatiotasoinen tietoturvasuunnitelma, jonka päivittämisestä vastaa digijohtaja.</a:t>
            </a:r>
          </a:p>
        </p:txBody>
      </p:sp>
      <p:sp>
        <p:nvSpPr>
          <p:cNvPr id="4" name="Rectangle 3">
            <a:extLst>
              <a:ext uri="{FF2B5EF4-FFF2-40B4-BE49-F238E27FC236}">
                <a16:creationId xmlns:a16="http://schemas.microsoft.com/office/drawing/2014/main" id="{42A69A12-0D6F-C771-28A5-84FC54574D92}"/>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990CA1F0-58A0-C1CA-AB14-6F6756BB1CD1}"/>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1BE2D96D-8B47-16FB-CA7F-05DF4B486678}"/>
              </a:ext>
            </a:extLst>
          </p:cNvPr>
          <p:cNvSpPr>
            <a:spLocks/>
          </p:cNvSpPr>
          <p:nvPr/>
        </p:nvSpPr>
        <p:spPr>
          <a:xfrm>
            <a:off x="9738487"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8" name="Rectangle 7">
            <a:extLst>
              <a:ext uri="{FF2B5EF4-FFF2-40B4-BE49-F238E27FC236}">
                <a16:creationId xmlns:a16="http://schemas.microsoft.com/office/drawing/2014/main" id="{9354676A-C5F7-DA77-970C-F0FCD41FB182}"/>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9">
            <a:extLst>
              <a:ext uri="{FF2B5EF4-FFF2-40B4-BE49-F238E27FC236}">
                <a16:creationId xmlns:a16="http://schemas.microsoft.com/office/drawing/2014/main" id="{C8359281-A98A-E595-9E3B-580C17CDFDAF}"/>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11" name="Rectangle 10">
            <a:extLst>
              <a:ext uri="{FF2B5EF4-FFF2-40B4-BE49-F238E27FC236}">
                <a16:creationId xmlns:a16="http://schemas.microsoft.com/office/drawing/2014/main" id="{C56469D5-4D56-F9A6-60CB-72635144B6FC}"/>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2" name="Rectangle 11">
            <a:extLst>
              <a:ext uri="{FF2B5EF4-FFF2-40B4-BE49-F238E27FC236}">
                <a16:creationId xmlns:a16="http://schemas.microsoft.com/office/drawing/2014/main" id="{5EED0129-11DA-6D66-D3D3-0071F1FEF515}"/>
              </a:ext>
            </a:extLst>
          </p:cNvPr>
          <p:cNvSpPr>
            <a:spLocks/>
          </p:cNvSpPr>
          <p:nvPr/>
        </p:nvSpPr>
        <p:spPr>
          <a:xfrm>
            <a:off x="-1"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4" name="Straight Connector 13">
            <a:extLst>
              <a:ext uri="{FF2B5EF4-FFF2-40B4-BE49-F238E27FC236}">
                <a16:creationId xmlns:a16="http://schemas.microsoft.com/office/drawing/2014/main" id="{3516CA67-458B-3FE8-A033-D4A10BCE5274}"/>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D5CAA4C-3487-46B0-4CDA-8202E927E16F}"/>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D00797-B0CF-75CA-5281-F294C174B976}"/>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8CDE386-8AAB-C6D4-14C1-A5A671D9CE3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651E3B-50DD-5B2C-A108-8267C954CC72}"/>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C5E933B-70B9-CC80-4175-F7FD1B95CDCF}"/>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grpSp>
        <p:nvGrpSpPr>
          <p:cNvPr id="31" name="Ryhmä 30">
            <a:extLst>
              <a:ext uri="{FF2B5EF4-FFF2-40B4-BE49-F238E27FC236}">
                <a16:creationId xmlns:a16="http://schemas.microsoft.com/office/drawing/2014/main" id="{DEB220B0-99B3-64E2-CB7B-E50CDE413461}"/>
              </a:ext>
            </a:extLst>
          </p:cNvPr>
          <p:cNvGrpSpPr/>
          <p:nvPr/>
        </p:nvGrpSpPr>
        <p:grpSpPr>
          <a:xfrm>
            <a:off x="487646" y="5252805"/>
            <a:ext cx="5819927" cy="782511"/>
            <a:chOff x="520998" y="4773467"/>
            <a:chExt cx="5672026" cy="782511"/>
          </a:xfrm>
        </p:grpSpPr>
        <p:pic>
          <p:nvPicPr>
            <p:cNvPr id="24" name="Graphic 41" descr="Speaker phone with solid fill">
              <a:extLst>
                <a:ext uri="{FF2B5EF4-FFF2-40B4-BE49-F238E27FC236}">
                  <a16:creationId xmlns:a16="http://schemas.microsoft.com/office/drawing/2014/main" id="{34610A5D-B079-A2F9-4C61-BFD5C87B6F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5461" y="5085801"/>
              <a:ext cx="382502" cy="382502"/>
            </a:xfrm>
            <a:prstGeom prst="rect">
              <a:avLst/>
            </a:prstGeom>
          </p:spPr>
        </p:pic>
        <p:pic>
          <p:nvPicPr>
            <p:cNvPr id="25" name="Graphic 44" descr="Email with solid fill">
              <a:extLst>
                <a:ext uri="{FF2B5EF4-FFF2-40B4-BE49-F238E27FC236}">
                  <a16:creationId xmlns:a16="http://schemas.microsoft.com/office/drawing/2014/main" id="{54A413CC-AA36-BC01-8B09-975442D1F0B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19978" y="5085801"/>
              <a:ext cx="322056" cy="322056"/>
            </a:xfrm>
            <a:prstGeom prst="rect">
              <a:avLst/>
            </a:prstGeom>
          </p:spPr>
        </p:pic>
        <p:grpSp>
          <p:nvGrpSpPr>
            <p:cNvPr id="27" name="Ryhmä 26">
              <a:extLst>
                <a:ext uri="{FF2B5EF4-FFF2-40B4-BE49-F238E27FC236}">
                  <a16:creationId xmlns:a16="http://schemas.microsoft.com/office/drawing/2014/main" id="{6B03EA34-56FB-21D7-B4C4-4B5D8A832304}"/>
                </a:ext>
              </a:extLst>
            </p:cNvPr>
            <p:cNvGrpSpPr/>
            <p:nvPr/>
          </p:nvGrpSpPr>
          <p:grpSpPr>
            <a:xfrm>
              <a:off x="520998" y="4773467"/>
              <a:ext cx="5672026" cy="782511"/>
              <a:chOff x="520998" y="4773467"/>
              <a:chExt cx="5672026" cy="782511"/>
            </a:xfrm>
          </p:grpSpPr>
          <p:sp>
            <p:nvSpPr>
              <p:cNvPr id="17" name="TextBox 35">
                <a:extLst>
                  <a:ext uri="{FF2B5EF4-FFF2-40B4-BE49-F238E27FC236}">
                    <a16:creationId xmlns:a16="http://schemas.microsoft.com/office/drawing/2014/main" id="{2CA0DCBA-7C93-754F-074A-2D1A84E9C848}"/>
                  </a:ext>
                </a:extLst>
              </p:cNvPr>
              <p:cNvSpPr txBox="1"/>
              <p:nvPr/>
            </p:nvSpPr>
            <p:spPr>
              <a:xfrm>
                <a:off x="520998" y="4773467"/>
                <a:ext cx="5472309" cy="782511"/>
              </a:xfrm>
              <a:prstGeom prst="rect">
                <a:avLst/>
              </a:prstGeom>
              <a:no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r>
                  <a:rPr lang="fi-FI" sz="1200" b="1" dirty="0">
                    <a:ea typeface="Inter" panose="02000503000000020004" pitchFamily="2" charset="0"/>
                  </a:rPr>
                  <a:t>Tietosuojavastaavan yhteystiedot</a:t>
                </a:r>
                <a:endParaRPr lang="fi-FI" sz="1200" b="1" dirty="0"/>
              </a:p>
            </p:txBody>
          </p:sp>
          <p:sp>
            <p:nvSpPr>
              <p:cNvPr id="19" name="TextBox 35">
                <a:extLst>
                  <a:ext uri="{FF2B5EF4-FFF2-40B4-BE49-F238E27FC236}">
                    <a16:creationId xmlns:a16="http://schemas.microsoft.com/office/drawing/2014/main" id="{A77E7EBC-90CA-A66D-DEFA-613A0933A82D}"/>
                  </a:ext>
                </a:extLst>
              </p:cNvPr>
              <p:cNvSpPr txBox="1"/>
              <p:nvPr/>
            </p:nvSpPr>
            <p:spPr>
              <a:xfrm>
                <a:off x="3318026" y="5146247"/>
                <a:ext cx="2874998" cy="373848"/>
              </a:xfrm>
              <a:prstGeom prst="rect">
                <a:avLst/>
              </a:prstGeom>
              <a:noFill/>
              <a:ln w="19050" cap="flat" cmpd="sng" algn="ctr">
                <a:noFill/>
                <a:prstDash val="solid"/>
                <a:round/>
                <a:headEnd type="none" w="med" len="med"/>
                <a:tailEnd type="none" w="med" len="med"/>
              </a:ln>
            </p:spPr>
            <p:txBody>
              <a:bodyPr wrap="square" lIns="90000" tIns="46800" rIns="90000" bIns="46800" numCol="1" spcCol="720000" rtlCol="0">
                <a:noAutofit/>
              </a:bodyPr>
              <a:lstStyle/>
              <a:p>
                <a:r>
                  <a:rPr lang="fi-FI" sz="1100" b="1" dirty="0">
                    <a:ea typeface="Inter" panose="02000503000000020004" pitchFamily="2" charset="0"/>
                  </a:rPr>
                  <a:t>tietosuojavastaava@etelasavonha.fi</a:t>
                </a:r>
                <a:endParaRPr lang="fi-FI" sz="1100" b="1" dirty="0"/>
              </a:p>
              <a:p>
                <a:pPr marL="0" lvl="1">
                  <a:lnSpc>
                    <a:spcPct val="200000"/>
                  </a:lnSpc>
                  <a:spcBef>
                    <a:spcPts val="789"/>
                  </a:spcBef>
                  <a:spcAft>
                    <a:spcPts val="175"/>
                  </a:spcAft>
                  <a:buClr>
                    <a:schemeClr val="accent5"/>
                  </a:buClr>
                </a:pPr>
                <a:r>
                  <a:rPr lang="fi-FI" sz="1100" dirty="0">
                    <a:ea typeface="Inter" panose="02000503000000020004" pitchFamily="2" charset="0"/>
                  </a:rPr>
                  <a:t>         </a:t>
                </a:r>
              </a:p>
            </p:txBody>
          </p:sp>
          <p:sp>
            <p:nvSpPr>
              <p:cNvPr id="26" name="Tekstiruutu 25">
                <a:extLst>
                  <a:ext uri="{FF2B5EF4-FFF2-40B4-BE49-F238E27FC236}">
                    <a16:creationId xmlns:a16="http://schemas.microsoft.com/office/drawing/2014/main" id="{AF602EB1-F62D-804E-33B3-D07386E9B6C6}"/>
                  </a:ext>
                </a:extLst>
              </p:cNvPr>
              <p:cNvSpPr txBox="1"/>
              <p:nvPr/>
            </p:nvSpPr>
            <p:spPr>
              <a:xfrm>
                <a:off x="1059365" y="5146247"/>
                <a:ext cx="1641463" cy="261610"/>
              </a:xfrm>
              <a:prstGeom prst="rect">
                <a:avLst/>
              </a:prstGeom>
              <a:noFill/>
            </p:spPr>
            <p:txBody>
              <a:bodyPr wrap="square">
                <a:spAutoFit/>
              </a:bodyPr>
              <a:lstStyle/>
              <a:p>
                <a:r>
                  <a:rPr lang="fi-FI" sz="1100" b="1" dirty="0">
                    <a:ea typeface="Inter" panose="02000503000000020004" pitchFamily="2" charset="0"/>
                  </a:rPr>
                  <a:t>puh.015 411 4100</a:t>
                </a:r>
              </a:p>
            </p:txBody>
          </p:sp>
        </p:grpSp>
      </p:grpSp>
      <p:sp>
        <p:nvSpPr>
          <p:cNvPr id="2" name="Rectangle 1">
            <a:extLst>
              <a:ext uri="{FF2B5EF4-FFF2-40B4-BE49-F238E27FC236}">
                <a16:creationId xmlns:a16="http://schemas.microsoft.com/office/drawing/2014/main" id="{481A4D0E-42EA-D737-49AE-DF121E54070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530F0B58-B6E0-0B07-1272-CD1310DBF33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B0A2A783-618D-13E8-5C5C-1EB3E7F7CA4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12">
            <a:extLst>
              <a:ext uri="{FF2B5EF4-FFF2-40B4-BE49-F238E27FC236}">
                <a16:creationId xmlns:a16="http://schemas.microsoft.com/office/drawing/2014/main" id="{D59E570A-8F45-BB26-641A-01C2B8F8B5A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14">
            <a:extLst>
              <a:ext uri="{FF2B5EF4-FFF2-40B4-BE49-F238E27FC236}">
                <a16:creationId xmlns:a16="http://schemas.microsoft.com/office/drawing/2014/main" id="{ECBBB869-E29E-0C51-08DA-113230668EB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15">
            <a:extLst>
              <a:ext uri="{FF2B5EF4-FFF2-40B4-BE49-F238E27FC236}">
                <a16:creationId xmlns:a16="http://schemas.microsoft.com/office/drawing/2014/main" id="{77C57AD9-B59C-86B6-3984-68806B6B9269}"/>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TextBox 35">
            <a:extLst>
              <a:ext uri="{FF2B5EF4-FFF2-40B4-BE49-F238E27FC236}">
                <a16:creationId xmlns:a16="http://schemas.microsoft.com/office/drawing/2014/main" id="{C57DA35C-1B6B-D023-2CCA-3A3F7BA19676}"/>
              </a:ext>
            </a:extLst>
          </p:cNvPr>
          <p:cNvSpPr txBox="1"/>
          <p:nvPr/>
        </p:nvSpPr>
        <p:spPr>
          <a:xfrm>
            <a:off x="6459523" y="1845053"/>
            <a:ext cx="5547563" cy="3124512"/>
          </a:xfrm>
          <a:prstGeom prst="rect">
            <a:avLst/>
          </a:prstGeom>
          <a:solidFill>
            <a:srgbClr val="FCFCFE"/>
          </a:solid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pPr lvl="0">
              <a:lnSpc>
                <a:spcPct val="107000"/>
              </a:lnSpc>
            </a:pPr>
            <a:r>
              <a:rPr lang="fi-FI" sz="1200" b="1" kern="100" dirty="0">
                <a:effectLst/>
                <a:latin typeface="+mn-lt"/>
                <a:ea typeface="Calibri" panose="020F0502020204030204" pitchFamily="34" charset="0"/>
                <a:cs typeface="Calibri" panose="020F0502020204030204" pitchFamily="34" charset="0"/>
              </a:rPr>
              <a:t>Tietosuojaan ja henkilötietojen käsittelyyn liittyvän lainsäädännön ja ohjeistusten noudattaminen:</a:t>
            </a:r>
          </a:p>
          <a:p>
            <a:pPr lvl="0">
              <a:lnSpc>
                <a:spcPct val="107000"/>
              </a:lnSpc>
            </a:pPr>
            <a:endParaRPr lang="fi-FI" sz="1200" b="1" kern="100" dirty="0">
              <a:ea typeface="Calibri" panose="020F0502020204030204" pitchFamily="34" charset="0"/>
              <a:cs typeface="Calibri" panose="020F0502020204030204" pitchFamily="34" charset="0"/>
            </a:endParaRPr>
          </a:p>
          <a:p>
            <a:pPr lvl="0">
              <a:lnSpc>
                <a:spcPct val="107000"/>
              </a:lnSpc>
            </a:pPr>
            <a:r>
              <a:rPr lang="fi-FI" sz="1200" kern="100" dirty="0">
                <a:ea typeface="Calibri" panose="020F0502020204030204" pitchFamily="34" charset="0"/>
                <a:cs typeface="Calibri" panose="020F0502020204030204" pitchFamily="34" charset="0"/>
              </a:rPr>
              <a:t>Yksikössä jokainen työntekijä käy tietosuoja </a:t>
            </a:r>
            <a:r>
              <a:rPr lang="fi-FI" sz="1200" kern="100" dirty="0" err="1">
                <a:ea typeface="Calibri" panose="020F0502020204030204" pitchFamily="34" charset="0"/>
                <a:cs typeface="Calibri" panose="020F0502020204030204" pitchFamily="34" charset="0"/>
              </a:rPr>
              <a:t>Granite</a:t>
            </a:r>
            <a:r>
              <a:rPr lang="fi-FI" sz="1200" kern="100" dirty="0">
                <a:ea typeface="Calibri" panose="020F0502020204030204" pitchFamily="34" charset="0"/>
                <a:cs typeface="Calibri" panose="020F0502020204030204" pitchFamily="34" charset="0"/>
              </a:rPr>
              <a:t>-koulutuksen, joka sisältää tietosuojaan ja henkilötietoihin liittyvät kokeet ja tulostaa ne esihenkilölleen. Tämä tehdään kahden vuoden välein.</a:t>
            </a:r>
          </a:p>
          <a:p>
            <a:pPr lvl="0">
              <a:lnSpc>
                <a:spcPct val="107000"/>
              </a:lnSpc>
            </a:pPr>
            <a:r>
              <a:rPr lang="fi-FI" sz="1200" kern="100" dirty="0">
                <a:ea typeface="Calibri" panose="020F0502020204030204" pitchFamily="34" charset="0"/>
                <a:cs typeface="Calibri" panose="020F0502020204030204" pitchFamily="34" charset="0"/>
              </a:rPr>
              <a:t>Työsopimuksen yhteydessä työntekijä sitoutuu salassapitovelvollisuuden noudattamiseen. </a:t>
            </a:r>
          </a:p>
          <a:p>
            <a:pPr lvl="0">
              <a:lnSpc>
                <a:spcPct val="107000"/>
              </a:lnSpc>
            </a:pPr>
            <a:endParaRPr lang="fi-FI" sz="1200" b="1" kern="100" dirty="0">
              <a:effectLst/>
              <a:latin typeface="+mn-lt"/>
              <a:ea typeface="Calibri" panose="020F0502020204030204" pitchFamily="34" charset="0"/>
              <a:cs typeface="Calibri" panose="020F0502020204030204" pitchFamily="34" charset="0"/>
            </a:endParaRPr>
          </a:p>
          <a:p>
            <a:pPr>
              <a:lnSpc>
                <a:spcPct val="107000"/>
              </a:lnSpc>
            </a:pPr>
            <a:r>
              <a:rPr lang="fi-FI" sz="1200" kern="100" dirty="0">
                <a:ea typeface="Calibri" panose="020F0502020204030204" pitchFamily="34" charset="0"/>
                <a:cs typeface="Calibri" panose="020F0502020204030204" pitchFamily="34" charset="0"/>
              </a:rPr>
              <a:t>Asiakkaita koskeva tieto säilytetään asiakastietojärjestelmässä. Tietoturvajäte hävitetään ohjeiden mukaisesti. </a:t>
            </a:r>
          </a:p>
          <a:p>
            <a:pPr>
              <a:lnSpc>
                <a:spcPct val="107000"/>
              </a:lnSpc>
            </a:pPr>
            <a:endParaRPr lang="fi-FI" sz="1200" kern="100" dirty="0">
              <a:ea typeface="Calibri" panose="020F0502020204030204" pitchFamily="34" charset="0"/>
              <a:cs typeface="Calibri" panose="020F0502020204030204" pitchFamily="34" charset="0"/>
            </a:endParaRPr>
          </a:p>
          <a:p>
            <a:pPr>
              <a:lnSpc>
                <a:spcPct val="107000"/>
              </a:lnSpc>
            </a:pPr>
            <a:r>
              <a:rPr lang="fi-FI" sz="1200" kern="100" dirty="0">
                <a:ea typeface="Calibri" panose="020F0502020204030204" pitchFamily="34" charset="0"/>
                <a:cs typeface="Arial"/>
              </a:rPr>
              <a:t>Rekisteri- ja tietosuojaselosteet löytyvät yksikön ilmoitustaululta tai Eloisan netti-sivuilta.</a:t>
            </a:r>
          </a:p>
          <a:p>
            <a:pPr>
              <a:lnSpc>
                <a:spcPct val="107000"/>
              </a:lnSpc>
            </a:pPr>
            <a:endParaRPr lang="fi-FI" sz="1200" kern="100" dirty="0">
              <a:ea typeface="Calibri" panose="020F0502020204030204" pitchFamily="34" charset="0"/>
              <a:cs typeface="Calibri" panose="020F0502020204030204" pitchFamily="34" charset="0"/>
            </a:endParaRPr>
          </a:p>
          <a:p>
            <a:pPr lvl="0">
              <a:lnSpc>
                <a:spcPct val="107000"/>
              </a:lnSpc>
            </a:pPr>
            <a:endParaRPr lang="fi-FI" sz="1200" b="1"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p:txBody>
      </p:sp>
      <p:sp>
        <p:nvSpPr>
          <p:cNvPr id="3" name="Suorakulmio: Pyöristetyt kulmat 2">
            <a:extLst>
              <a:ext uri="{FF2B5EF4-FFF2-40B4-BE49-F238E27FC236}">
                <a16:creationId xmlns:a16="http://schemas.microsoft.com/office/drawing/2014/main" id="{CF4E3BA1-B7F0-5980-6586-1313A52F574C}"/>
              </a:ext>
            </a:extLst>
          </p:cNvPr>
          <p:cNvSpPr>
            <a:spLocks/>
          </p:cNvSpPr>
          <p:nvPr/>
        </p:nvSpPr>
        <p:spPr>
          <a:xfrm>
            <a:off x="6459523" y="5084162"/>
            <a:ext cx="5547563" cy="828759"/>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spcBef>
                <a:spcPts val="0"/>
              </a:spcBef>
              <a:spcAft>
                <a:spcPts val="0"/>
              </a:spcAft>
            </a:pPr>
            <a:r>
              <a:rPr lang="fi-FI" sz="1000" b="1" dirty="0">
                <a:solidFill>
                  <a:schemeClr val="tx1"/>
                </a:solidFill>
                <a:effectLst/>
                <a:ea typeface="Calibri" panose="020F0502020204030204" pitchFamily="34" charset="0"/>
                <a:cs typeface="Times New Roman" panose="02020603050405020304" pitchFamily="18" charset="0"/>
              </a:rPr>
              <a:t>Lue lisää: </a:t>
            </a:r>
          </a:p>
          <a:p>
            <a:pPr marL="171450" marR="0" indent="-171450">
              <a:spcBef>
                <a:spcPts val="0"/>
              </a:spcBef>
              <a:spcAft>
                <a:spcPts val="0"/>
              </a:spcAft>
              <a:buFont typeface="Arial" panose="020B0604020202020204" pitchFamily="34" charset="0"/>
              <a:buChar char="•"/>
            </a:pPr>
            <a:r>
              <a:rPr lang="fi-FI" sz="1000" u="sng" dirty="0">
                <a:solidFill>
                  <a:schemeClr val="tx1"/>
                </a:solidFill>
                <a:effectLst/>
                <a:ea typeface="Calibri" panose="020F0502020204030204" pitchFamily="34" charset="0"/>
                <a:cs typeface="Times New Roman" panose="02020603050405020304" pitchFamily="18" charset="0"/>
                <a:hlinkClick r:id="rId11">
                  <a:extLst>
                    <a:ext uri="{A12FA001-AC4F-418D-AE19-62706E023703}">
                      <ahyp:hlinkClr xmlns:ahyp="http://schemas.microsoft.com/office/drawing/2018/hyperlinkcolor" val="tx"/>
                    </a:ext>
                  </a:extLst>
                </a:hlinkClick>
              </a:rPr>
              <a:t>Määräys sosiaalihuollon asiakasasiakirjojen rakenteista ja asiakasasiakirjoihin merkittävistä tiedoista</a:t>
            </a:r>
            <a:r>
              <a:rPr lang="fi-FI" sz="1000" u="sng" dirty="0">
                <a:solidFill>
                  <a:schemeClr val="tx1"/>
                </a:solidFill>
                <a:effectLst/>
                <a:ea typeface="Calibri" panose="020F0502020204030204" pitchFamily="34" charset="0"/>
                <a:cs typeface="Times New Roman" panose="02020603050405020304" pitchFamily="18" charset="0"/>
              </a:rPr>
              <a:t> – THL </a:t>
            </a:r>
            <a:endParaRPr lang="fi-FI" sz="1000" dirty="0">
              <a:solidFill>
                <a:schemeClr val="tx1"/>
              </a:solidFill>
              <a:effectLst/>
              <a:ea typeface="Calibri" panose="020F0502020204030204" pitchFamily="34" charset="0"/>
              <a:cs typeface="Times New Roman" panose="02020603050405020304" pitchFamily="18" charset="0"/>
            </a:endParaRPr>
          </a:p>
          <a:p>
            <a:pPr marL="171450" marR="0" indent="-171450">
              <a:spcBef>
                <a:spcPts val="0"/>
              </a:spcBef>
              <a:spcAft>
                <a:spcPts val="0"/>
              </a:spcAft>
              <a:buFont typeface="Arial" panose="020B0604020202020204" pitchFamily="34" charset="0"/>
              <a:buChar char="•"/>
              <a:tabLst>
                <a:tab pos="828040" algn="l"/>
                <a:tab pos="1743075" algn="l"/>
              </a:tabLst>
            </a:pPr>
            <a:r>
              <a:rPr lang="fi-FI" sz="1000" u="sng" dirty="0">
                <a:solidFill>
                  <a:schemeClr val="tx1"/>
                </a:solidFill>
                <a:effectLst/>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val="tx"/>
                    </a:ext>
                  </a:extLst>
                </a:hlinkClick>
              </a:rPr>
              <a:t>Sosiaalihuollon asiakastietojen käsittely</a:t>
            </a:r>
            <a:r>
              <a:rPr lang="fi-FI" sz="1000" u="sng" dirty="0">
                <a:solidFill>
                  <a:schemeClr val="tx1"/>
                </a:solidFill>
                <a:effectLst/>
                <a:ea typeface="Calibri" panose="020F0502020204030204" pitchFamily="34" charset="0"/>
                <a:cs typeface="Times New Roman" panose="02020603050405020304" pitchFamily="18" charset="0"/>
              </a:rPr>
              <a:t> – Tietosuojavaltuutetun toimisto </a:t>
            </a:r>
            <a:endParaRPr lang="fi-FI" sz="1000" dirty="0">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47476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86D510C4-A393-CA94-8EEF-1E518FD04A74}"/>
              </a:ext>
            </a:extLst>
          </p:cNvPr>
          <p:cNvGraphicFramePr>
            <a:graphicFrameLocks noChangeAspect="1"/>
          </p:cNvGraphicFramePr>
          <p:nvPr>
            <p:custDataLst>
              <p:tags r:id="rId1"/>
            </p:custDataLst>
            <p:extLst>
              <p:ext uri="{D42A27DB-BD31-4B8C-83A1-F6EECF244321}">
                <p14:modId xmlns:p14="http://schemas.microsoft.com/office/powerpoint/2010/main" val="26122594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9" name="think-cell data - do not delete" hidden="1">
                        <a:extLst>
                          <a:ext uri="{FF2B5EF4-FFF2-40B4-BE49-F238E27FC236}">
                            <a16:creationId xmlns:a16="http://schemas.microsoft.com/office/drawing/2014/main" id="{86D510C4-A393-CA94-8EEF-1E518FD04A7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63C9E237-8964-3B81-D830-40EAD923131C}"/>
              </a:ext>
            </a:extLst>
          </p:cNvPr>
          <p:cNvSpPr>
            <a:spLocks noGrp="1"/>
          </p:cNvSpPr>
          <p:nvPr>
            <p:ph type="title"/>
          </p:nvPr>
        </p:nvSpPr>
        <p:spPr/>
        <p:txBody>
          <a:bodyPr vert="horz"/>
          <a:lstStyle/>
          <a:p>
            <a:r>
              <a:rPr lang="fi-FI" dirty="0"/>
              <a:t>Asiakas- ja potilastietojen käsittely ja kirjaaminen</a:t>
            </a:r>
          </a:p>
        </p:txBody>
      </p:sp>
      <p:sp>
        <p:nvSpPr>
          <p:cNvPr id="30" name="Content Placeholder 29">
            <a:extLst>
              <a:ext uri="{FF2B5EF4-FFF2-40B4-BE49-F238E27FC236}">
                <a16:creationId xmlns:a16="http://schemas.microsoft.com/office/drawing/2014/main" id="{404D8654-7585-6FA8-7E87-0C6CCBE93C91}"/>
              </a:ext>
            </a:extLst>
          </p:cNvPr>
          <p:cNvSpPr>
            <a:spLocks noGrp="1"/>
          </p:cNvSpPr>
          <p:nvPr>
            <p:ph sz="half" idx="1"/>
          </p:nvPr>
        </p:nvSpPr>
        <p:spPr>
          <a:xfrm>
            <a:off x="451413" y="1825625"/>
            <a:ext cx="11289174" cy="3876475"/>
          </a:xfrm>
        </p:spPr>
        <p:txBody>
          <a:bodyPr numCol="2"/>
          <a:lstStyle/>
          <a:p>
            <a:pPr>
              <a:lnSpc>
                <a:spcPct val="107000"/>
              </a:lnSpc>
              <a:spcAft>
                <a:spcPts val="800"/>
              </a:spcAft>
            </a:pPr>
            <a:r>
              <a:rPr lang="fi-FI" sz="2000" b="1" dirty="0">
                <a:ea typeface="Inter" panose="02000503000000020004" pitchFamily="2" charset="0"/>
                <a:cs typeface="Times New Roman" panose="02020603050405020304" pitchFamily="18" charset="0"/>
              </a:rPr>
              <a:t>Asiakastyön kirjaaminen</a:t>
            </a:r>
            <a:endParaRPr lang="fi-FI" dirty="0">
              <a:ea typeface="Inter" panose="02000503000000020004" pitchFamily="2" charset="0"/>
              <a:cs typeface="Times New Roman" panose="02020603050405020304" pitchFamily="18" charset="0"/>
            </a:endParaRPr>
          </a:p>
          <a:p>
            <a:pPr marL="0" lvl="1">
              <a:lnSpc>
                <a:spcPct val="100000"/>
              </a:lnSpc>
              <a:spcBef>
                <a:spcPts val="900"/>
              </a:spcBef>
              <a:spcAft>
                <a:spcPts val="200"/>
              </a:spcAft>
            </a:pPr>
            <a:r>
              <a:rPr lang="fi-FI" b="1" dirty="0"/>
              <a:t>Asiakastyön kirjaaminen on jokaisen ammattilaisen vastuulla, ja edellyttää ammatillista harkintaa </a:t>
            </a:r>
            <a:r>
              <a:rPr lang="fi-FI" dirty="0"/>
              <a:t>siitä, mitkä tiedot kussakin tapauksessa ovat olennaisia ja riittäviä. Kirjaaminen on osa ammattitaitoa, ja on </a:t>
            </a:r>
            <a:r>
              <a:rPr lang="fi-FI" b="1" dirty="0"/>
              <a:t>tärkeässä roolissa kaikkien osapuolien oikeusturvan kannalta </a:t>
            </a:r>
            <a:r>
              <a:rPr lang="fi-FI" dirty="0"/>
              <a:t>erityisesti tilanteita selvitettäessä jälkikäteen (epäkohta tai muistutus). </a:t>
            </a:r>
          </a:p>
          <a:p>
            <a:pPr marL="0" lvl="1">
              <a:lnSpc>
                <a:spcPct val="100000"/>
              </a:lnSpc>
              <a:spcBef>
                <a:spcPts val="900"/>
              </a:spcBef>
              <a:spcAft>
                <a:spcPts val="200"/>
              </a:spcAft>
            </a:pPr>
            <a:r>
              <a:rPr lang="fi-FI" dirty="0"/>
              <a:t>Kirjaamisvelvoite (Laki sosiaali- ja terveydenhuollon asiakastietojen käsittelystä 784/2021) alkaa, kun sosiaalihuollon viranomainen on saanut tiedon henkilön mahdollisesta sosiaalihuollon tarpeesta. Asiakastiedot kirjataan tietojärjestelmään. </a:t>
            </a:r>
          </a:p>
        </p:txBody>
      </p:sp>
      <p:sp>
        <p:nvSpPr>
          <p:cNvPr id="4" name="Rectangle 3">
            <a:extLst>
              <a:ext uri="{FF2B5EF4-FFF2-40B4-BE49-F238E27FC236}">
                <a16:creationId xmlns:a16="http://schemas.microsoft.com/office/drawing/2014/main" id="{42A69A12-0D6F-C771-28A5-84FC54574D92}"/>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990CA1F0-58A0-C1CA-AB14-6F6756BB1CD1}"/>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1BE2D96D-8B47-16FB-CA7F-05DF4B486678}"/>
              </a:ext>
            </a:extLst>
          </p:cNvPr>
          <p:cNvSpPr>
            <a:spLocks/>
          </p:cNvSpPr>
          <p:nvPr/>
        </p:nvSpPr>
        <p:spPr>
          <a:xfrm>
            <a:off x="9738487"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8" name="Rectangle 7">
            <a:extLst>
              <a:ext uri="{FF2B5EF4-FFF2-40B4-BE49-F238E27FC236}">
                <a16:creationId xmlns:a16="http://schemas.microsoft.com/office/drawing/2014/main" id="{9354676A-C5F7-DA77-970C-F0FCD41FB182}"/>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9">
            <a:extLst>
              <a:ext uri="{FF2B5EF4-FFF2-40B4-BE49-F238E27FC236}">
                <a16:creationId xmlns:a16="http://schemas.microsoft.com/office/drawing/2014/main" id="{C8359281-A98A-E595-9E3B-580C17CDFDAF}"/>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11" name="Rectangle 10">
            <a:extLst>
              <a:ext uri="{FF2B5EF4-FFF2-40B4-BE49-F238E27FC236}">
                <a16:creationId xmlns:a16="http://schemas.microsoft.com/office/drawing/2014/main" id="{C56469D5-4D56-F9A6-60CB-72635144B6FC}"/>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2" name="Rectangle 11">
            <a:extLst>
              <a:ext uri="{FF2B5EF4-FFF2-40B4-BE49-F238E27FC236}">
                <a16:creationId xmlns:a16="http://schemas.microsoft.com/office/drawing/2014/main" id="{5EED0129-11DA-6D66-D3D3-0071F1FEF515}"/>
              </a:ext>
            </a:extLst>
          </p:cNvPr>
          <p:cNvSpPr>
            <a:spLocks/>
          </p:cNvSpPr>
          <p:nvPr/>
        </p:nvSpPr>
        <p:spPr>
          <a:xfrm>
            <a:off x="-1"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4" name="Straight Connector 13">
            <a:extLst>
              <a:ext uri="{FF2B5EF4-FFF2-40B4-BE49-F238E27FC236}">
                <a16:creationId xmlns:a16="http://schemas.microsoft.com/office/drawing/2014/main" id="{3516CA67-458B-3FE8-A033-D4A10BCE5274}"/>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D5CAA4C-3487-46B0-4CDA-8202E927E16F}"/>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D00797-B0CF-75CA-5281-F294C174B976}"/>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8CDE386-8AAB-C6D4-14C1-A5A671D9CE3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651E3B-50DD-5B2C-A108-8267C954CC72}"/>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C5E933B-70B9-CC80-4175-F7FD1B95CDCF}"/>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8" name="TextBox 35">
            <a:extLst>
              <a:ext uri="{FF2B5EF4-FFF2-40B4-BE49-F238E27FC236}">
                <a16:creationId xmlns:a16="http://schemas.microsoft.com/office/drawing/2014/main" id="{304B605B-A19E-BB75-F89E-2D4A6C862FC7}"/>
              </a:ext>
            </a:extLst>
          </p:cNvPr>
          <p:cNvSpPr txBox="1"/>
          <p:nvPr/>
        </p:nvSpPr>
        <p:spPr>
          <a:xfrm>
            <a:off x="6433266" y="1825624"/>
            <a:ext cx="5547563" cy="4297368"/>
          </a:xfrm>
          <a:prstGeom prst="rect">
            <a:avLst/>
          </a:prstGeom>
          <a:solidFill>
            <a:srgbClr val="FCFCFE"/>
          </a:solid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pPr lvl="0">
              <a:lnSpc>
                <a:spcPct val="107000"/>
              </a:lnSpc>
            </a:pPr>
            <a:r>
              <a:rPr lang="fi-FI" sz="1200" b="1" kern="100" dirty="0">
                <a:effectLst/>
                <a:latin typeface="+mn-lt"/>
                <a:ea typeface="Calibri" panose="020F0502020204030204" pitchFamily="34" charset="0"/>
                <a:cs typeface="Calibri" panose="020F0502020204030204" pitchFamily="34" charset="0"/>
              </a:rPr>
              <a:t>Työntekijän perehdytys asiakastyön kirjaamiseen:</a:t>
            </a:r>
          </a:p>
          <a:p>
            <a:pPr lvl="0">
              <a:lnSpc>
                <a:spcPct val="107000"/>
              </a:lnSpc>
            </a:pPr>
            <a:endParaRPr lang="fi-FI" sz="1200" kern="100" dirty="0">
              <a:effectLst/>
              <a:latin typeface="+mn-lt"/>
              <a:ea typeface="Calibri" panose="020F0502020204030204" pitchFamily="34" charset="0"/>
              <a:cs typeface="Calibri" panose="020F0502020204030204" pitchFamily="34" charset="0"/>
            </a:endParaRPr>
          </a:p>
          <a:p>
            <a:pPr>
              <a:lnSpc>
                <a:spcPct val="107000"/>
              </a:lnSpc>
            </a:pPr>
            <a:r>
              <a:rPr lang="fi-FI" sz="1200" kern="100" dirty="0">
                <a:ea typeface="+mn-lt"/>
                <a:cs typeface="+mn-lt"/>
              </a:rPr>
              <a:t>Uusi työntekijä perehdytetään kirjaamiseen perehdytyssuunnitelman mukaisesti. Kokenut työntekijä perehdyttää uuden työntekijän.</a:t>
            </a:r>
            <a:endParaRPr lang="fi-FI" sz="1200" dirty="0"/>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r>
              <a:rPr lang="fi-FI" sz="1200" b="1" kern="100" dirty="0">
                <a:ea typeface="Calibri" panose="020F0502020204030204" pitchFamily="34" charset="0"/>
                <a:cs typeface="Arial" panose="020B0604020202020204" pitchFamily="34" charset="0"/>
              </a:rPr>
              <a:t>Asiakastyön kirjaaminen: </a:t>
            </a:r>
            <a:endParaRPr lang="fi-FI" sz="1200" b="1" kern="100" dirty="0">
              <a:effectLst/>
              <a:latin typeface="+mn-lt"/>
              <a:ea typeface="Calibri" panose="020F0502020204030204" pitchFamily="34" charset="0"/>
              <a:cs typeface="Arial" panose="020B0604020202020204" pitchFamily="34" charset="0"/>
            </a:endParaRPr>
          </a:p>
          <a:p>
            <a:pPr lvl="0">
              <a:lnSpc>
                <a:spcPct val="107000"/>
              </a:lnSpc>
              <a:spcAft>
                <a:spcPts val="800"/>
              </a:spcAft>
            </a:pPr>
            <a:endParaRPr lang="fi-FI" sz="1200" b="1" kern="100" dirty="0">
              <a:ea typeface="Calibri" panose="020F0502020204030204" pitchFamily="34" charset="0"/>
              <a:cs typeface="Calibri" panose="020F0502020204030204" pitchFamily="34" charset="0"/>
            </a:endParaRPr>
          </a:p>
          <a:p>
            <a:pPr lvl="0">
              <a:lnSpc>
                <a:spcPct val="107000"/>
              </a:lnSpc>
              <a:spcAft>
                <a:spcPts val="800"/>
              </a:spcAft>
            </a:pPr>
            <a:r>
              <a:rPr lang="fi-FI" sz="1200" kern="100" dirty="0">
                <a:effectLst/>
                <a:latin typeface="+mn-lt"/>
                <a:ea typeface="Calibri" panose="020F0502020204030204" pitchFamily="34" charset="0"/>
                <a:cs typeface="Calibri" panose="020F0502020204030204" pitchFamily="34" charset="0"/>
              </a:rPr>
              <a:t>Toimintakeskuksessa asiakkaista tehdään viikkokirjauksia ja tapahtumakirjauksia. Lisäksi tehdään yhteenvetokirjauksia puolivuosittain. Perehdytysvaiheessa painotetaan kirjaamisen oikea-aikaisuutta ja kirjaamiseen jäävä aika on otettu huomioon esim. asiakkaat lähtevät koteihinsa ja loppupäivästä on rauhallista aikaa tehdä kirjauksia. </a:t>
            </a:r>
            <a:r>
              <a:rPr lang="fi-FI" sz="1200" kern="100" dirty="0">
                <a:ea typeface="+mn-lt"/>
                <a:cs typeface="+mn-lt"/>
              </a:rPr>
              <a:t>Kirjaukset tehdään henkilökohtaisesti saaduilla tunnuksilla. Tunnukset asiakastietojärjestelmään hakee palveluesihenkilö työsuhteen alussa</a:t>
            </a:r>
            <a:endParaRPr lang="fi-FI" sz="1200" kern="100" dirty="0">
              <a:effectLst/>
              <a:latin typeface="+mn-lt"/>
              <a:ea typeface="Calibri" panose="020F0502020204030204" pitchFamily="34" charset="0"/>
              <a:cs typeface="Calibri" panose="020F0502020204030204" pitchFamily="34" charset="0"/>
            </a:endParaRPr>
          </a:p>
        </p:txBody>
      </p:sp>
      <p:sp>
        <p:nvSpPr>
          <p:cNvPr id="3" name="Suorakulmio: Pyöristetyt kulmat 2">
            <a:extLst>
              <a:ext uri="{FF2B5EF4-FFF2-40B4-BE49-F238E27FC236}">
                <a16:creationId xmlns:a16="http://schemas.microsoft.com/office/drawing/2014/main" id="{6ED70340-59CA-F838-DECD-F06FC191AC27}"/>
              </a:ext>
            </a:extLst>
          </p:cNvPr>
          <p:cNvSpPr/>
          <p:nvPr/>
        </p:nvSpPr>
        <p:spPr>
          <a:xfrm>
            <a:off x="583043" y="5702101"/>
            <a:ext cx="5472309" cy="420891"/>
          </a:xfrm>
          <a:prstGeom prst="roundRect">
            <a:avLst/>
          </a:prstGeom>
          <a:solidFill>
            <a:schemeClr val="bg1">
              <a:lumMod val="95000"/>
            </a:schemeClr>
          </a:solidFill>
          <a:ln w="19050">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100" b="1" i="1" dirty="0" err="1">
                <a:solidFill>
                  <a:schemeClr val="accent3"/>
                </a:solidFill>
                <a:latin typeface="Arial" panose="020B0604020202020204" pitchFamily="34" charset="0"/>
                <a:cs typeface="Arial" panose="020B0604020202020204" pitchFamily="34" charset="0"/>
              </a:rPr>
              <a:t>Huom</a:t>
            </a:r>
            <a:r>
              <a:rPr lang="fi-FI" sz="1100" b="1" i="1" dirty="0">
                <a:solidFill>
                  <a:schemeClr val="accent3"/>
                </a:solidFill>
                <a:latin typeface="Arial" panose="020B0604020202020204" pitchFamily="34" charset="0"/>
                <a:cs typeface="Arial" panose="020B0604020202020204" pitchFamily="34" charset="0"/>
              </a:rPr>
              <a:t>! </a:t>
            </a:r>
            <a:r>
              <a:rPr lang="fi-FI" sz="1100" i="1" dirty="0">
                <a:solidFill>
                  <a:schemeClr val="tx1"/>
                </a:solidFill>
                <a:latin typeface="Arial" panose="020B0604020202020204" pitchFamily="34" charset="0"/>
                <a:cs typeface="Arial" panose="020B0604020202020204" pitchFamily="34" charset="0"/>
              </a:rPr>
              <a:t>Sosiaali- ja terveydenhuollon kirjaaminen eriytyy vuonna 2024. Kirjaamiseen liittyvät ohjeistukset löytyvät IMS-järjestelmästä.</a:t>
            </a:r>
          </a:p>
        </p:txBody>
      </p:sp>
      <p:sp>
        <p:nvSpPr>
          <p:cNvPr id="2" name="Rectangle 1">
            <a:extLst>
              <a:ext uri="{FF2B5EF4-FFF2-40B4-BE49-F238E27FC236}">
                <a16:creationId xmlns:a16="http://schemas.microsoft.com/office/drawing/2014/main" id="{481A4D0E-42EA-D737-49AE-DF121E54070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530F0B58-B6E0-0B07-1272-CD1310DBF33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B0A2A783-618D-13E8-5C5C-1EB3E7F7CA4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12">
            <a:extLst>
              <a:ext uri="{FF2B5EF4-FFF2-40B4-BE49-F238E27FC236}">
                <a16:creationId xmlns:a16="http://schemas.microsoft.com/office/drawing/2014/main" id="{D59E570A-8F45-BB26-641A-01C2B8F8B5A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14">
            <a:extLst>
              <a:ext uri="{FF2B5EF4-FFF2-40B4-BE49-F238E27FC236}">
                <a16:creationId xmlns:a16="http://schemas.microsoft.com/office/drawing/2014/main" id="{ECBBB869-E29E-0C51-08DA-113230668EB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15">
            <a:extLst>
              <a:ext uri="{FF2B5EF4-FFF2-40B4-BE49-F238E27FC236}">
                <a16:creationId xmlns:a16="http://schemas.microsoft.com/office/drawing/2014/main" id="{77C57AD9-B59C-86B6-3984-68806B6B9269}"/>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2772364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3"/>
                </a:solidFill>
                <a:latin typeface="+mj-lt"/>
                <a:ea typeface="Inter" panose="02000503000000020004" pitchFamily="2" charset="0"/>
              </a:rPr>
              <a:t>Kehittäminen </a:t>
            </a:r>
          </a:p>
          <a:p>
            <a:pPr>
              <a:lnSpc>
                <a:spcPct val="100000"/>
              </a:lnSpc>
            </a:pPr>
            <a:r>
              <a:rPr lang="fi-FI" sz="6000" dirty="0">
                <a:solidFill>
                  <a:schemeClr val="accent3"/>
                </a:solidFill>
                <a:latin typeface="+mj-lt"/>
                <a:ea typeface="Inter" panose="02000503000000020004" pitchFamily="2" charset="0"/>
              </a:rPr>
              <a:t>&amp; Seuranta</a:t>
            </a:r>
          </a:p>
        </p:txBody>
      </p:sp>
    </p:spTree>
    <p:extLst>
      <p:ext uri="{BB962C8B-B14F-4D97-AF65-F5344CB8AC3E}">
        <p14:creationId xmlns:p14="http://schemas.microsoft.com/office/powerpoint/2010/main" val="4412521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5D508C9-E275-25ED-CBFA-370D78E2C961}"/>
              </a:ext>
            </a:extLst>
          </p:cNvPr>
          <p:cNvGraphicFramePr>
            <a:graphicFrameLocks noChangeAspect="1"/>
          </p:cNvGraphicFramePr>
          <p:nvPr>
            <p:custDataLst>
              <p:tags r:id="rId1"/>
            </p:custDataLst>
            <p:extLst>
              <p:ext uri="{D42A27DB-BD31-4B8C-83A1-F6EECF244321}">
                <p14:modId xmlns:p14="http://schemas.microsoft.com/office/powerpoint/2010/main" val="16022804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15D508C9-E275-25ED-CBFA-370D78E2C96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Yhteenveto kehittämissuunnitelmasta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a:xfrm>
            <a:off x="451413" y="1825625"/>
            <a:ext cx="3959156" cy="4351339"/>
          </a:xfrm>
        </p:spPr>
        <p:txBody>
          <a:bodyPr numCol="1"/>
          <a:lstStyle/>
          <a:p>
            <a:pPr marL="0" indent="0">
              <a:lnSpc>
                <a:spcPct val="100000"/>
              </a:lnSpc>
              <a:buNone/>
            </a:pPr>
            <a:r>
              <a:rPr lang="fi-FI" b="1" dirty="0"/>
              <a:t>Toimiva omavalvonta on palvelujen laadun ja palvelutoiminnan kehittämisen tärkein väline. </a:t>
            </a:r>
            <a:r>
              <a:rPr lang="fi-FI" dirty="0"/>
              <a:t>Omavalvonnassa varmistetaan palvelujen saatavuus, jatkuvuus, turvallisuus ja laatu sekä asiakkaiden yhdenvertaisuus. </a:t>
            </a:r>
            <a:r>
              <a:rPr lang="fi-FI" b="1" dirty="0"/>
              <a:t>Omavalvonta on palvelupisteessä toteutettavaa jatkuvaa ja säännöllistä toiminnan tarkastelua ja valvontaa</a:t>
            </a:r>
            <a:r>
              <a:rPr lang="fi-FI" dirty="0"/>
              <a:t>, joka tuottaa tietoa kehitystyön pohjaksi.</a:t>
            </a:r>
          </a:p>
          <a:p>
            <a:pPr>
              <a:lnSpc>
                <a:spcPct val="100000"/>
              </a:lnSpc>
            </a:pPr>
            <a:r>
              <a:rPr lang="fi-FI" dirty="0">
                <a:latin typeface="+mn-lt"/>
                <a:ea typeface="Inter" panose="02000503000000020004" pitchFamily="2" charset="0"/>
              </a:rPr>
              <a:t>Palvelupiste</a:t>
            </a:r>
            <a:r>
              <a:rPr lang="fi-FI" sz="1200" dirty="0">
                <a:latin typeface="+mn-lt"/>
                <a:ea typeface="Inter" panose="02000503000000020004" pitchFamily="2" charset="0"/>
              </a:rPr>
              <a:t>kohtaista tietoa palvelun laadun ja asiakasturvallisuuden kehittämisen tarpeista saadaan useista eri lähteistä. Omavalvonnan toimeenpanon prosessissa (riskienhallinnan prosessi) käsitellään kaikki asiakasturvallisuusriskit, epäkohtailmoitukset ja tietoon tulleet kehittämistarpeet</a:t>
            </a:r>
            <a:r>
              <a:rPr lang="fi-FI" dirty="0">
                <a:latin typeface="+mn-lt"/>
                <a:ea typeface="Inter" panose="02000503000000020004" pitchFamily="2" charset="0"/>
              </a:rPr>
              <a:t>. Korjaaville toimenpiteille sovitaan suunnitelma riskin vakavuuden mukaan. Lisäksi palvelun laadun ja vaikuttavuuden jatkuvaa kehittymistä varmistetaan muun muassa tiedolla johtamisen keinoin, eli seuraamalla erilaisia sovittuja tulosmittareita.</a:t>
            </a:r>
            <a:endParaRPr lang="fi-FI" dirty="0">
              <a:highlight>
                <a:srgbClr val="FFFF00"/>
              </a:highlight>
              <a:latin typeface="+mn-lt"/>
              <a:ea typeface="Inter" panose="02000503000000020004" pitchFamily="2" charset="0"/>
            </a:endParaRPr>
          </a:p>
          <a:p>
            <a:pPr marL="0" indent="0">
              <a:lnSpc>
                <a:spcPct val="100000"/>
              </a:lnSpc>
              <a:buNone/>
            </a:pPr>
            <a:r>
              <a:rPr lang="fi-FI" b="1" dirty="0">
                <a:latin typeface="+mn-lt"/>
                <a:ea typeface="Inter" panose="02000503000000020004" pitchFamily="2" charset="0"/>
              </a:rPr>
              <a:t>Omavalvontasuunnitelmaan kootaan yhteenveto kehittämissuunnitelmasta kuvaamalla kehittämistoimenpiteitä</a:t>
            </a:r>
            <a:r>
              <a:rPr lang="fi-FI" b="1" dirty="0">
                <a:solidFill>
                  <a:srgbClr val="7030A0"/>
                </a:solidFill>
                <a:latin typeface="+mn-lt"/>
                <a:ea typeface="Inter" panose="02000503000000020004" pitchFamily="2" charset="0"/>
              </a:rPr>
              <a:t>.</a:t>
            </a:r>
          </a:p>
        </p:txBody>
      </p:sp>
      <p:grpSp>
        <p:nvGrpSpPr>
          <p:cNvPr id="2" name="Ryhmä 1">
            <a:extLst>
              <a:ext uri="{FF2B5EF4-FFF2-40B4-BE49-F238E27FC236}">
                <a16:creationId xmlns:a16="http://schemas.microsoft.com/office/drawing/2014/main" id="{47D236D4-0076-077F-9323-2FB7778BEE12}"/>
              </a:ext>
            </a:extLst>
          </p:cNvPr>
          <p:cNvGrpSpPr/>
          <p:nvPr/>
        </p:nvGrpSpPr>
        <p:grpSpPr>
          <a:xfrm>
            <a:off x="4457661" y="1825625"/>
            <a:ext cx="7282926" cy="4351339"/>
            <a:chOff x="4457661" y="1825625"/>
            <a:chExt cx="7282926" cy="4351339"/>
          </a:xfrm>
        </p:grpSpPr>
        <p:sp>
          <p:nvSpPr>
            <p:cNvPr id="14" name="Rectangle 13">
              <a:extLst>
                <a:ext uri="{FF2B5EF4-FFF2-40B4-BE49-F238E27FC236}">
                  <a16:creationId xmlns:a16="http://schemas.microsoft.com/office/drawing/2014/main" id="{4D77D2E9-9CAA-C1AF-5A01-E75EF0ABF71E}"/>
                </a:ext>
              </a:extLst>
            </p:cNvPr>
            <p:cNvSpPr/>
            <p:nvPr/>
          </p:nvSpPr>
          <p:spPr>
            <a:xfrm>
              <a:off x="4457661" y="1825625"/>
              <a:ext cx="7282926" cy="4351339"/>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TextBox 4">
              <a:extLst>
                <a:ext uri="{FF2B5EF4-FFF2-40B4-BE49-F238E27FC236}">
                  <a16:creationId xmlns:a16="http://schemas.microsoft.com/office/drawing/2014/main" id="{9B1A0C47-927B-15F8-9637-38B8AB0418FB}"/>
                </a:ext>
              </a:extLst>
            </p:cNvPr>
            <p:cNvSpPr txBox="1"/>
            <p:nvPr/>
          </p:nvSpPr>
          <p:spPr>
            <a:xfrm>
              <a:off x="4591947" y="2439213"/>
              <a:ext cx="6947452" cy="3179452"/>
            </a:xfrm>
            <a:prstGeom prst="rect">
              <a:avLst/>
            </a:prstGeom>
            <a:noFill/>
          </p:spPr>
          <p:txBody>
            <a:bodyPr wrap="square" numCol="2" spcCol="274320" rtlCol="0">
              <a:noAutofit/>
            </a:bodyPr>
            <a:lstStyle/>
            <a:p>
              <a:pPr>
                <a:spcBef>
                  <a:spcPts val="1500"/>
                </a:spcBef>
              </a:pPr>
              <a:r>
                <a:rPr lang="fi-FI" sz="1600" b="1" dirty="0"/>
                <a:t> Asiakkaiden toimintakyvyn ja osallisuuden kehittäminen (päivätoiminnan tavoitteiden asettelu; sosiaalisettaidot, kommunikaatiomenetelmät ja arjen taidot).</a:t>
              </a:r>
            </a:p>
            <a:p>
              <a:pPr>
                <a:spcBef>
                  <a:spcPts val="1500"/>
                </a:spcBef>
              </a:pPr>
              <a:endParaRPr lang="fi-FI" sz="1600" b="1" dirty="0"/>
            </a:p>
            <a:p>
              <a:pPr>
                <a:spcBef>
                  <a:spcPts val="1500"/>
                </a:spcBef>
              </a:pPr>
              <a:r>
                <a:rPr lang="fi-FI" sz="1600" b="1" dirty="0"/>
                <a:t>Asiakaspalautteen kerääminen ja sen hyödyntäminen toiminnan suunnittelussa ja toteuttamisessa.</a:t>
              </a:r>
            </a:p>
          </p:txBody>
        </p:sp>
        <p:sp>
          <p:nvSpPr>
            <p:cNvPr id="13" name="Tekstiruutu 12">
              <a:extLst>
                <a:ext uri="{FF2B5EF4-FFF2-40B4-BE49-F238E27FC236}">
                  <a16:creationId xmlns:a16="http://schemas.microsoft.com/office/drawing/2014/main" id="{46ECB76C-DF92-558D-F277-FF6F4728C8EA}"/>
                </a:ext>
              </a:extLst>
            </p:cNvPr>
            <p:cNvSpPr txBox="1"/>
            <p:nvPr/>
          </p:nvSpPr>
          <p:spPr>
            <a:xfrm>
              <a:off x="4591947" y="1934944"/>
              <a:ext cx="6947452" cy="369332"/>
            </a:xfrm>
            <a:prstGeom prst="rect">
              <a:avLst/>
            </a:prstGeom>
            <a:noFill/>
          </p:spPr>
          <p:txBody>
            <a:bodyPr wrap="square">
              <a:spAutoFit/>
            </a:bodyPr>
            <a:lstStyle/>
            <a:p>
              <a:pPr>
                <a:spcBef>
                  <a:spcPts val="900"/>
                </a:spcBef>
              </a:pPr>
              <a:r>
                <a:rPr lang="fi-FI" b="1" dirty="0"/>
                <a:t>Kehittämissuunnitelma - toimenpiteet</a:t>
              </a:r>
            </a:p>
          </p:txBody>
        </p:sp>
      </p:grpSp>
    </p:spTree>
    <p:extLst>
      <p:ext uri="{BB962C8B-B14F-4D97-AF65-F5344CB8AC3E}">
        <p14:creationId xmlns:p14="http://schemas.microsoft.com/office/powerpoint/2010/main" val="22693627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41D30393-FDF6-647E-783D-602DA6CCB11C}"/>
              </a:ext>
            </a:extLst>
          </p:cNvPr>
          <p:cNvGraphicFramePr>
            <a:graphicFrameLocks noChangeAspect="1"/>
          </p:cNvGraphicFramePr>
          <p:nvPr>
            <p:custDataLst>
              <p:tags r:id="rId1"/>
            </p:custDataLst>
            <p:extLst>
              <p:ext uri="{D42A27DB-BD31-4B8C-83A1-F6EECF244321}">
                <p14:modId xmlns:p14="http://schemas.microsoft.com/office/powerpoint/2010/main" val="11845622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41D30393-FDF6-647E-783D-602DA6CCB1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Omavalvontasuunnitelman seuranta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a:xfrm>
            <a:off x="451413" y="1825625"/>
            <a:ext cx="12427794" cy="4351339"/>
          </a:xfrm>
        </p:spPr>
        <p:txBody>
          <a:bodyPr vert="horz" lIns="91440" tIns="45720" rIns="91440" bIns="45720" numCol="2" spcCol="720000" rtlCol="0" anchor="t">
            <a:noAutofit/>
          </a:bodyPr>
          <a:lstStyle/>
          <a:p>
            <a:pPr>
              <a:lnSpc>
                <a:spcPct val="107000"/>
              </a:lnSpc>
              <a:spcAft>
                <a:spcPts val="800"/>
              </a:spcAft>
            </a:pPr>
            <a:r>
              <a:rPr lang="fi-FI" dirty="0"/>
              <a:t>Palvelupiste seuraa omavalvontasuunnitelmaa tarkistamalla suunnitelman vuosittain. Lisäksi suunnitelma päivitetään, kun toiminnassa tapahtuu palvelun laatuun ja asiakasturvallisuuteen liittyviä muutoksia tai omavalvonnan säädösten muuttuessa.</a:t>
            </a:r>
            <a:r>
              <a:rPr lang="fi-FI" b="1" dirty="0">
                <a:latin typeface="+mn-lt"/>
              </a:rPr>
              <a:t> Kehittämissuunnitelman toimenpiteiden seuranta tapahtuu palvelupisteessä.</a:t>
            </a:r>
          </a:p>
          <a:p>
            <a:pPr>
              <a:lnSpc>
                <a:spcPct val="107000"/>
              </a:lnSpc>
              <a:spcAft>
                <a:spcPts val="800"/>
              </a:spcAft>
            </a:pPr>
            <a:r>
              <a:rPr lang="fi-FI" b="1" dirty="0">
                <a:latin typeface="+mn-lt"/>
              </a:rPr>
              <a:t>Omavalvontaohjelmassa toteutumisen seurantaan perustuvat havainnot ja niiden perusteella tehtävät toimenpiteet julkaistaan 4 kk:n välein Eloisan nettisivuilla (1.1.2024 alkaen). </a:t>
            </a:r>
          </a:p>
          <a:p>
            <a:pPr>
              <a:lnSpc>
                <a:spcPct val="107000"/>
              </a:lnSpc>
              <a:spcAft>
                <a:spcPts val="800"/>
              </a:spcAft>
            </a:pPr>
            <a:endParaRPr lang="fi-FI" dirty="0"/>
          </a:p>
          <a:p>
            <a:endParaRPr lang="fi-FI" dirty="0"/>
          </a:p>
        </p:txBody>
      </p:sp>
      <p:sp>
        <p:nvSpPr>
          <p:cNvPr id="15" name="TextBox 36">
            <a:extLst>
              <a:ext uri="{FF2B5EF4-FFF2-40B4-BE49-F238E27FC236}">
                <a16:creationId xmlns:a16="http://schemas.microsoft.com/office/drawing/2014/main" id="{FCA869E0-DA00-072E-0CE2-E13715E6E285}"/>
              </a:ext>
            </a:extLst>
          </p:cNvPr>
          <p:cNvSpPr txBox="1"/>
          <p:nvPr/>
        </p:nvSpPr>
        <p:spPr>
          <a:xfrm>
            <a:off x="6367482" y="1825626"/>
            <a:ext cx="5013692" cy="1930650"/>
          </a:xfrm>
          <a:prstGeom prst="rect">
            <a:avLst/>
          </a:prstGeom>
          <a:solidFill>
            <a:srgbClr val="FDE0F1"/>
          </a:solidFill>
          <a:ln w="19050" cap="flat" cmpd="sng" algn="ctr">
            <a:solidFill>
              <a:schemeClr val="accent3">
                <a:lumMod val="40000"/>
                <a:lumOff val="60000"/>
              </a:schemeClr>
            </a:solidFill>
            <a:prstDash val="solid"/>
            <a:round/>
            <a:headEnd type="none" w="med" len="med"/>
            <a:tailEnd type="none" w="med" len="med"/>
          </a:ln>
        </p:spPr>
        <p:txBody>
          <a:bodyPr wrap="square" lIns="90000" tIns="46800" rIns="90000" bIns="46800" numCol="1" spcCol="720000" rtlCol="0">
            <a:noAutofit/>
          </a:bodyPr>
          <a:lstStyle/>
          <a:p>
            <a:pPr marL="0" lvl="1" algn="just">
              <a:spcBef>
                <a:spcPts val="789"/>
              </a:spcBef>
              <a:spcAft>
                <a:spcPts val="175"/>
              </a:spcAft>
              <a:buClr>
                <a:schemeClr val="accent5"/>
              </a:buClr>
            </a:pPr>
            <a:r>
              <a:rPr lang="fi-FI" sz="1400" b="1" dirty="0">
                <a:cs typeface="Arial" panose="020B0604020202020204" pitchFamily="34" charset="0"/>
              </a:rPr>
              <a:t>Omavalvonnan seuranta</a:t>
            </a:r>
          </a:p>
          <a:p>
            <a:pPr marL="171450" lvl="1" indent="-171450" defTabSz="914286">
              <a:spcBef>
                <a:spcPts val="300"/>
              </a:spcBef>
              <a:spcAft>
                <a:spcPts val="175"/>
              </a:spcAft>
              <a:buFont typeface="Wingdings" panose="05000000000000000000" pitchFamily="2" charset="2"/>
              <a:buChar char="Ø"/>
              <a:defRPr/>
            </a:pPr>
            <a:r>
              <a:rPr lang="fi-FI" sz="1100" dirty="0">
                <a:solidFill>
                  <a:srgbClr val="000000"/>
                </a:solidFill>
                <a:latin typeface="Arial" panose="020B0604020202020204" pitchFamily="34" charset="0"/>
                <a:cs typeface="Arial" panose="020B0604020202020204" pitchFamily="34" charset="0"/>
                <a:hlinkClick r:id="rId6"/>
              </a:rPr>
              <a:t>Eloisan omavalvontaohjelma ja omavalvontasuunnitelmat internetsivuilla</a:t>
            </a:r>
            <a:endParaRPr lang="fi-FI" sz="1100" dirty="0">
              <a:solidFill>
                <a:srgbClr val="000000"/>
              </a:solidFill>
              <a:latin typeface="Arial" panose="020B0604020202020204" pitchFamily="34" charset="0"/>
              <a:cs typeface="Arial" panose="020B0604020202020204" pitchFamily="34" charset="0"/>
            </a:endParaRPr>
          </a:p>
          <a:p>
            <a:pPr marL="171450" lvl="1" indent="-171450" defTabSz="914286">
              <a:spcBef>
                <a:spcPts val="300"/>
              </a:spcBef>
              <a:spcAft>
                <a:spcPts val="175"/>
              </a:spcAft>
              <a:buFont typeface="Wingdings" panose="05000000000000000000" pitchFamily="2" charset="2"/>
              <a:buChar char="Ø"/>
              <a:defRPr/>
            </a:pPr>
            <a:r>
              <a:rPr lang="fi-FI" sz="1100" dirty="0">
                <a:hlinkClick r:id="rId7"/>
              </a:rPr>
              <a:t>Valvonnan yhteystiedot - Eloisa (etelasavonha.fi)</a:t>
            </a:r>
            <a:endParaRPr lang="fi-FI" sz="1100" dirty="0">
              <a:solidFill>
                <a:srgbClr val="000000"/>
              </a:solidFill>
              <a:latin typeface="Arial" panose="020B0604020202020204" pitchFamily="34" charset="0"/>
              <a:cs typeface="Arial" panose="020B0604020202020204" pitchFamily="34" charset="0"/>
            </a:endParaRPr>
          </a:p>
          <a:p>
            <a:pPr marL="628638" lvl="2" indent="-171450" defTabSz="914286">
              <a:spcBef>
                <a:spcPts val="300"/>
              </a:spcBef>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Ensisijaisesti palaute annetaan suoraan hoitavalle henkilöstölle ja yksikön vastuuhenkilölle. </a:t>
            </a:r>
            <a:r>
              <a:rPr lang="fi-FI" sz="1100" b="0" i="0" dirty="0">
                <a:solidFill>
                  <a:srgbClr val="1D1D1B"/>
                </a:solidFill>
                <a:effectLst/>
                <a:latin typeface="Arial" panose="020B0604020202020204" pitchFamily="34" charset="0"/>
              </a:rPr>
              <a:t>Jos palvelussa on havaittavissa asiakas- ja potilasturvallisuuteen vaikuttava seikkoja, jotka eivät ole annetusta palautteesta huolimatta parantuneet, asiasta kannattaa olla yhteydessä hyvinvointialueen valvontatiimiin.</a:t>
            </a:r>
            <a:endParaRPr lang="fi-FI" sz="1200" dirty="0">
              <a:solidFill>
                <a:srgbClr val="1D1D1B"/>
              </a:solidFill>
              <a:highlight>
                <a:srgbClr val="00FFFF"/>
              </a:highlight>
              <a:latin typeface="Arial" panose="020B0604020202020204" pitchFamily="34" charset="0"/>
              <a:cs typeface="Arial" panose="020B0604020202020204" pitchFamily="34" charset="0"/>
            </a:endParaRPr>
          </a:p>
          <a:p>
            <a:pPr marL="171450" lvl="1" indent="-171450" defTabSz="914286">
              <a:spcBef>
                <a:spcPts val="300"/>
              </a:spcBef>
              <a:spcAft>
                <a:spcPts val="175"/>
              </a:spcAft>
              <a:buFont typeface="Arial" panose="020B0604020202020204" pitchFamily="34" charset="0"/>
              <a:buChar char="•"/>
              <a:defRPr/>
            </a:pPr>
            <a:endParaRPr lang="fi-FI" sz="1200" dirty="0">
              <a:solidFill>
                <a:srgbClr val="000000"/>
              </a:solidFill>
              <a:highlight>
                <a:srgbClr val="00FFFF"/>
              </a:highlight>
              <a:latin typeface="Arial" panose="020B0604020202020204" pitchFamily="34" charset="0"/>
              <a:cs typeface="Arial" panose="020B0604020202020204" pitchFamily="34" charset="0"/>
            </a:endParaRPr>
          </a:p>
        </p:txBody>
      </p:sp>
      <p:sp>
        <p:nvSpPr>
          <p:cNvPr id="2" name="Rectangle 13">
            <a:extLst>
              <a:ext uri="{FF2B5EF4-FFF2-40B4-BE49-F238E27FC236}">
                <a16:creationId xmlns:a16="http://schemas.microsoft.com/office/drawing/2014/main" id="{F8F64DFC-3A87-E7AF-9E0F-CA44B7A3B645}"/>
              </a:ext>
            </a:extLst>
          </p:cNvPr>
          <p:cNvSpPr/>
          <p:nvPr/>
        </p:nvSpPr>
        <p:spPr>
          <a:xfrm>
            <a:off x="6367481" y="3891213"/>
            <a:ext cx="5013692" cy="2222690"/>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Omavalvontasuunnitelman päivittäminen ja ajantasaisuus: </a:t>
            </a:r>
          </a:p>
          <a:p>
            <a:endParaRPr lang="fi-FI" sz="1200" dirty="0">
              <a:solidFill>
                <a:schemeClr val="tx1"/>
              </a:solidFill>
            </a:endParaRPr>
          </a:p>
          <a:p>
            <a:r>
              <a:rPr lang="fi-FI" sz="1200" b="1" dirty="0">
                <a:solidFill>
                  <a:schemeClr val="tx1"/>
                </a:solidFill>
              </a:rPr>
              <a:t>Henkilöstö on velvollinen ilmoittamaan palveluesihenkilölle havaitsemistaan asioista, joiden perusteella omavalvontasuunnitelmaa tulisi päivittää. Palveluesihenkilö vastaa omavalvontasuunnitelman ajantasaisuudesta ja sen päivittämisestä yhdessä henkilöstön kanssa. </a:t>
            </a:r>
          </a:p>
          <a:p>
            <a:endParaRPr lang="fi-FI" sz="1200" b="1" dirty="0">
              <a:solidFill>
                <a:schemeClr val="tx1"/>
              </a:solidFill>
            </a:endParaRPr>
          </a:p>
          <a:p>
            <a:r>
              <a:rPr lang="fi-FI" sz="1200" b="1" dirty="0">
                <a:solidFill>
                  <a:schemeClr val="tx1"/>
                </a:solidFill>
              </a:rPr>
              <a:t>Omavalvontasuunnitelma päivitetään vähintään kerran vuodessa ja aina tarvittaessa. </a:t>
            </a:r>
          </a:p>
        </p:txBody>
      </p:sp>
    </p:spTree>
    <p:extLst>
      <p:ext uri="{BB962C8B-B14F-4D97-AF65-F5344CB8AC3E}">
        <p14:creationId xmlns:p14="http://schemas.microsoft.com/office/powerpoint/2010/main" val="324609759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 name="think-cell data - do not delete" hidden="1">
            <a:extLst>
              <a:ext uri="{FF2B5EF4-FFF2-40B4-BE49-F238E27FC236}">
                <a16:creationId xmlns:a16="http://schemas.microsoft.com/office/drawing/2014/main" id="{9718F30D-BB36-5ADD-EB2C-85B5E6F9A712}"/>
              </a:ext>
            </a:extLst>
          </p:cNvPr>
          <p:cNvGraphicFramePr>
            <a:graphicFrameLocks noChangeAspect="1"/>
          </p:cNvGraphicFramePr>
          <p:nvPr>
            <p:custDataLst>
              <p:tags r:id="rId1"/>
            </p:custDataLst>
            <p:extLst>
              <p:ext uri="{D42A27DB-BD31-4B8C-83A1-F6EECF244321}">
                <p14:modId xmlns:p14="http://schemas.microsoft.com/office/powerpoint/2010/main" val="24869610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1" name="think-cell data - do not delete" hidden="1">
                        <a:extLst>
                          <a:ext uri="{FF2B5EF4-FFF2-40B4-BE49-F238E27FC236}">
                            <a16:creationId xmlns:a16="http://schemas.microsoft.com/office/drawing/2014/main" id="{9718F30D-BB36-5ADD-EB2C-85B5E6F9A71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5" name="Rectangle 104">
            <a:extLst>
              <a:ext uri="{FF2B5EF4-FFF2-40B4-BE49-F238E27FC236}">
                <a16:creationId xmlns:a16="http://schemas.microsoft.com/office/drawing/2014/main" id="{2A53886C-CF14-B24E-D34C-BD619D91E12D}"/>
              </a:ext>
            </a:extLst>
          </p:cNvPr>
          <p:cNvSpPr>
            <a:spLocks/>
          </p:cNvSpPr>
          <p:nvPr/>
        </p:nvSpPr>
        <p:spPr>
          <a:xfrm>
            <a:off x="433801" y="1689607"/>
            <a:ext cx="1372248" cy="4555544"/>
          </a:xfrm>
          <a:prstGeom prst="rect">
            <a:avLst/>
          </a:prstGeom>
          <a:solidFill>
            <a:srgbClr val="B209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fi-FI" dirty="0"/>
          </a:p>
        </p:txBody>
      </p:sp>
      <p:sp>
        <p:nvSpPr>
          <p:cNvPr id="101" name="Rectangle 100">
            <a:extLst>
              <a:ext uri="{FF2B5EF4-FFF2-40B4-BE49-F238E27FC236}">
                <a16:creationId xmlns:a16="http://schemas.microsoft.com/office/drawing/2014/main" id="{5DF0D985-6F03-6A20-C691-9F91304C5923}"/>
              </a:ext>
            </a:extLst>
          </p:cNvPr>
          <p:cNvSpPr>
            <a:spLocks/>
          </p:cNvSpPr>
          <p:nvPr/>
        </p:nvSpPr>
        <p:spPr>
          <a:xfrm>
            <a:off x="434759" y="972587"/>
            <a:ext cx="1372248" cy="633207"/>
          </a:xfrm>
          <a:prstGeom prst="rect">
            <a:avLst/>
          </a:prstGeom>
          <a:solidFill>
            <a:srgbClr val="B209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fi-FI" dirty="0"/>
          </a:p>
        </p:txBody>
      </p:sp>
      <p:sp>
        <p:nvSpPr>
          <p:cNvPr id="77" name="Rectangle 76">
            <a:extLst>
              <a:ext uri="{FF2B5EF4-FFF2-40B4-BE49-F238E27FC236}">
                <a16:creationId xmlns:a16="http://schemas.microsoft.com/office/drawing/2014/main" id="{2DCDE481-1BA3-616E-2BD3-F2E7E697B5F7}"/>
              </a:ext>
            </a:extLst>
          </p:cNvPr>
          <p:cNvSpPr>
            <a:spLocks/>
          </p:cNvSpPr>
          <p:nvPr/>
        </p:nvSpPr>
        <p:spPr>
          <a:xfrm>
            <a:off x="5529343" y="4092456"/>
            <a:ext cx="2875524" cy="2152697"/>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79" name="Rectangle 78">
            <a:extLst>
              <a:ext uri="{FF2B5EF4-FFF2-40B4-BE49-F238E27FC236}">
                <a16:creationId xmlns:a16="http://schemas.microsoft.com/office/drawing/2014/main" id="{5225BCC6-5465-8399-9121-823F0057690E}"/>
              </a:ext>
            </a:extLst>
          </p:cNvPr>
          <p:cNvSpPr>
            <a:spLocks/>
          </p:cNvSpPr>
          <p:nvPr/>
        </p:nvSpPr>
        <p:spPr>
          <a:xfrm>
            <a:off x="8537839" y="4092455"/>
            <a:ext cx="1633390" cy="2432169"/>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80" name="Rectangle 79">
            <a:extLst>
              <a:ext uri="{FF2B5EF4-FFF2-40B4-BE49-F238E27FC236}">
                <a16:creationId xmlns:a16="http://schemas.microsoft.com/office/drawing/2014/main" id="{9B433E70-FCB2-BC10-447A-4F3C0B3FCBA9}"/>
              </a:ext>
            </a:extLst>
          </p:cNvPr>
          <p:cNvSpPr>
            <a:spLocks/>
          </p:cNvSpPr>
          <p:nvPr/>
        </p:nvSpPr>
        <p:spPr>
          <a:xfrm>
            <a:off x="2297001" y="4092455"/>
            <a:ext cx="3053207" cy="215579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6" name="Rectangle 35">
            <a:extLst>
              <a:ext uri="{FF2B5EF4-FFF2-40B4-BE49-F238E27FC236}">
                <a16:creationId xmlns:a16="http://schemas.microsoft.com/office/drawing/2014/main" id="{308EBECE-9195-F1F6-1CAD-41EAF8119B84}"/>
              </a:ext>
            </a:extLst>
          </p:cNvPr>
          <p:cNvSpPr>
            <a:spLocks/>
          </p:cNvSpPr>
          <p:nvPr/>
        </p:nvSpPr>
        <p:spPr>
          <a:xfrm>
            <a:off x="10289283" y="1667690"/>
            <a:ext cx="1468518" cy="2214439"/>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sz="900" dirty="0">
              <a:solidFill>
                <a:schemeClr val="tx1"/>
              </a:solidFill>
            </a:endParaRPr>
          </a:p>
        </p:txBody>
      </p:sp>
      <p:sp>
        <p:nvSpPr>
          <p:cNvPr id="35" name="Rectangle 34">
            <a:extLst>
              <a:ext uri="{FF2B5EF4-FFF2-40B4-BE49-F238E27FC236}">
                <a16:creationId xmlns:a16="http://schemas.microsoft.com/office/drawing/2014/main" id="{E49A0491-C7FE-F85F-C12E-35FBBB692834}"/>
              </a:ext>
            </a:extLst>
          </p:cNvPr>
          <p:cNvSpPr>
            <a:spLocks/>
          </p:cNvSpPr>
          <p:nvPr/>
        </p:nvSpPr>
        <p:spPr>
          <a:xfrm>
            <a:off x="8535970" y="1667690"/>
            <a:ext cx="1635259" cy="2198697"/>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2" name="Rectangle 31">
            <a:extLst>
              <a:ext uri="{FF2B5EF4-FFF2-40B4-BE49-F238E27FC236}">
                <a16:creationId xmlns:a16="http://schemas.microsoft.com/office/drawing/2014/main" id="{4ED5A9BF-22EA-B970-1A47-1F548BB2402A}"/>
              </a:ext>
            </a:extLst>
          </p:cNvPr>
          <p:cNvSpPr>
            <a:spLocks/>
          </p:cNvSpPr>
          <p:nvPr/>
        </p:nvSpPr>
        <p:spPr>
          <a:xfrm>
            <a:off x="2306584" y="1677070"/>
            <a:ext cx="3053207" cy="2199419"/>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6" name="Rectangle 25">
            <a:extLst>
              <a:ext uri="{FF2B5EF4-FFF2-40B4-BE49-F238E27FC236}">
                <a16:creationId xmlns:a16="http://schemas.microsoft.com/office/drawing/2014/main" id="{A237E800-AD50-A91A-9E18-F84B5334315E}"/>
              </a:ext>
            </a:extLst>
          </p:cNvPr>
          <p:cNvSpPr>
            <a:spLocks/>
          </p:cNvSpPr>
          <p:nvPr/>
        </p:nvSpPr>
        <p:spPr>
          <a:xfrm>
            <a:off x="10288724" y="970530"/>
            <a:ext cx="1468517"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5" name="Rectangle 24">
            <a:extLst>
              <a:ext uri="{FF2B5EF4-FFF2-40B4-BE49-F238E27FC236}">
                <a16:creationId xmlns:a16="http://schemas.microsoft.com/office/drawing/2014/main" id="{B1E34C50-716C-3370-FABA-076DD1F84387}"/>
              </a:ext>
            </a:extLst>
          </p:cNvPr>
          <p:cNvSpPr>
            <a:spLocks/>
          </p:cNvSpPr>
          <p:nvPr/>
        </p:nvSpPr>
        <p:spPr>
          <a:xfrm>
            <a:off x="8537651" y="970530"/>
            <a:ext cx="1630371"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18">
            <a:extLst>
              <a:ext uri="{FF2B5EF4-FFF2-40B4-BE49-F238E27FC236}">
                <a16:creationId xmlns:a16="http://schemas.microsoft.com/office/drawing/2014/main" id="{7A268C32-0E41-11D9-4CC5-6E06A8BA2D6D}"/>
              </a:ext>
            </a:extLst>
          </p:cNvPr>
          <p:cNvSpPr/>
          <p:nvPr/>
        </p:nvSpPr>
        <p:spPr>
          <a:xfrm>
            <a:off x="5529343" y="970530"/>
            <a:ext cx="2869248" cy="59310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
            <a:extLst>
              <a:ext uri="{FF2B5EF4-FFF2-40B4-BE49-F238E27FC236}">
                <a16:creationId xmlns:a16="http://schemas.microsoft.com/office/drawing/2014/main" id="{0C9B8954-D1E9-4C74-7959-FB12BC9099E4}"/>
              </a:ext>
            </a:extLst>
          </p:cNvPr>
          <p:cNvSpPr>
            <a:spLocks/>
          </p:cNvSpPr>
          <p:nvPr/>
        </p:nvSpPr>
        <p:spPr>
          <a:xfrm>
            <a:off x="2306583" y="970530"/>
            <a:ext cx="3053207"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Title 1">
            <a:extLst>
              <a:ext uri="{FF2B5EF4-FFF2-40B4-BE49-F238E27FC236}">
                <a16:creationId xmlns:a16="http://schemas.microsoft.com/office/drawing/2014/main" id="{0D40AAC3-212B-5834-5D79-DA57F3EC1A21}"/>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600" b="1" i="0" u="none" strike="noStrike" kern="1200" cap="none" spc="0" normalizeH="0" baseline="0" noProof="0" dirty="0">
                <a:ln>
                  <a:noFill/>
                </a:ln>
                <a:solidFill>
                  <a:srgbClr val="ED0E93">
                    <a:lumMod val="75000"/>
                  </a:srgbClr>
                </a:solidFill>
                <a:effectLst/>
                <a:uLnTx/>
                <a:uFillTx/>
                <a:latin typeface="Arial Black" panose="020B0604020202020204" pitchFamily="34" charset="0"/>
                <a:ea typeface="+mj-ea"/>
              </a:rPr>
              <a:t>Toiminnan kehittäminen yksikön ja Eloisan </a:t>
            </a:r>
            <a:r>
              <a:rPr kumimoji="0" lang="fi-FI" sz="2600" b="1" i="0" u="none" strike="noStrike" kern="1200" cap="none" spc="0" normalizeH="0" baseline="0" noProof="0">
                <a:ln>
                  <a:noFill/>
                </a:ln>
                <a:solidFill>
                  <a:srgbClr val="ED0E93">
                    <a:lumMod val="75000"/>
                  </a:srgbClr>
                </a:solidFill>
                <a:effectLst/>
                <a:uLnTx/>
                <a:uFillTx/>
                <a:latin typeface="Arial Black" panose="020B0604020202020204" pitchFamily="34" charset="0"/>
                <a:ea typeface="+mj-ea"/>
              </a:rPr>
              <a:t>tasolla </a:t>
            </a:r>
            <a:endParaRPr kumimoji="0" lang="fi-FI" sz="2600" b="1" i="0" u="none" strike="noStrike" kern="1200" cap="none" spc="0" normalizeH="0" baseline="0" noProof="0" dirty="0">
              <a:ln>
                <a:noFill/>
              </a:ln>
              <a:solidFill>
                <a:srgbClr val="ED0E93">
                  <a:lumMod val="75000"/>
                </a:srgbClr>
              </a:solidFill>
              <a:effectLst/>
              <a:uLnTx/>
              <a:uFillTx/>
              <a:latin typeface="Arial Black" panose="020B0604020202020204" pitchFamily="34" charset="0"/>
              <a:ea typeface="+mj-ea"/>
            </a:endParaRPr>
          </a:p>
        </p:txBody>
      </p:sp>
      <p:sp>
        <p:nvSpPr>
          <p:cNvPr id="8" name="Tekstiruutu 7">
            <a:extLst>
              <a:ext uri="{FF2B5EF4-FFF2-40B4-BE49-F238E27FC236}">
                <a16:creationId xmlns:a16="http://schemas.microsoft.com/office/drawing/2014/main" id="{1950B7FC-2720-0D2A-DB2A-01CE057388DB}"/>
              </a:ext>
            </a:extLst>
          </p:cNvPr>
          <p:cNvSpPr txBox="1">
            <a:spLocks/>
          </p:cNvSpPr>
          <p:nvPr/>
        </p:nvSpPr>
        <p:spPr>
          <a:xfrm>
            <a:off x="2338656" y="1113429"/>
            <a:ext cx="3000314"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Tiedon lähteet</a:t>
            </a:r>
          </a:p>
        </p:txBody>
      </p:sp>
      <p:sp>
        <p:nvSpPr>
          <p:cNvPr id="9" name="Tekstiruutu 8">
            <a:extLst>
              <a:ext uri="{FF2B5EF4-FFF2-40B4-BE49-F238E27FC236}">
                <a16:creationId xmlns:a16="http://schemas.microsoft.com/office/drawing/2014/main" id="{F1511F70-38C9-1F7A-3C2B-A475548F271D}"/>
              </a:ext>
            </a:extLst>
          </p:cNvPr>
          <p:cNvSpPr txBox="1">
            <a:spLocks/>
          </p:cNvSpPr>
          <p:nvPr/>
        </p:nvSpPr>
        <p:spPr>
          <a:xfrm>
            <a:off x="8602362" y="1113429"/>
            <a:ext cx="1500950"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Käsittely</a:t>
            </a:r>
          </a:p>
        </p:txBody>
      </p:sp>
      <p:sp>
        <p:nvSpPr>
          <p:cNvPr id="10" name="Tekstiruutu 9">
            <a:extLst>
              <a:ext uri="{FF2B5EF4-FFF2-40B4-BE49-F238E27FC236}">
                <a16:creationId xmlns:a16="http://schemas.microsoft.com/office/drawing/2014/main" id="{17C937C6-5348-5969-48BD-582B930FEC18}"/>
              </a:ext>
            </a:extLst>
          </p:cNvPr>
          <p:cNvSpPr txBox="1">
            <a:spLocks/>
          </p:cNvSpPr>
          <p:nvPr/>
        </p:nvSpPr>
        <p:spPr>
          <a:xfrm>
            <a:off x="10268800" y="1113429"/>
            <a:ext cx="1508364"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Lopputulema</a:t>
            </a:r>
          </a:p>
        </p:txBody>
      </p:sp>
      <p:sp>
        <p:nvSpPr>
          <p:cNvPr id="11" name="Tekstiruutu 10">
            <a:extLst>
              <a:ext uri="{FF2B5EF4-FFF2-40B4-BE49-F238E27FC236}">
                <a16:creationId xmlns:a16="http://schemas.microsoft.com/office/drawing/2014/main" id="{3F07C689-34CA-05C1-4F3C-D6AA578BA2D2}"/>
              </a:ext>
            </a:extLst>
          </p:cNvPr>
          <p:cNvSpPr txBox="1">
            <a:spLocks/>
          </p:cNvSpPr>
          <p:nvPr/>
        </p:nvSpPr>
        <p:spPr>
          <a:xfrm rot="16200000">
            <a:off x="953986" y="2644548"/>
            <a:ext cx="2186882" cy="276999"/>
          </a:xfrm>
          <a:prstGeom prst="rect">
            <a:avLst/>
          </a:prstGeom>
          <a:solidFill>
            <a:srgbClr val="FDE0F1"/>
          </a:solid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lang="fi-FI" sz="1200" b="1" dirty="0">
                <a:solidFill>
                  <a:srgbClr val="ED0E93"/>
                </a:solidFill>
                <a:latin typeface="Arial" panose="020B0604020202020204"/>
              </a:rPr>
              <a:t>Palveluyksiköt/-pisteet</a:t>
            </a:r>
            <a:endParaRPr kumimoji="0" lang="fi-FI" sz="1200" b="1" i="0" u="none" strike="noStrike" kern="1200" cap="none" spc="0" normalizeH="0" baseline="0" noProof="0" dirty="0">
              <a:ln>
                <a:noFill/>
              </a:ln>
              <a:solidFill>
                <a:srgbClr val="ED0E93"/>
              </a:solidFill>
              <a:effectLst/>
              <a:uLnTx/>
              <a:uFillTx/>
              <a:latin typeface="Arial" panose="020B0604020202020204"/>
              <a:ea typeface="+mn-ea"/>
              <a:cs typeface="+mn-cs"/>
            </a:endParaRPr>
          </a:p>
        </p:txBody>
      </p:sp>
      <p:sp>
        <p:nvSpPr>
          <p:cNvPr id="12" name="Tekstiruutu 11">
            <a:extLst>
              <a:ext uri="{FF2B5EF4-FFF2-40B4-BE49-F238E27FC236}">
                <a16:creationId xmlns:a16="http://schemas.microsoft.com/office/drawing/2014/main" id="{BE06E7DB-F727-3DCB-B3E7-B2CFF072903F}"/>
              </a:ext>
            </a:extLst>
          </p:cNvPr>
          <p:cNvSpPr txBox="1">
            <a:spLocks/>
          </p:cNvSpPr>
          <p:nvPr/>
        </p:nvSpPr>
        <p:spPr>
          <a:xfrm rot="16200000">
            <a:off x="991800" y="5051025"/>
            <a:ext cx="2111251" cy="276999"/>
          </a:xfrm>
          <a:prstGeom prst="rect">
            <a:avLst/>
          </a:prstGeom>
          <a:solidFill>
            <a:srgbClr val="FDCFEA"/>
          </a:solid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ED0E93"/>
                </a:solidFill>
                <a:effectLst/>
                <a:uLnTx/>
                <a:uFillTx/>
                <a:latin typeface="Arial" panose="020B0604020202020204"/>
                <a:ea typeface="+mn-ea"/>
                <a:cs typeface="+mn-cs"/>
              </a:rPr>
              <a:t>Eloisan taso </a:t>
            </a:r>
          </a:p>
        </p:txBody>
      </p:sp>
      <p:sp>
        <p:nvSpPr>
          <p:cNvPr id="23" name="Tekstiruutu 22">
            <a:extLst>
              <a:ext uri="{FF2B5EF4-FFF2-40B4-BE49-F238E27FC236}">
                <a16:creationId xmlns:a16="http://schemas.microsoft.com/office/drawing/2014/main" id="{487AD754-5612-5452-7BFC-4B13DB391D3E}"/>
              </a:ext>
            </a:extLst>
          </p:cNvPr>
          <p:cNvSpPr txBox="1"/>
          <p:nvPr/>
        </p:nvSpPr>
        <p:spPr>
          <a:xfrm>
            <a:off x="10332059" y="1733448"/>
            <a:ext cx="1425742" cy="1938992"/>
          </a:xfrm>
          <a:prstGeom prst="rect">
            <a:avLst/>
          </a:prstGeom>
          <a:noFill/>
        </p:spPr>
        <p:txBody>
          <a:bodyPr wrap="square">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Arjen toiminnan kehittäminen nopealla syklillä </a:t>
            </a:r>
            <a:r>
              <a:rPr lang="fi-FI" sz="1000" b="1" dirty="0">
                <a:solidFill>
                  <a:srgbClr val="B2096E"/>
                </a:solidFill>
                <a:latin typeface="Arial" panose="020B0604020202020204"/>
              </a:rPr>
              <a:t>p</a:t>
            </a:r>
            <a:r>
              <a:rPr kumimoji="0" lang="fi-FI" sz="1000" b="1" i="0" u="none" strike="noStrike" kern="1200" cap="none" spc="0" normalizeH="0" baseline="0" noProof="0" dirty="0" err="1">
                <a:ln>
                  <a:noFill/>
                </a:ln>
                <a:solidFill>
                  <a:srgbClr val="B2096E"/>
                </a:solidFill>
                <a:effectLst/>
                <a:uLnTx/>
                <a:uFillTx/>
                <a:latin typeface="Arial" panose="020B0604020202020204"/>
                <a:ea typeface="+mn-ea"/>
                <a:cs typeface="+mn-cs"/>
              </a:rPr>
              <a:t>alavereissa</a:t>
            </a: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 sovitun perusteella. </a:t>
            </a:r>
          </a:p>
          <a:p>
            <a:pPr marL="0" marR="0" lvl="0" indent="0" defTabSz="914377" eaLnBrk="1" fontAlgn="auto" latinLnBrk="0" hangingPunct="1">
              <a:lnSpc>
                <a:spcPct val="100000"/>
              </a:lnSpc>
              <a:spcBef>
                <a:spcPts val="0"/>
              </a:spcBef>
              <a:spcAft>
                <a:spcPts val="0"/>
              </a:spcAft>
              <a:buClrTx/>
              <a:buSzTx/>
              <a:buFontTx/>
              <a:buNone/>
              <a:tabLst/>
              <a:defRPr/>
            </a:pPr>
            <a:endPar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endParaRPr>
          </a:p>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Yksikön kehittämis-suunnitelma julkaistaan omavalvonta-suunnitelmassa kerran vuodessa.</a:t>
            </a:r>
          </a:p>
        </p:txBody>
      </p:sp>
      <p:sp>
        <p:nvSpPr>
          <p:cNvPr id="4" name="TextBox 3">
            <a:extLst>
              <a:ext uri="{FF2B5EF4-FFF2-40B4-BE49-F238E27FC236}">
                <a16:creationId xmlns:a16="http://schemas.microsoft.com/office/drawing/2014/main" id="{869CDF47-163C-817D-4F41-5698B4AE72FE}"/>
              </a:ext>
            </a:extLst>
          </p:cNvPr>
          <p:cNvSpPr txBox="1"/>
          <p:nvPr/>
        </p:nvSpPr>
        <p:spPr>
          <a:xfrm>
            <a:off x="489502" y="2771535"/>
            <a:ext cx="1257743" cy="1094852"/>
          </a:xfrm>
          <a:prstGeom prst="rect">
            <a:avLst/>
          </a:prstGeom>
          <a:noFill/>
        </p:spPr>
        <p:txBody>
          <a:bodyPr wrap="square">
            <a:spAutoFit/>
          </a:bodyPr>
          <a:lstStyle/>
          <a:p>
            <a:pPr marL="0" marR="0" lvl="0" indent="0" defTabSz="914377" eaLnBrk="1" fontAlgn="auto" latinLnBrk="0" hangingPunct="1">
              <a:lnSpc>
                <a:spcPct val="110000"/>
              </a:lnSpc>
              <a:spcBef>
                <a:spcPts val="0"/>
              </a:spcBef>
              <a:spcAft>
                <a:spcPts val="0"/>
              </a:spcAft>
              <a:buClrTx/>
              <a:buSzTx/>
              <a:buFontTx/>
              <a:buNone/>
              <a:tabLst/>
              <a:defRPr/>
            </a:pPr>
            <a:r>
              <a:rPr kumimoji="0" lang="fi-FI" sz="1000" b="1" i="0" u="none" strike="noStrike" kern="1200" cap="none" spc="0" normalizeH="0" baseline="0" noProof="0" dirty="0">
                <a:ln>
                  <a:noFill/>
                </a:ln>
                <a:solidFill>
                  <a:schemeClr val="bg1"/>
                </a:solidFill>
                <a:effectLst/>
                <a:uLnTx/>
                <a:uFillTx/>
                <a:latin typeface="Arial" panose="020B0604020202020204"/>
                <a:ea typeface="+mn-ea"/>
                <a:cs typeface="+mn-cs"/>
              </a:rPr>
              <a:t>Laadukkaat palvelut, asiakas-turvallisuus hyvällä tasolla, vähemmän vaara-tapahtumia</a:t>
            </a:r>
          </a:p>
        </p:txBody>
      </p:sp>
      <p:sp>
        <p:nvSpPr>
          <p:cNvPr id="16" name="Tekstiruutu 9">
            <a:extLst>
              <a:ext uri="{FF2B5EF4-FFF2-40B4-BE49-F238E27FC236}">
                <a16:creationId xmlns:a16="http://schemas.microsoft.com/office/drawing/2014/main" id="{7EA5327E-27E0-009D-DF7E-52AD649876F8}"/>
              </a:ext>
            </a:extLst>
          </p:cNvPr>
          <p:cNvSpPr txBox="1">
            <a:spLocks/>
          </p:cNvSpPr>
          <p:nvPr/>
        </p:nvSpPr>
        <p:spPr>
          <a:xfrm>
            <a:off x="645871" y="1119914"/>
            <a:ext cx="1046994" cy="338554"/>
          </a:xfrm>
          <a:prstGeom prst="rect">
            <a:avLst/>
          </a:prstGeom>
          <a:noFill/>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chemeClr val="bg1"/>
                </a:solidFill>
                <a:effectLst/>
                <a:uLnTx/>
                <a:uFillTx/>
                <a:latin typeface="Arial" panose="020B0604020202020204"/>
                <a:ea typeface="+mn-ea"/>
                <a:cs typeface="+mn-cs"/>
              </a:rPr>
              <a:t>Tavoite</a:t>
            </a:r>
          </a:p>
        </p:txBody>
      </p:sp>
      <mc:AlternateContent xmlns:mc="http://schemas.openxmlformats.org/markup-compatibility/2006" xmlns:p14="http://schemas.microsoft.com/office/powerpoint/2010/main">
        <mc:Choice Requires="p14">
          <p:contentPart p14:bwMode="auto" r:id="rId6">
            <p14:nvContentPartPr>
              <p14:cNvPr id="29" name="Ink 28">
                <a:extLst>
                  <a:ext uri="{FF2B5EF4-FFF2-40B4-BE49-F238E27FC236}">
                    <a16:creationId xmlns:a16="http://schemas.microsoft.com/office/drawing/2014/main" id="{DD9B7F38-00F3-A6F7-C686-E0ABB8262AB0}"/>
                  </a:ext>
                </a:extLst>
              </p14:cNvPr>
              <p14:cNvContentPartPr/>
              <p14:nvPr/>
            </p14:nvContentPartPr>
            <p14:xfrm>
              <a:off x="-1160334" y="894693"/>
              <a:ext cx="360" cy="360"/>
            </p14:xfrm>
          </p:contentPart>
        </mc:Choice>
        <mc:Fallback xmlns="">
          <p:pic>
            <p:nvPicPr>
              <p:cNvPr id="29" name="Ink 28">
                <a:extLst>
                  <a:ext uri="{FF2B5EF4-FFF2-40B4-BE49-F238E27FC236}">
                    <a16:creationId xmlns:a16="http://schemas.microsoft.com/office/drawing/2014/main" id="{DD9B7F38-00F3-A6F7-C686-E0ABB8262AB0}"/>
                  </a:ext>
                </a:extLst>
              </p:cNvPr>
              <p:cNvPicPr/>
              <p:nvPr/>
            </p:nvPicPr>
            <p:blipFill>
              <a:blip r:embed="rId8"/>
              <a:stretch>
                <a:fillRect/>
              </a:stretch>
            </p:blipFill>
            <p:spPr>
              <a:xfrm>
                <a:off x="-1164654" y="890373"/>
                <a:ext cx="9000" cy="9000"/>
              </a:xfrm>
              <a:prstGeom prst="rect">
                <a:avLst/>
              </a:prstGeom>
            </p:spPr>
          </p:pic>
        </mc:Fallback>
      </mc:AlternateContent>
      <p:sp>
        <p:nvSpPr>
          <p:cNvPr id="33" name="TextBox 32">
            <a:extLst>
              <a:ext uri="{FF2B5EF4-FFF2-40B4-BE49-F238E27FC236}">
                <a16:creationId xmlns:a16="http://schemas.microsoft.com/office/drawing/2014/main" id="{CDEB6373-135D-7DCC-3B17-1445BD1CC230}"/>
              </a:ext>
            </a:extLst>
          </p:cNvPr>
          <p:cNvSpPr txBox="1">
            <a:spLocks/>
          </p:cNvSpPr>
          <p:nvPr/>
        </p:nvSpPr>
        <p:spPr>
          <a:xfrm>
            <a:off x="8537650" y="1733448"/>
            <a:ext cx="1581980" cy="1831271"/>
          </a:xfrm>
          <a:prstGeom prst="rect">
            <a:avLst/>
          </a:prstGeom>
          <a:noFill/>
        </p:spPr>
        <p:txBody>
          <a:bodyPr wrap="square" rtlCol="0">
            <a:spAutoFit/>
          </a:bodyPr>
          <a:lstStyle/>
          <a:p>
            <a:pPr marL="171450" marR="0" lvl="0" indent="-135450"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rPr>
              <a:t>Tunnistetaan korjaavat toimenpiteet, ja otetaan ne käyttöön arjen toiminnassa. </a:t>
            </a:r>
          </a:p>
          <a:p>
            <a:pPr marL="171450" marR="0" lvl="0" indent="-135450"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lang="fi-FI" sz="900" dirty="0">
                <a:solidFill>
                  <a:srgbClr val="000000"/>
                </a:solidFill>
                <a:latin typeface="Arial" panose="020B0604020202020204"/>
              </a:rPr>
              <a:t>P</a:t>
            </a:r>
            <a:r>
              <a:rPr kumimoji="0" lang="fi-FI" sz="900" i="0" u="none" strike="noStrike" kern="1200" cap="none" spc="0" normalizeH="0" baseline="0" noProof="0" dirty="0" err="1">
                <a:ln>
                  <a:noFill/>
                </a:ln>
                <a:solidFill>
                  <a:srgbClr val="000000"/>
                </a:solidFill>
                <a:effectLst/>
                <a:uLnTx/>
                <a:uFillTx/>
                <a:latin typeface="Arial" panose="020B0604020202020204"/>
                <a:ea typeface="+mn-ea"/>
                <a:cs typeface="+mn-cs"/>
              </a:rPr>
              <a:t>äivitetään</a:t>
            </a:r>
            <a:r>
              <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rPr>
              <a:t> omavalvonta-suunnitelmaan kehittämistoimenpiteet kerran vuodessa, ja otetaan korjaavat toimet käyttöön.</a:t>
            </a:r>
          </a:p>
          <a:p>
            <a:pPr marL="171450" marR="0" lvl="0" indent="-135450" algn="l" defTabSz="914377"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 name="Tekstiruutu 8">
            <a:extLst>
              <a:ext uri="{FF2B5EF4-FFF2-40B4-BE49-F238E27FC236}">
                <a16:creationId xmlns:a16="http://schemas.microsoft.com/office/drawing/2014/main" id="{D708B6C2-80CD-CED8-60F4-BF6F2298ABFC}"/>
              </a:ext>
            </a:extLst>
          </p:cNvPr>
          <p:cNvSpPr txBox="1"/>
          <p:nvPr/>
        </p:nvSpPr>
        <p:spPr>
          <a:xfrm>
            <a:off x="5605670" y="988472"/>
            <a:ext cx="2713382"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Kehittämisen sykli </a:t>
            </a:r>
          </a:p>
        </p:txBody>
      </p:sp>
      <p:sp>
        <p:nvSpPr>
          <p:cNvPr id="39" name="TextBox 38">
            <a:extLst>
              <a:ext uri="{FF2B5EF4-FFF2-40B4-BE49-F238E27FC236}">
                <a16:creationId xmlns:a16="http://schemas.microsoft.com/office/drawing/2014/main" id="{567804D9-FAF2-55D1-C6AE-9FBEE9B8C10C}"/>
              </a:ext>
            </a:extLst>
          </p:cNvPr>
          <p:cNvSpPr txBox="1">
            <a:spLocks/>
          </p:cNvSpPr>
          <p:nvPr/>
        </p:nvSpPr>
        <p:spPr>
          <a:xfrm>
            <a:off x="8566357" y="4083667"/>
            <a:ext cx="1443597" cy="2739211"/>
          </a:xfrm>
          <a:prstGeom prst="rect">
            <a:avLst/>
          </a:prstGeom>
          <a:noFill/>
        </p:spPr>
        <p:txBody>
          <a:bodyPr wrap="square" lIns="91440" tIns="45720" rIns="91440" bIns="45720" rtlCol="0" anchor="t">
            <a:spAutoFit/>
          </a:bodyPr>
          <a:lstStyle>
            <a:defPPr>
              <a:defRPr lang="fi-FI"/>
            </a:defPPr>
            <a:lvl1pPr marL="171450" indent="-171450">
              <a:spcBef>
                <a:spcPts val="600"/>
              </a:spcBef>
              <a:buFont typeface="Arial" panose="020B0604020202020204" pitchFamily="34" charset="0"/>
              <a:buChar char="•"/>
              <a:defRPr sz="1000" b="1"/>
            </a:lvl1pPr>
          </a:lstStyle>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Tunnistetaan palvelua koskevat korjaavat toimenpiteet, ja otetaan ne käyttöön palvelun kaikiss</a:t>
            </a:r>
            <a:r>
              <a:rPr lang="fi-FI" sz="900" b="0" dirty="0">
                <a:solidFill>
                  <a:srgbClr val="000000"/>
                </a:solidFill>
                <a:latin typeface="Arial" panose="020B0604020202020204"/>
              </a:rPr>
              <a:t>a yksiköissä.</a:t>
            </a:r>
            <a:endParaRPr lang="en-US" dirty="0">
              <a:ea typeface="+mn-ea"/>
              <a:cs typeface="+mn-cs"/>
            </a:endParaRP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Omavalvonta-ohjelman toteutumisen raportointi</a:t>
            </a:r>
            <a:r>
              <a:rPr kumimoji="0" lang="fi-FI" sz="900" b="0" i="0" u="none" strike="noStrike" kern="1200" cap="none" spc="0" normalizeH="0" baseline="0" noProof="0" dirty="0">
                <a:ln>
                  <a:noFill/>
                </a:ln>
                <a:effectLst/>
                <a:uLnTx/>
                <a:uFillTx/>
                <a:latin typeface="Arial" panose="020B0604020202020204"/>
                <a:ea typeface="+mn-ea"/>
                <a:cs typeface="+mn-cs"/>
              </a:rPr>
              <a:t> </a:t>
            </a:r>
            <a:r>
              <a:rPr lang="fi-FI" sz="900" b="0" dirty="0">
                <a:latin typeface="Arial" panose="020B0604020202020204"/>
              </a:rPr>
              <a:t>4kk</a:t>
            </a:r>
            <a:r>
              <a:rPr kumimoji="0" lang="fi-FI" sz="900" b="0" i="0" u="none" strike="noStrike" kern="1200" cap="none" spc="0" normalizeH="0" baseline="0" noProof="0" dirty="0">
                <a:ln>
                  <a:noFill/>
                </a:ln>
                <a:effectLst/>
                <a:uLnTx/>
                <a:uFillTx/>
                <a:latin typeface="Arial" panose="020B0604020202020204"/>
                <a:ea typeface="+mn-ea"/>
                <a:cs typeface="+mn-cs"/>
              </a:rPr>
              <a:t> </a:t>
            </a: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välein Eloisan nettisivuille.</a:t>
            </a: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lang="fi-FI" sz="900" b="0" dirty="0">
                <a:solidFill>
                  <a:srgbClr val="000000"/>
                </a:solidFill>
                <a:latin typeface="Arial" panose="020B0604020202020204"/>
              </a:rPr>
              <a:t>Vastuuhenkilö käy epäkohtailmoitukset valvontatiimin kanssa läpi 4 kk:n välein</a:t>
            </a:r>
            <a:endParaRPr lang="fi-FI" sz="900" b="0" i="0" u="none" strike="noStrike" kern="1200" cap="none" spc="0" normalizeH="0" baseline="0" noProof="0" dirty="0">
              <a:ln>
                <a:noFill/>
              </a:ln>
              <a:solidFill>
                <a:srgbClr val="000000"/>
              </a:solidFill>
              <a:effectLst/>
              <a:uLnTx/>
              <a:uFillTx/>
              <a:latin typeface="Arial" panose="020B0604020202020204"/>
              <a:cs typeface="Arial"/>
            </a:endParaRP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endParaRPr lang="fi-FI" sz="900" b="0" i="0" u="none" strike="noStrike" kern="1200" cap="none" spc="0" normalizeH="0" baseline="0" noProof="0" dirty="0">
              <a:ln>
                <a:noFill/>
              </a:ln>
              <a:solidFill>
                <a:srgbClr val="000000"/>
              </a:solidFill>
              <a:effectLst/>
              <a:uLnTx/>
              <a:uFillTx/>
              <a:latin typeface="Arial" panose="020B0604020202020204"/>
              <a:cs typeface="Arial"/>
            </a:endParaRPr>
          </a:p>
        </p:txBody>
      </p:sp>
      <p:sp>
        <p:nvSpPr>
          <p:cNvPr id="75" name="TextBox 74">
            <a:extLst>
              <a:ext uri="{FF2B5EF4-FFF2-40B4-BE49-F238E27FC236}">
                <a16:creationId xmlns:a16="http://schemas.microsoft.com/office/drawing/2014/main" id="{8C56B79E-77AA-C221-D0BE-4FA89E9221C7}"/>
              </a:ext>
            </a:extLst>
          </p:cNvPr>
          <p:cNvSpPr txBox="1"/>
          <p:nvPr/>
        </p:nvSpPr>
        <p:spPr>
          <a:xfrm>
            <a:off x="2185925" y="3903068"/>
            <a:ext cx="9908898" cy="230832"/>
          </a:xfrm>
          <a:prstGeom prst="rect">
            <a:avLst/>
          </a:prstGeom>
          <a:solidFill>
            <a:srgbClr val="FDF1F8"/>
          </a:solidFill>
        </p:spPr>
        <p:txBody>
          <a:bodyPr wrap="square" lIns="216000"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900" b="0" i="1" u="none" strike="noStrike" kern="1200" cap="none" spc="0" normalizeH="0" baseline="0" noProof="0" dirty="0">
                <a:ln>
                  <a:noFill/>
                </a:ln>
                <a:solidFill>
                  <a:srgbClr val="ED0E93"/>
                </a:solidFill>
                <a:effectLst/>
                <a:uLnTx/>
                <a:uFillTx/>
                <a:latin typeface="Arial" panose="020B0604020202020204"/>
                <a:ea typeface="+mn-ea"/>
                <a:cs typeface="+mn-cs"/>
              </a:rPr>
              <a:t>Tiedon siirto ja kehittäminen tasojen välillä </a:t>
            </a:r>
          </a:p>
        </p:txBody>
      </p:sp>
      <p:sp>
        <p:nvSpPr>
          <p:cNvPr id="20" name="TextBox 19">
            <a:extLst>
              <a:ext uri="{FF2B5EF4-FFF2-40B4-BE49-F238E27FC236}">
                <a16:creationId xmlns:a16="http://schemas.microsoft.com/office/drawing/2014/main" id="{63A4C773-73C6-87A3-BB0B-49D39E44BE48}"/>
              </a:ext>
            </a:extLst>
          </p:cNvPr>
          <p:cNvSpPr txBox="1">
            <a:spLocks/>
          </p:cNvSpPr>
          <p:nvPr/>
        </p:nvSpPr>
        <p:spPr>
          <a:xfrm>
            <a:off x="2353142" y="1669405"/>
            <a:ext cx="3040564" cy="2123658"/>
          </a:xfrm>
          <a:prstGeom prst="rect">
            <a:avLst/>
          </a:prstGeom>
          <a:noFill/>
        </p:spPr>
        <p:txBody>
          <a:bodyPr wrap="square" rtlCol="0">
            <a:spAutoFit/>
          </a:bodyPr>
          <a:lstStyle/>
          <a:p>
            <a:pPr marL="0" marR="0" indent="0" algn="l" eaLnBrk="1" fontAlgn="auto" latinLnBrk="0" hangingPunct="1">
              <a:spcBef>
                <a:spcPts val="0"/>
              </a:spcBef>
              <a:spcAft>
                <a:spcPts val="0"/>
              </a:spcAft>
            </a:pPr>
            <a:r>
              <a:rPr lang="fi-FI" sz="1000" b="1" i="0" u="none" strike="noStrike" kern="1200" dirty="0">
                <a:solidFill>
                  <a:srgbClr val="000000"/>
                </a:solidFill>
                <a:effectLst/>
                <a:latin typeface="Arial" panose="020B0604020202020204" pitchFamily="34" charset="0"/>
              </a:rPr>
              <a:t>Raportointityökalun (vaaratilanne) ilmoitukset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ilmoitukset epäkohdista ja niiden uhista</a:t>
            </a:r>
            <a:endParaRPr lang="fi-FI" sz="9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ilmoitukset läheltä piti -tilanteista, vaaratilanteista, lääkepoikkeamista ja viallisista laitteista</a:t>
            </a:r>
            <a:endParaRPr lang="fi-FI" sz="900" b="0" i="0" u="none" strike="noStrike" dirty="0">
              <a:effectLst/>
              <a:latin typeface="Arial" panose="020B0604020202020204" pitchFamily="34" charset="0"/>
            </a:endParaRPr>
          </a:p>
          <a:p>
            <a:pPr marL="0" algn="l" eaLnBrk="1" fontAlgn="t"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Asiakaspalautteet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suulliset palautteet työntekijöille</a:t>
            </a:r>
            <a:endParaRPr lang="fi-FI" sz="9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sähköiset palautteet </a:t>
            </a:r>
            <a:endParaRPr lang="fi-FI" sz="900" b="0" i="0" u="none" strike="noStrike" dirty="0">
              <a:effectLst/>
              <a:latin typeface="Arial" panose="020B0604020202020204" pitchFamily="34" charset="0"/>
            </a:endParaRPr>
          </a:p>
          <a:p>
            <a:pPr marL="0" algn="l" eaLnBrk="1" fontAlgn="t"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Työntekijöiden kokemukset </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ennaltaehkäisevät toimet riskienhallintaan perustuen työntekijöiden kokemukseen</a:t>
            </a:r>
            <a:endParaRPr lang="fi-FI" sz="900" b="0" i="0" u="none" strike="noStrike" dirty="0">
              <a:effectLst/>
              <a:latin typeface="Arial" panose="020B0604020202020204" pitchFamily="34" charset="0"/>
            </a:endParaRPr>
          </a:p>
          <a:p>
            <a:pPr marL="0" marR="0" indent="0" algn="l" eaLnBrk="1" fontAlgn="auto"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Tiedolla johtamisen mittarit </a:t>
            </a:r>
            <a:endParaRPr lang="fi-FI" sz="10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t</a:t>
            </a:r>
            <a:r>
              <a:rPr lang="fi-FI" sz="900" b="0" i="0" u="none" strike="noStrike" kern="1200" dirty="0">
                <a:solidFill>
                  <a:srgbClr val="000000"/>
                </a:solidFill>
                <a:effectLst/>
                <a:latin typeface="Arial" panose="020B0604020202020204" pitchFamily="34" charset="0"/>
              </a:rPr>
              <a:t>oiminnan mittarit</a:t>
            </a:r>
            <a:endParaRPr lang="fi-FI" sz="900" b="0" i="0" u="none" strike="noStrike" dirty="0">
              <a:effectLst/>
              <a:latin typeface="Arial" panose="020B0604020202020204" pitchFamily="34" charset="0"/>
            </a:endParaRPr>
          </a:p>
        </p:txBody>
      </p:sp>
      <p:cxnSp>
        <p:nvCxnSpPr>
          <p:cNvPr id="38" name="Straight Connector 37">
            <a:extLst>
              <a:ext uri="{FF2B5EF4-FFF2-40B4-BE49-F238E27FC236}">
                <a16:creationId xmlns:a16="http://schemas.microsoft.com/office/drawing/2014/main" id="{114EA06A-547F-8303-AFB9-AD644399A5F4}"/>
              </a:ext>
            </a:extLst>
          </p:cNvPr>
          <p:cNvCxnSpPr>
            <a:cxnSpLocks/>
          </p:cNvCxnSpPr>
          <p:nvPr/>
        </p:nvCxnSpPr>
        <p:spPr>
          <a:xfrm>
            <a:off x="2270104" y="2328761"/>
            <a:ext cx="3189982"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48C8A1D-C1EA-31A0-AC33-A7E25994E6BB}"/>
              </a:ext>
            </a:extLst>
          </p:cNvPr>
          <p:cNvCxnSpPr>
            <a:cxnSpLocks/>
          </p:cNvCxnSpPr>
          <p:nvPr/>
        </p:nvCxnSpPr>
        <p:spPr>
          <a:xfrm>
            <a:off x="2221159" y="2870386"/>
            <a:ext cx="3238927"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9A7C034-63D4-D1B5-571A-C559FDECF864}"/>
              </a:ext>
            </a:extLst>
          </p:cNvPr>
          <p:cNvCxnSpPr>
            <a:cxnSpLocks/>
          </p:cNvCxnSpPr>
          <p:nvPr/>
        </p:nvCxnSpPr>
        <p:spPr>
          <a:xfrm>
            <a:off x="2270104" y="3394510"/>
            <a:ext cx="3089686"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52" name="Elbow Connector 51">
            <a:extLst>
              <a:ext uri="{FF2B5EF4-FFF2-40B4-BE49-F238E27FC236}">
                <a16:creationId xmlns:a16="http://schemas.microsoft.com/office/drawing/2014/main" id="{B840DEC8-E713-643D-E4DA-DE4778AFF816}"/>
              </a:ext>
            </a:extLst>
          </p:cNvPr>
          <p:cNvCxnSpPr>
            <a:cxnSpLocks/>
          </p:cNvCxnSpPr>
          <p:nvPr/>
        </p:nvCxnSpPr>
        <p:spPr>
          <a:xfrm rot="5400000">
            <a:off x="6065670" y="1410995"/>
            <a:ext cx="11006" cy="9903617"/>
          </a:xfrm>
          <a:prstGeom prst="bentConnector3">
            <a:avLst>
              <a:gd name="adj1" fmla="val 2177049"/>
            </a:avLst>
          </a:prstGeom>
          <a:ln w="63500">
            <a:solidFill>
              <a:schemeClr val="accent3">
                <a:lumMod val="60000"/>
                <a:lumOff val="40000"/>
              </a:schemeClr>
            </a:solidFill>
            <a:headEnd w="med" len="sm"/>
            <a:tailEnd type="triangle" w="med" len="sm"/>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9AB84324-A99C-E2DA-93CA-CF5AAAEB2806}"/>
              </a:ext>
            </a:extLst>
          </p:cNvPr>
          <p:cNvSpPr txBox="1"/>
          <p:nvPr/>
        </p:nvSpPr>
        <p:spPr>
          <a:xfrm>
            <a:off x="2328530" y="4175881"/>
            <a:ext cx="2784848" cy="2092881"/>
          </a:xfrm>
          <a:prstGeom prst="rect">
            <a:avLst/>
          </a:prstGeom>
          <a:noFill/>
        </p:spPr>
        <p:txBody>
          <a:bodyPr wrap="square" rtlCol="0">
            <a:spAutoFit/>
          </a:bodyPr>
          <a:lstStyle/>
          <a:p>
            <a:pPr marL="0" marR="0" indent="0" algn="l" eaLnBrk="1" fontAlgn="auto"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Epäkohtailmoitukset</a:t>
            </a:r>
            <a:endParaRPr lang="fi-FI" sz="1000" b="0" i="0" u="none" strike="noStrike" dirty="0">
              <a:effectLst/>
              <a:latin typeface="Arial" panose="020B0604020202020204" pitchFamily="34" charset="0"/>
            </a:endParaRPr>
          </a:p>
          <a:p>
            <a:pPr marL="0" marR="0" indent="0" algn="l" eaLnBrk="1" fontAlgn="auto" latinLnBrk="0" hangingPunct="1">
              <a:spcBef>
                <a:spcPts val="600"/>
              </a:spcBef>
              <a:spcAft>
                <a:spcPts val="0"/>
              </a:spcAft>
            </a:pPr>
            <a:r>
              <a:rPr lang="fi-FI" sz="1000" b="1" i="0" u="none" strike="noStrike" kern="1200" dirty="0">
                <a:effectLst/>
                <a:latin typeface="Arial" panose="020B0604020202020204" pitchFamily="34" charset="0"/>
              </a:rPr>
              <a:t>Asiakaspalautteet</a:t>
            </a:r>
            <a:endParaRPr lang="fi-FI" sz="10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Eloisan palautelomake</a:t>
            </a:r>
            <a:endParaRPr lang="fi-FI" sz="9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dirty="0">
                <a:latin typeface="Arial" panose="020B0604020202020204" pitchFamily="34" charset="0"/>
              </a:rPr>
              <a:t>Kansallinen vanhuspalveluiden kysely</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Kokemukset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tiimien kehittämisideat, omavalvonnan tavoitteet</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Tiedolla johtamisen mittarit </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toiminnan mittarit</a:t>
            </a:r>
          </a:p>
          <a:p>
            <a:pPr marL="173736" indent="-101736" algn="l" eaLnBrk="1" fontAlgn="t"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asiakastyytyväisyys</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Yksiköiden omavalvontasuunnitelmat</a:t>
            </a:r>
            <a:endParaRPr lang="fi-FI" sz="10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Valvonnan kyselyt</a:t>
            </a:r>
            <a:endParaRPr lang="fi-FI" sz="1000" b="0" i="0" u="none" strike="noStrike" dirty="0">
              <a:effectLst/>
              <a:latin typeface="Arial" panose="020B0604020202020204" pitchFamily="34" charset="0"/>
            </a:endParaRPr>
          </a:p>
        </p:txBody>
      </p:sp>
      <p:cxnSp>
        <p:nvCxnSpPr>
          <p:cNvPr id="62" name="Straight Connector 61">
            <a:extLst>
              <a:ext uri="{FF2B5EF4-FFF2-40B4-BE49-F238E27FC236}">
                <a16:creationId xmlns:a16="http://schemas.microsoft.com/office/drawing/2014/main" id="{B8DDEEA3-97FB-1D14-FA9B-29B5C2A4AC61}"/>
              </a:ext>
            </a:extLst>
          </p:cNvPr>
          <p:cNvCxnSpPr>
            <a:cxnSpLocks/>
          </p:cNvCxnSpPr>
          <p:nvPr/>
        </p:nvCxnSpPr>
        <p:spPr>
          <a:xfrm>
            <a:off x="2276456" y="4418650"/>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ED94F0C-AD0C-F929-47C7-4AC2EB2722B8}"/>
              </a:ext>
            </a:extLst>
          </p:cNvPr>
          <p:cNvCxnSpPr>
            <a:cxnSpLocks/>
          </p:cNvCxnSpPr>
          <p:nvPr/>
        </p:nvCxnSpPr>
        <p:spPr>
          <a:xfrm>
            <a:off x="2276456" y="4907022"/>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18BEAA42-3067-4398-916F-4ACDB5681D33}"/>
              </a:ext>
            </a:extLst>
          </p:cNvPr>
          <p:cNvCxnSpPr>
            <a:cxnSpLocks/>
          </p:cNvCxnSpPr>
          <p:nvPr/>
        </p:nvCxnSpPr>
        <p:spPr>
          <a:xfrm>
            <a:off x="2276456" y="5260313"/>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D3BA29A-DE3B-5886-269E-06B11DC70C18}"/>
              </a:ext>
            </a:extLst>
          </p:cNvPr>
          <p:cNvCxnSpPr>
            <a:cxnSpLocks/>
          </p:cNvCxnSpPr>
          <p:nvPr/>
        </p:nvCxnSpPr>
        <p:spPr>
          <a:xfrm>
            <a:off x="2276456" y="5784311"/>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8B865A7-592C-518A-A2E4-41BC96444C79}"/>
              </a:ext>
            </a:extLst>
          </p:cNvPr>
          <p:cNvCxnSpPr>
            <a:cxnSpLocks/>
          </p:cNvCxnSpPr>
          <p:nvPr/>
        </p:nvCxnSpPr>
        <p:spPr>
          <a:xfrm>
            <a:off x="2276456" y="6009943"/>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AC6EDCF4-C7A0-14AA-F3D9-1F10C8B567A4}"/>
              </a:ext>
            </a:extLst>
          </p:cNvPr>
          <p:cNvSpPr txBox="1"/>
          <p:nvPr/>
        </p:nvSpPr>
        <p:spPr>
          <a:xfrm>
            <a:off x="6256862" y="4185787"/>
            <a:ext cx="2266935" cy="230832"/>
          </a:xfrm>
          <a:prstGeom prst="rect">
            <a:avLst/>
          </a:prstGeom>
          <a:noFill/>
        </p:spPr>
        <p:txBody>
          <a:bodyPr wrap="square" rtlCol="0">
            <a:spAutoFit/>
          </a:bodyPr>
          <a:lstStyle/>
          <a:p>
            <a:pPr marL="0" marR="0" indent="0" algn="l" eaLnBrk="1" fontAlgn="auto" latinLnBrk="0" hangingPunct="1">
              <a:spcBef>
                <a:spcPts val="0"/>
              </a:spcBef>
              <a:spcAft>
                <a:spcPts val="1130"/>
              </a:spcAft>
            </a:pPr>
            <a:r>
              <a:rPr lang="fi-FI" sz="900" dirty="0">
                <a:solidFill>
                  <a:srgbClr val="000000"/>
                </a:solidFill>
                <a:latin typeface="Arial" panose="020B0604020202020204" pitchFamily="34" charset="0"/>
              </a:rPr>
              <a:t>Yksikön vastuuhenkilö </a:t>
            </a:r>
          </a:p>
        </p:txBody>
      </p:sp>
      <p:sp>
        <p:nvSpPr>
          <p:cNvPr id="3" name="Rectangle 2">
            <a:extLst>
              <a:ext uri="{FF2B5EF4-FFF2-40B4-BE49-F238E27FC236}">
                <a16:creationId xmlns:a16="http://schemas.microsoft.com/office/drawing/2014/main" id="{A9B95637-E64F-E217-EB1B-D526B513ECA6}"/>
              </a:ext>
            </a:extLst>
          </p:cNvPr>
          <p:cNvSpPr>
            <a:spLocks/>
          </p:cNvSpPr>
          <p:nvPr/>
        </p:nvSpPr>
        <p:spPr>
          <a:xfrm>
            <a:off x="5520890" y="4418650"/>
            <a:ext cx="756787" cy="160696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Vuosi-tasolla</a:t>
            </a:r>
          </a:p>
        </p:txBody>
      </p:sp>
      <p:sp>
        <p:nvSpPr>
          <p:cNvPr id="69" name="Rectangle 68">
            <a:extLst>
              <a:ext uri="{FF2B5EF4-FFF2-40B4-BE49-F238E27FC236}">
                <a16:creationId xmlns:a16="http://schemas.microsoft.com/office/drawing/2014/main" id="{AE06B543-82CA-8301-40AC-7BA8B181EBC3}"/>
              </a:ext>
            </a:extLst>
          </p:cNvPr>
          <p:cNvSpPr/>
          <p:nvPr/>
        </p:nvSpPr>
        <p:spPr>
          <a:xfrm>
            <a:off x="5514998" y="4140998"/>
            <a:ext cx="752630" cy="25532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800" b="0" i="0" u="none" strike="noStrike" kern="1200" cap="none" spc="0" normalizeH="0" baseline="0" noProof="0" dirty="0">
                <a:ln>
                  <a:noFill/>
                </a:ln>
                <a:solidFill>
                  <a:srgbClr val="000000"/>
                </a:solidFill>
                <a:effectLst/>
                <a:uLnTx/>
                <a:uFillTx/>
                <a:latin typeface="Arial" panose="020B0604020202020204"/>
                <a:ea typeface="+mn-ea"/>
                <a:cs typeface="+mn-cs"/>
              </a:rPr>
              <a:t>tapahtuessa</a:t>
            </a:r>
          </a:p>
        </p:txBody>
      </p:sp>
      <p:cxnSp>
        <p:nvCxnSpPr>
          <p:cNvPr id="81" name="Straight Connector 80">
            <a:extLst>
              <a:ext uri="{FF2B5EF4-FFF2-40B4-BE49-F238E27FC236}">
                <a16:creationId xmlns:a16="http://schemas.microsoft.com/office/drawing/2014/main" id="{D22CB1E1-3803-D4F4-EB43-A82C28319C53}"/>
              </a:ext>
            </a:extLst>
          </p:cNvPr>
          <p:cNvCxnSpPr>
            <a:cxnSpLocks/>
          </p:cNvCxnSpPr>
          <p:nvPr/>
        </p:nvCxnSpPr>
        <p:spPr>
          <a:xfrm>
            <a:off x="1807007" y="12081760"/>
            <a:ext cx="6084000"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sp>
        <p:nvSpPr>
          <p:cNvPr id="87" name="Rectangle 86">
            <a:extLst>
              <a:ext uri="{FF2B5EF4-FFF2-40B4-BE49-F238E27FC236}">
                <a16:creationId xmlns:a16="http://schemas.microsoft.com/office/drawing/2014/main" id="{93F255E5-E40B-7DAD-D64C-7161AFCA388F}"/>
              </a:ext>
            </a:extLst>
          </p:cNvPr>
          <p:cNvSpPr/>
          <p:nvPr/>
        </p:nvSpPr>
        <p:spPr>
          <a:xfrm>
            <a:off x="5522308" y="1347903"/>
            <a:ext cx="759698" cy="257892"/>
          </a:xfrm>
          <a:prstGeom prst="rect">
            <a:avLst/>
          </a:prstGeom>
          <a:solidFill>
            <a:srgbClr val="FDBFE2"/>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54000" rIns="0" rtlCol="0" anchor="ctr"/>
          <a:lstStyle/>
          <a:p>
            <a:pPr marL="0" marR="0" lvl="0" indent="0" algn="l" defTabSz="914377" eaLnBrk="1" fontAlgn="auto" latinLnBrk="0" hangingPunct="1">
              <a:lnSpc>
                <a:spcPct val="90000"/>
              </a:lnSpc>
              <a:spcBef>
                <a:spcPts val="0"/>
              </a:spcBef>
              <a:spcAft>
                <a:spcPts val="0"/>
              </a:spcAft>
              <a:buClrTx/>
              <a:buSzTx/>
              <a:buFontTx/>
              <a:buNone/>
              <a:tabLst/>
              <a:defRPr/>
            </a:pPr>
            <a:r>
              <a:rPr kumimoji="0" lang="fi-FI" sz="700" b="1" i="0" u="none" strike="noStrike" kern="1200" cap="none" spc="0" normalizeH="0" baseline="0" noProof="0" dirty="0">
                <a:ln>
                  <a:noFill/>
                </a:ln>
                <a:solidFill>
                  <a:srgbClr val="000000"/>
                </a:solidFill>
                <a:effectLst/>
                <a:uLnTx/>
                <a:uFillTx/>
                <a:latin typeface="Arial" panose="020B0604020202020204"/>
                <a:ea typeface="+mn-ea"/>
                <a:cs typeface="+mn-cs"/>
              </a:rPr>
              <a:t>Tiedon seurannan sykli</a:t>
            </a:r>
          </a:p>
        </p:txBody>
      </p:sp>
      <p:sp>
        <p:nvSpPr>
          <p:cNvPr id="97" name="Rectangle 96">
            <a:extLst>
              <a:ext uri="{FF2B5EF4-FFF2-40B4-BE49-F238E27FC236}">
                <a16:creationId xmlns:a16="http://schemas.microsoft.com/office/drawing/2014/main" id="{B34AE031-EA79-9FCF-E22D-F90BFFE139C8}"/>
              </a:ext>
            </a:extLst>
          </p:cNvPr>
          <p:cNvSpPr/>
          <p:nvPr/>
        </p:nvSpPr>
        <p:spPr>
          <a:xfrm>
            <a:off x="6282006" y="1347902"/>
            <a:ext cx="2122861" cy="257892"/>
          </a:xfrm>
          <a:prstGeom prst="rect">
            <a:avLst/>
          </a:prstGeom>
          <a:solidFill>
            <a:srgbClr val="FDBFE2"/>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54000" rIns="0" rtlCol="0" anchor="ctr"/>
          <a:lstStyle/>
          <a:p>
            <a:pPr marL="0" marR="0" lvl="0" indent="0" algn="l" defTabSz="914377" eaLnBrk="1" fontAlgn="auto" latinLnBrk="0" hangingPunct="1">
              <a:lnSpc>
                <a:spcPct val="90000"/>
              </a:lnSpc>
              <a:spcBef>
                <a:spcPts val="0"/>
              </a:spcBef>
              <a:spcAft>
                <a:spcPts val="0"/>
              </a:spcAft>
              <a:buClrTx/>
              <a:buSzTx/>
              <a:buFontTx/>
              <a:buNone/>
              <a:tabLst/>
              <a:defRPr/>
            </a:pPr>
            <a:r>
              <a:rPr kumimoji="0" lang="fi-FI" sz="700" b="1" i="0" u="none" strike="noStrike" kern="1200" cap="none" spc="0" normalizeH="0" baseline="0" noProof="0" dirty="0">
                <a:ln>
                  <a:noFill/>
                </a:ln>
                <a:solidFill>
                  <a:srgbClr val="000000"/>
                </a:solidFill>
                <a:effectLst/>
                <a:uLnTx/>
                <a:uFillTx/>
                <a:latin typeface="Arial" panose="020B0604020202020204"/>
                <a:ea typeface="+mn-ea"/>
                <a:cs typeface="+mn-cs"/>
              </a:rPr>
              <a:t>Selite</a:t>
            </a:r>
          </a:p>
        </p:txBody>
      </p:sp>
      <p:sp>
        <p:nvSpPr>
          <p:cNvPr id="7" name="Rectangle 6">
            <a:extLst>
              <a:ext uri="{FF2B5EF4-FFF2-40B4-BE49-F238E27FC236}">
                <a16:creationId xmlns:a16="http://schemas.microsoft.com/office/drawing/2014/main" id="{568F1DCB-E609-2E14-5C48-F02857D7CF89}"/>
              </a:ext>
            </a:extLst>
          </p:cNvPr>
          <p:cNvSpPr/>
          <p:nvPr/>
        </p:nvSpPr>
        <p:spPr>
          <a:xfrm>
            <a:off x="5523712" y="6005741"/>
            <a:ext cx="752630" cy="25532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800" b="0" i="0" u="none" strike="noStrike" kern="1200" cap="none" spc="0" normalizeH="0" baseline="0" noProof="0" dirty="0">
                <a:ln>
                  <a:noFill/>
                </a:ln>
                <a:solidFill>
                  <a:srgbClr val="000000"/>
                </a:solidFill>
                <a:effectLst/>
                <a:uLnTx/>
                <a:uFillTx/>
                <a:latin typeface="Arial" panose="020B0604020202020204"/>
                <a:ea typeface="+mn-ea"/>
                <a:cs typeface="+mn-cs"/>
              </a:rPr>
              <a:t>satunnaisesti</a:t>
            </a:r>
          </a:p>
        </p:txBody>
      </p:sp>
      <p:cxnSp>
        <p:nvCxnSpPr>
          <p:cNvPr id="28" name="Elbow Connector 51">
            <a:extLst>
              <a:ext uri="{FF2B5EF4-FFF2-40B4-BE49-F238E27FC236}">
                <a16:creationId xmlns:a16="http://schemas.microsoft.com/office/drawing/2014/main" id="{6FCA6C61-7BBC-802C-C457-055F70D2F9C7}"/>
              </a:ext>
            </a:extLst>
          </p:cNvPr>
          <p:cNvCxnSpPr>
            <a:cxnSpLocks/>
            <a:stCxn id="23" idx="3"/>
          </p:cNvCxnSpPr>
          <p:nvPr/>
        </p:nvCxnSpPr>
        <p:spPr>
          <a:xfrm flipH="1">
            <a:off x="11023542" y="2702944"/>
            <a:ext cx="734259" cy="3717734"/>
          </a:xfrm>
          <a:prstGeom prst="bentConnector4">
            <a:avLst>
              <a:gd name="adj1" fmla="val -31133"/>
              <a:gd name="adj2" fmla="val 63039"/>
            </a:avLst>
          </a:prstGeom>
          <a:ln w="63500">
            <a:solidFill>
              <a:schemeClr val="accent3">
                <a:lumMod val="60000"/>
                <a:lumOff val="40000"/>
              </a:schemeClr>
            </a:solidFill>
            <a:headEnd w="med" len="sm"/>
            <a:tailEnd type="none" w="med" len="sm"/>
          </a:ln>
        </p:spPr>
        <p:style>
          <a:lnRef idx="1">
            <a:schemeClr val="accent1"/>
          </a:lnRef>
          <a:fillRef idx="0">
            <a:schemeClr val="accent1"/>
          </a:fillRef>
          <a:effectRef idx="0">
            <a:schemeClr val="accent1"/>
          </a:effectRef>
          <a:fontRef idx="minor">
            <a:schemeClr val="tx1"/>
          </a:fontRef>
        </p:style>
      </p:cxnSp>
      <p:grpSp>
        <p:nvGrpSpPr>
          <p:cNvPr id="18" name="Ryhmä 17">
            <a:extLst>
              <a:ext uri="{FF2B5EF4-FFF2-40B4-BE49-F238E27FC236}">
                <a16:creationId xmlns:a16="http://schemas.microsoft.com/office/drawing/2014/main" id="{F7E67BEF-7433-0A34-0F45-25927912A007}"/>
              </a:ext>
            </a:extLst>
          </p:cNvPr>
          <p:cNvGrpSpPr>
            <a:grpSpLocks/>
          </p:cNvGrpSpPr>
          <p:nvPr/>
        </p:nvGrpSpPr>
        <p:grpSpPr>
          <a:xfrm>
            <a:off x="5520891" y="1659015"/>
            <a:ext cx="2898895" cy="2217474"/>
            <a:chOff x="5617809" y="1637572"/>
            <a:chExt cx="3012845" cy="2307478"/>
          </a:xfrm>
        </p:grpSpPr>
        <p:sp>
          <p:nvSpPr>
            <p:cNvPr id="2" name="Rectangle 1">
              <a:extLst>
                <a:ext uri="{FF2B5EF4-FFF2-40B4-BE49-F238E27FC236}">
                  <a16:creationId xmlns:a16="http://schemas.microsoft.com/office/drawing/2014/main" id="{CC6EFEFD-4299-7C8A-F368-1D76C7F52F01}"/>
                </a:ext>
              </a:extLst>
            </p:cNvPr>
            <p:cNvSpPr>
              <a:spLocks/>
            </p:cNvSpPr>
            <p:nvPr/>
          </p:nvSpPr>
          <p:spPr>
            <a:xfrm>
              <a:off x="5617809" y="1647963"/>
              <a:ext cx="772009" cy="2297087"/>
            </a:xfrm>
            <a:prstGeom prst="rect">
              <a:avLst/>
            </a:prstGeom>
            <a:solidFill>
              <a:srgbClr val="FDE0F1"/>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Kuukausi-tasolla </a:t>
              </a:r>
            </a:p>
          </p:txBody>
        </p:sp>
        <p:sp>
          <p:nvSpPr>
            <p:cNvPr id="17" name="Suorakulmio 16">
              <a:extLst>
                <a:ext uri="{FF2B5EF4-FFF2-40B4-BE49-F238E27FC236}">
                  <a16:creationId xmlns:a16="http://schemas.microsoft.com/office/drawing/2014/main" id="{03591465-335C-D348-0DEC-93E68ADEB375}"/>
                </a:ext>
              </a:extLst>
            </p:cNvPr>
            <p:cNvSpPr>
              <a:spLocks/>
            </p:cNvSpPr>
            <p:nvPr/>
          </p:nvSpPr>
          <p:spPr>
            <a:xfrm>
              <a:off x="6447530" y="1637572"/>
              <a:ext cx="2183124" cy="2304320"/>
            </a:xfrm>
            <a:prstGeom prst="rect">
              <a:avLst/>
            </a:prstGeom>
            <a:solidFill>
              <a:srgbClr val="FDE0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1000"/>
                </a:spcAft>
              </a:pPr>
              <a:r>
                <a:rPr lang="fi-FI" sz="900" dirty="0">
                  <a:solidFill>
                    <a:srgbClr val="000000"/>
                  </a:solidFill>
                  <a:latin typeface="Arial" panose="020B0604020202020204" pitchFamily="34" charset="0"/>
                </a:rPr>
                <a:t>Ilmoitukset / palautteet / kokemukset / mittarit käydään läpi yksikön palavereissa viikoittain tai kuukausittain.</a:t>
              </a:r>
            </a:p>
          </p:txBody>
        </p:sp>
      </p:grpSp>
      <p:sp>
        <p:nvSpPr>
          <p:cNvPr id="78" name="Rectangle 77">
            <a:extLst>
              <a:ext uri="{FF2B5EF4-FFF2-40B4-BE49-F238E27FC236}">
                <a16:creationId xmlns:a16="http://schemas.microsoft.com/office/drawing/2014/main" id="{D21C50B1-A88C-88D5-E8C5-6395491C0047}"/>
              </a:ext>
            </a:extLst>
          </p:cNvPr>
          <p:cNvSpPr>
            <a:spLocks/>
          </p:cNvSpPr>
          <p:nvPr/>
        </p:nvSpPr>
        <p:spPr>
          <a:xfrm>
            <a:off x="10289283" y="4133900"/>
            <a:ext cx="1468518" cy="2100245"/>
          </a:xfrm>
          <a:prstGeom prst="rect">
            <a:avLst/>
          </a:prstGeom>
          <a:solidFill>
            <a:srgbClr val="FDCF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6" name="Tekstiruutu 22">
            <a:extLst>
              <a:ext uri="{FF2B5EF4-FFF2-40B4-BE49-F238E27FC236}">
                <a16:creationId xmlns:a16="http://schemas.microsoft.com/office/drawing/2014/main" id="{63A231A3-923A-805D-8BC7-93B943ADC8AF}"/>
              </a:ext>
            </a:extLst>
          </p:cNvPr>
          <p:cNvSpPr txBox="1"/>
          <p:nvPr/>
        </p:nvSpPr>
        <p:spPr>
          <a:xfrm>
            <a:off x="10332059" y="4323667"/>
            <a:ext cx="1385075" cy="1785104"/>
          </a:xfrm>
          <a:prstGeom prst="rect">
            <a:avLst/>
          </a:prstGeom>
          <a:noFill/>
        </p:spPr>
        <p:txBody>
          <a:bodyPr wrap="square">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Yhtenäinen turvallinen ja laadukas toiminta, jossa riskienhallinta keskiössä. </a:t>
            </a:r>
          </a:p>
          <a:p>
            <a:pPr marL="0" marR="0" lvl="0" indent="0" defTabSz="914377" eaLnBrk="1" fontAlgn="auto" latinLnBrk="0" hangingPunct="1">
              <a:lnSpc>
                <a:spcPct val="100000"/>
              </a:lnSpc>
              <a:spcBef>
                <a:spcPts val="0"/>
              </a:spcBef>
              <a:spcAft>
                <a:spcPts val="0"/>
              </a:spcAft>
              <a:buClrTx/>
              <a:buSzTx/>
              <a:buFontTx/>
              <a:buNone/>
              <a:tabLst/>
              <a:defRPr/>
            </a:pPr>
            <a:endPar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endParaRPr>
          </a:p>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Palvelussa yhteinen kehittämisen suunta. </a:t>
            </a:r>
          </a:p>
        </p:txBody>
      </p:sp>
      <p:pic>
        <p:nvPicPr>
          <p:cNvPr id="21" name="Kuva 20" descr="Maalitaulu tasaisella täytöllä">
            <a:extLst>
              <a:ext uri="{FF2B5EF4-FFF2-40B4-BE49-F238E27FC236}">
                <a16:creationId xmlns:a16="http://schemas.microsoft.com/office/drawing/2014/main" id="{3568FDAD-A6D4-19BD-7E71-143F4906BF5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2725" y="1815229"/>
            <a:ext cx="914400" cy="914400"/>
          </a:xfrm>
          <a:prstGeom prst="rect">
            <a:avLst/>
          </a:prstGeom>
        </p:spPr>
      </p:pic>
      <p:sp>
        <p:nvSpPr>
          <p:cNvPr id="42" name="Rectangle 2">
            <a:extLst>
              <a:ext uri="{FF2B5EF4-FFF2-40B4-BE49-F238E27FC236}">
                <a16:creationId xmlns:a16="http://schemas.microsoft.com/office/drawing/2014/main" id="{E4E16E31-D7F3-C8E7-87E2-A4721B1D2160}"/>
              </a:ext>
            </a:extLst>
          </p:cNvPr>
          <p:cNvSpPr>
            <a:spLocks/>
          </p:cNvSpPr>
          <p:nvPr/>
        </p:nvSpPr>
        <p:spPr>
          <a:xfrm>
            <a:off x="6283308" y="4424591"/>
            <a:ext cx="2136477" cy="1359720"/>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377" eaLnBrk="1" fontAlgn="auto" latinLnBrk="0" hangingPunct="1">
              <a:lnSpc>
                <a:spcPct val="100000"/>
              </a:lnSpc>
              <a:spcBef>
                <a:spcPts val="0"/>
              </a:spcBef>
              <a:spcAft>
                <a:spcPts val="0"/>
              </a:spcAft>
              <a:buClrTx/>
              <a:buSzTx/>
              <a:buFontTx/>
              <a:buNone/>
              <a:tabLst/>
              <a:defRPr/>
            </a:pPr>
            <a:r>
              <a:rPr lang="fi-FI" sz="900" dirty="0">
                <a:solidFill>
                  <a:srgbClr val="000000"/>
                </a:solidFill>
                <a:latin typeface="Arial" panose="020B0604020202020204"/>
              </a:rPr>
              <a:t>Johto tarkastelee vuoden aikana saatuja asiakaspalautteita, kuuntelee yksiköiden työntekijöiden kokemuksia ja seuraa tiedolla johtamisen mittareita.</a:t>
            </a:r>
            <a:endPar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2" name="Tasakylkinen kolmio 21">
            <a:extLst>
              <a:ext uri="{FF2B5EF4-FFF2-40B4-BE49-F238E27FC236}">
                <a16:creationId xmlns:a16="http://schemas.microsoft.com/office/drawing/2014/main" id="{792BA978-07BA-7C05-133B-2407D8D22AEE}"/>
              </a:ext>
            </a:extLst>
          </p:cNvPr>
          <p:cNvSpPr/>
          <p:nvPr/>
        </p:nvSpPr>
        <p:spPr>
          <a:xfrm>
            <a:off x="994086" y="6178972"/>
            <a:ext cx="248574" cy="345653"/>
          </a:xfrm>
          <a:prstGeom prst="triangle">
            <a:avLst/>
          </a:prstGeom>
          <a:solidFill>
            <a:schemeClr val="accent3">
              <a:lumMod val="60000"/>
              <a:lumOff val="4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3" name="Tekstiruutu 42">
            <a:extLst>
              <a:ext uri="{FF2B5EF4-FFF2-40B4-BE49-F238E27FC236}">
                <a16:creationId xmlns:a16="http://schemas.microsoft.com/office/drawing/2014/main" id="{CAFFB9A0-37AB-9C8B-1EEB-F8C0E724CD40}"/>
              </a:ext>
            </a:extLst>
          </p:cNvPr>
          <p:cNvSpPr txBox="1"/>
          <p:nvPr/>
        </p:nvSpPr>
        <p:spPr>
          <a:xfrm>
            <a:off x="6267984" y="5784311"/>
            <a:ext cx="2274911" cy="230832"/>
          </a:xfrm>
          <a:prstGeom prst="rect">
            <a:avLst/>
          </a:prstGeom>
          <a:noFill/>
        </p:spPr>
        <p:txBody>
          <a:bodyPr wrap="square">
            <a:spAutoFit/>
          </a:bodyPr>
          <a:lstStyle/>
          <a:p>
            <a:pPr marL="0" marR="0" lvl="0" indent="0" algn="l" defTabSz="914377" rtl="0" eaLnBrk="1" fontAlgn="t" latinLnBrk="0" hangingPunct="1">
              <a:lnSpc>
                <a:spcPct val="100000"/>
              </a:lnSpc>
              <a:spcBef>
                <a:spcPts val="0"/>
              </a:spcBef>
              <a:spcAft>
                <a:spcPts val="105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Suunnitelmien päivittäminen vuosittain.</a:t>
            </a:r>
          </a:p>
        </p:txBody>
      </p:sp>
      <p:sp>
        <p:nvSpPr>
          <p:cNvPr id="30" name="Tekstiruutu 29">
            <a:extLst>
              <a:ext uri="{FF2B5EF4-FFF2-40B4-BE49-F238E27FC236}">
                <a16:creationId xmlns:a16="http://schemas.microsoft.com/office/drawing/2014/main" id="{6E45F7E1-2876-46AD-E8FF-B3E597CBA946}"/>
              </a:ext>
            </a:extLst>
          </p:cNvPr>
          <p:cNvSpPr txBox="1"/>
          <p:nvPr/>
        </p:nvSpPr>
        <p:spPr>
          <a:xfrm>
            <a:off x="6271413" y="6031916"/>
            <a:ext cx="1381896" cy="230832"/>
          </a:xfrm>
          <a:prstGeom prst="rect">
            <a:avLst/>
          </a:prstGeom>
          <a:noFill/>
        </p:spPr>
        <p:txBody>
          <a:bodyPr wrap="square">
            <a:spAutoFit/>
          </a:bodyPr>
          <a:lstStyle/>
          <a:p>
            <a:pPr marL="0" marR="0" lvl="0" indent="0" algn="l" defTabSz="914377" rtl="0" eaLnBrk="1" fontAlgn="t" latinLnBrk="0" hangingPunct="1">
              <a:lnSpc>
                <a:spcPct val="100000"/>
              </a:lnSpc>
              <a:spcBef>
                <a:spcPts val="0"/>
              </a:spcBef>
              <a:spcAft>
                <a:spcPts val="113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Valvontatiimi suorittaa.</a:t>
            </a:r>
          </a:p>
        </p:txBody>
      </p:sp>
    </p:spTree>
    <p:extLst>
      <p:ext uri="{BB962C8B-B14F-4D97-AF65-F5344CB8AC3E}">
        <p14:creationId xmlns:p14="http://schemas.microsoft.com/office/powerpoint/2010/main" val="34209096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E929A6F2-EF4B-D534-014B-38ACB51D9EFB}"/>
              </a:ext>
            </a:extLst>
          </p:cNvPr>
          <p:cNvGraphicFramePr>
            <a:graphicFrameLocks noChangeAspect="1"/>
          </p:cNvGraphicFramePr>
          <p:nvPr>
            <p:custDataLst>
              <p:tags r:id="rId1"/>
            </p:custDataLst>
            <p:extLst>
              <p:ext uri="{D42A27DB-BD31-4B8C-83A1-F6EECF244321}">
                <p14:modId xmlns:p14="http://schemas.microsoft.com/office/powerpoint/2010/main" val="38731883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E929A6F2-EF4B-D534-014B-38ACB51D9EF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Omavalvontasuunnitelman seuranta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p:txBody>
          <a:bodyPr numCol="1"/>
          <a:lstStyle/>
          <a:p>
            <a:pPr marL="0" indent="0">
              <a:lnSpc>
                <a:spcPct val="100000"/>
              </a:lnSpc>
              <a:buNone/>
            </a:pPr>
            <a:r>
              <a:rPr lang="fi-FI" sz="2000" b="1" dirty="0">
                <a:latin typeface="+mn-lt"/>
                <a:ea typeface="Inter" panose="02000503000000020004" pitchFamily="2" charset="0"/>
              </a:rPr>
              <a:t>Omavalvontasuunnitelman hyväksyy ja vahvistaa palvelupisteen esihenkilö</a:t>
            </a:r>
            <a:endParaRPr lang="fi-FI" sz="2000" dirty="0">
              <a:latin typeface="+mn-lt"/>
              <a:ea typeface="Inter" panose="02000503000000020004" pitchFamily="2" charset="0"/>
              <a:cs typeface="Times New Roman" panose="02020603050405020304" pitchFamily="18" charset="0"/>
            </a:endParaRPr>
          </a:p>
          <a:p>
            <a:pPr marL="0" indent="0">
              <a:lnSpc>
                <a:spcPct val="100000"/>
              </a:lnSpc>
              <a:buNone/>
            </a:pPr>
            <a:r>
              <a:rPr lang="fi-FI" sz="1200" dirty="0">
                <a:latin typeface="+mn-lt"/>
                <a:ea typeface="Inter" panose="02000503000000020004" pitchFamily="2" charset="0"/>
              </a:rPr>
              <a:t> </a:t>
            </a:r>
          </a:p>
          <a:p>
            <a:endParaRPr lang="fi-FI" dirty="0"/>
          </a:p>
        </p:txBody>
      </p:sp>
      <p:sp>
        <p:nvSpPr>
          <p:cNvPr id="14" name="Rectangle 13">
            <a:extLst>
              <a:ext uri="{FF2B5EF4-FFF2-40B4-BE49-F238E27FC236}">
                <a16:creationId xmlns:a16="http://schemas.microsoft.com/office/drawing/2014/main" id="{4D77D2E9-9CAA-C1AF-5A01-E75EF0ABF71E}"/>
              </a:ext>
            </a:extLst>
          </p:cNvPr>
          <p:cNvSpPr/>
          <p:nvPr/>
        </p:nvSpPr>
        <p:spPr>
          <a:xfrm>
            <a:off x="1743882" y="2627312"/>
            <a:ext cx="7437528" cy="2747964"/>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lang="fi-FI" altLang="fi-FI" sz="1400" dirty="0">
              <a:solidFill>
                <a:schemeClr val="tx1"/>
              </a:solidFill>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r>
              <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Paikka ja päiväys: Pieksämäki 11.3.2026</a:t>
            </a:r>
          </a:p>
          <a:p>
            <a:pPr marL="0" marR="0" lvl="0" indent="0" algn="l" defTabSz="914400" eaLnBrk="0" fontAlgn="base" latinLnBrk="0" hangingPunct="0">
              <a:lnSpc>
                <a:spcPct val="100000"/>
              </a:lnSpc>
              <a:spcBef>
                <a:spcPct val="0"/>
              </a:spcBef>
              <a:spcAft>
                <a:spcPct val="0"/>
              </a:spcAft>
              <a:buClrTx/>
              <a:buSzTx/>
              <a:buFontTx/>
              <a:buNone/>
              <a:tabLst/>
            </a:pPr>
            <a:endParaRPr lang="fi-FI" altLang="fi-FI" sz="1400" dirty="0">
              <a:solidFill>
                <a:schemeClr val="tx1"/>
              </a:solidFill>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r>
              <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Allekirjoitus: </a:t>
            </a:r>
            <a:r>
              <a:rPr kumimoji="0" lang="fi-FI" altLang="fi-FI" sz="2400" b="0" i="0" u="none" strike="noStrike" cap="none" normalizeH="0" baseline="0" dirty="0">
                <a:ln>
                  <a:noFill/>
                </a:ln>
                <a:solidFill>
                  <a:schemeClr val="tx1"/>
                </a:solidFill>
                <a:effectLst/>
                <a:latin typeface="Brush Script MT" panose="03060802040406070304" pitchFamily="66" charset="0"/>
                <a:ea typeface="Calibri" panose="020F0502020204030204" pitchFamily="34" charset="0"/>
                <a:cs typeface="Times New Roman" panose="02020603050405020304" pitchFamily="18" charset="0"/>
              </a:rPr>
              <a:t>Tiina Hiltunen</a:t>
            </a:r>
          </a:p>
          <a:p>
            <a:pPr marL="0" marR="0" lvl="0" indent="0" algn="l" defTabSz="914400" eaLnBrk="0" fontAlgn="base" latinLnBrk="0" hangingPunct="0">
              <a:lnSpc>
                <a:spcPct val="100000"/>
              </a:lnSpc>
              <a:spcBef>
                <a:spcPct val="0"/>
              </a:spcBef>
              <a:spcAft>
                <a:spcPct val="0"/>
              </a:spcAft>
              <a:buClrTx/>
              <a:buSzTx/>
              <a:buFontTx/>
              <a:buNone/>
              <a:tabLst/>
            </a:pPr>
            <a:r>
              <a:rPr lang="fi-FI" altLang="fi-FI" sz="2400" dirty="0">
                <a:solidFill>
                  <a:schemeClr val="tx1"/>
                </a:solidFill>
                <a:latin typeface="Brush Script MT" panose="03060802040406070304" pitchFamily="66" charset="0"/>
                <a:cs typeface="Times New Roman" panose="02020603050405020304" pitchFamily="18" charset="0"/>
              </a:rPr>
              <a:t>	  </a:t>
            </a:r>
            <a:r>
              <a:rPr lang="fi-FI" altLang="fi-FI" sz="1000" dirty="0">
                <a:solidFill>
                  <a:schemeClr val="tx1"/>
                </a:solidFill>
                <a:cs typeface="Times New Roman" panose="02020603050405020304" pitchFamily="18" charset="0"/>
              </a:rPr>
              <a:t>Tiina Hiltunen</a:t>
            </a:r>
            <a:endParaRPr kumimoji="0" lang="fi-FI" altLang="fi-FI" sz="1000" b="0" i="0" u="none" strike="noStrike" cap="none" normalizeH="0" baseline="0" dirty="0">
              <a:ln>
                <a:noFill/>
              </a:ln>
              <a:solidFill>
                <a:schemeClr val="tx1"/>
              </a:solidFill>
              <a:effectLst/>
            </a:endParaRPr>
          </a:p>
          <a:p>
            <a:pPr algn="ctr"/>
            <a:endParaRPr lang="fi-FI" sz="1351" dirty="0"/>
          </a:p>
        </p:txBody>
      </p:sp>
    </p:spTree>
    <p:extLst>
      <p:ext uri="{BB962C8B-B14F-4D97-AF65-F5344CB8AC3E}">
        <p14:creationId xmlns:p14="http://schemas.microsoft.com/office/powerpoint/2010/main" val="36954731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ADA317C-646D-DC3A-1DA6-AC2DF426CFFE}"/>
              </a:ext>
            </a:extLst>
          </p:cNvPr>
          <p:cNvGraphicFramePr>
            <a:graphicFrameLocks noChangeAspect="1"/>
          </p:cNvGraphicFramePr>
          <p:nvPr>
            <p:custDataLst>
              <p:tags r:id="rId1"/>
            </p:custDataLst>
            <p:extLst>
              <p:ext uri="{D42A27DB-BD31-4B8C-83A1-F6EECF244321}">
                <p14:modId xmlns:p14="http://schemas.microsoft.com/office/powerpoint/2010/main" val="3299521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4ADA317C-646D-DC3A-1DA6-AC2DF426CFF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p:txBody>
          <a:bodyPr vert="horz"/>
          <a:lstStyle/>
          <a:p>
            <a:r>
              <a:rPr lang="fi-FI" sz="2600" dirty="0">
                <a:solidFill>
                  <a:schemeClr val="accent4"/>
                </a:solidFill>
                <a:latin typeface="+mj-lt"/>
                <a:ea typeface="Inter" panose="02000503000000020004" pitchFamily="2" charset="0"/>
              </a:rPr>
              <a:t>Liitteet</a:t>
            </a:r>
            <a:endParaRPr lang="fi-FI" dirty="0">
              <a:solidFill>
                <a:schemeClr val="accent4"/>
              </a:solidFill>
            </a:endParaRPr>
          </a:p>
        </p:txBody>
      </p:sp>
      <p:sp>
        <p:nvSpPr>
          <p:cNvPr id="2" name="Content Placeholder 29">
            <a:extLst>
              <a:ext uri="{FF2B5EF4-FFF2-40B4-BE49-F238E27FC236}">
                <a16:creationId xmlns:a16="http://schemas.microsoft.com/office/drawing/2014/main" id="{AA1D97F5-9EC7-FBE0-F0A1-072FADCC09F2}"/>
              </a:ext>
            </a:extLst>
          </p:cNvPr>
          <p:cNvSpPr>
            <a:spLocks noGrp="1"/>
          </p:cNvSpPr>
          <p:nvPr>
            <p:ph sz="half" idx="1"/>
          </p:nvPr>
        </p:nvSpPr>
        <p:spPr/>
        <p:txBody>
          <a:bodyPr numCol="1"/>
          <a:lstStyle/>
          <a:p>
            <a:pPr marL="0" indent="0">
              <a:lnSpc>
                <a:spcPct val="107000"/>
              </a:lnSpc>
              <a:spcAft>
                <a:spcPts val="800"/>
              </a:spcAft>
              <a:buNone/>
            </a:pPr>
            <a:r>
              <a:rPr lang="fi-FI" sz="2000" b="1" dirty="0"/>
              <a:t>1</a:t>
            </a:r>
            <a:r>
              <a:rPr lang="fi-FI" sz="2000" dirty="0"/>
              <a:t> – Ilmoitukset ja ilmoitusvelvollisuudet </a:t>
            </a:r>
          </a:p>
          <a:p>
            <a:pPr marL="0" indent="0">
              <a:lnSpc>
                <a:spcPct val="107000"/>
              </a:lnSpc>
              <a:spcAft>
                <a:spcPts val="800"/>
              </a:spcAft>
              <a:buNone/>
            </a:pPr>
            <a:r>
              <a:rPr lang="fi-FI" sz="2000" b="1" dirty="0">
                <a:latin typeface="+mn-lt"/>
              </a:rPr>
              <a:t>2</a:t>
            </a:r>
            <a:r>
              <a:rPr lang="fi-FI" sz="2000" dirty="0"/>
              <a:t> – Koonti linkeistä lisätiedon pariin </a:t>
            </a:r>
          </a:p>
          <a:p>
            <a:pPr marL="0" indent="0">
              <a:lnSpc>
                <a:spcPct val="107000"/>
              </a:lnSpc>
              <a:spcAft>
                <a:spcPts val="800"/>
              </a:spcAft>
              <a:buNone/>
            </a:pPr>
            <a:endParaRPr lang="fi-FI" dirty="0"/>
          </a:p>
        </p:txBody>
      </p:sp>
      <p:cxnSp>
        <p:nvCxnSpPr>
          <p:cNvPr id="6" name="Suora yhdysviiva 5">
            <a:extLst>
              <a:ext uri="{FF2B5EF4-FFF2-40B4-BE49-F238E27FC236}">
                <a16:creationId xmlns:a16="http://schemas.microsoft.com/office/drawing/2014/main" id="{044E869B-457E-09BE-479A-C277AF1F3CCA}"/>
              </a:ext>
            </a:extLst>
          </p:cNvPr>
          <p:cNvCxnSpPr/>
          <p:nvPr/>
        </p:nvCxnSpPr>
        <p:spPr>
          <a:xfrm>
            <a:off x="0" y="527538"/>
            <a:ext cx="9733085"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 name="Suora yhdysviiva 6">
            <a:extLst>
              <a:ext uri="{FF2B5EF4-FFF2-40B4-BE49-F238E27FC236}">
                <a16:creationId xmlns:a16="http://schemas.microsoft.com/office/drawing/2014/main" id="{552602B9-DFC3-0CB4-589E-63D051731262}"/>
              </a:ext>
            </a:extLst>
          </p:cNvPr>
          <p:cNvCxnSpPr>
            <a:cxnSpLocks/>
          </p:cNvCxnSpPr>
          <p:nvPr/>
        </p:nvCxnSpPr>
        <p:spPr>
          <a:xfrm>
            <a:off x="9741877" y="0"/>
            <a:ext cx="0" cy="527538"/>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60902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7945771B-D6A8-5F50-96FA-8EDA7901438D}"/>
              </a:ext>
            </a:extLst>
          </p:cNvPr>
          <p:cNvGraphicFramePr>
            <a:graphicFrameLocks noChangeAspect="1"/>
          </p:cNvGraphicFramePr>
          <p:nvPr>
            <p:custDataLst>
              <p:tags r:id="rId1"/>
            </p:custDataLst>
            <p:extLst>
              <p:ext uri="{D42A27DB-BD31-4B8C-83A1-F6EECF244321}">
                <p14:modId xmlns:p14="http://schemas.microsoft.com/office/powerpoint/2010/main" val="29042237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7945771B-D6A8-5F50-96FA-8EDA7901438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38C28C66-5DB8-9841-4AF3-BA672F18F21B}"/>
              </a:ext>
            </a:extLst>
          </p:cNvPr>
          <p:cNvSpPr/>
          <p:nvPr/>
        </p:nvSpPr>
        <p:spPr>
          <a:xfrm>
            <a:off x="157316" y="6302477"/>
            <a:ext cx="1170039" cy="44907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aphicFrame>
        <p:nvGraphicFramePr>
          <p:cNvPr id="5" name="Table 5">
            <a:extLst>
              <a:ext uri="{FF2B5EF4-FFF2-40B4-BE49-F238E27FC236}">
                <a16:creationId xmlns:a16="http://schemas.microsoft.com/office/drawing/2014/main" id="{1BDDA79D-51CD-4497-DCF9-AC75AFFBFFE2}"/>
              </a:ext>
            </a:extLst>
          </p:cNvPr>
          <p:cNvGraphicFramePr>
            <a:graphicFrameLocks noGrp="1"/>
          </p:cNvGraphicFramePr>
          <p:nvPr>
            <p:extLst>
              <p:ext uri="{D42A27DB-BD31-4B8C-83A1-F6EECF244321}">
                <p14:modId xmlns:p14="http://schemas.microsoft.com/office/powerpoint/2010/main" val="3927904053"/>
              </p:ext>
            </p:extLst>
          </p:nvPr>
        </p:nvGraphicFramePr>
        <p:xfrm>
          <a:off x="447664" y="808782"/>
          <a:ext cx="11296671" cy="6017059"/>
        </p:xfrm>
        <a:graphic>
          <a:graphicData uri="http://schemas.openxmlformats.org/drawingml/2006/table">
            <a:tbl>
              <a:tblPr firstRow="1" bandRow="1">
                <a:tableStyleId>{17292A2E-F333-43FB-9621-5CBBE7FDCDCB}</a:tableStyleId>
              </a:tblPr>
              <a:tblGrid>
                <a:gridCol w="2053996">
                  <a:extLst>
                    <a:ext uri="{9D8B030D-6E8A-4147-A177-3AD203B41FA5}">
                      <a16:colId xmlns:a16="http://schemas.microsoft.com/office/drawing/2014/main" val="3876454181"/>
                    </a:ext>
                  </a:extLst>
                </a:gridCol>
                <a:gridCol w="2932982">
                  <a:extLst>
                    <a:ext uri="{9D8B030D-6E8A-4147-A177-3AD203B41FA5}">
                      <a16:colId xmlns:a16="http://schemas.microsoft.com/office/drawing/2014/main" val="3873228180"/>
                    </a:ext>
                  </a:extLst>
                </a:gridCol>
                <a:gridCol w="793630">
                  <a:extLst>
                    <a:ext uri="{9D8B030D-6E8A-4147-A177-3AD203B41FA5}">
                      <a16:colId xmlns:a16="http://schemas.microsoft.com/office/drawing/2014/main" val="764456884"/>
                    </a:ext>
                  </a:extLst>
                </a:gridCol>
                <a:gridCol w="810883">
                  <a:extLst>
                    <a:ext uri="{9D8B030D-6E8A-4147-A177-3AD203B41FA5}">
                      <a16:colId xmlns:a16="http://schemas.microsoft.com/office/drawing/2014/main" val="3096771426"/>
                    </a:ext>
                  </a:extLst>
                </a:gridCol>
                <a:gridCol w="4705180">
                  <a:extLst>
                    <a:ext uri="{9D8B030D-6E8A-4147-A177-3AD203B41FA5}">
                      <a16:colId xmlns:a16="http://schemas.microsoft.com/office/drawing/2014/main" val="3892915801"/>
                    </a:ext>
                  </a:extLst>
                </a:gridCol>
              </a:tblGrid>
              <a:tr h="422969">
                <a:tc>
                  <a:txBody>
                    <a:bodyPr/>
                    <a:lstStyle/>
                    <a:p>
                      <a:pPr rtl="0"/>
                      <a:r>
                        <a:rPr lang="fi-FI" sz="1100" dirty="0"/>
                        <a:t>Tapahtuma</a:t>
                      </a:r>
                    </a:p>
                  </a:txBody>
                  <a:tcPr/>
                </a:tc>
                <a:tc>
                  <a:txBody>
                    <a:bodyPr/>
                    <a:lstStyle/>
                    <a:p>
                      <a:pPr rtl="0"/>
                      <a:r>
                        <a:rPr lang="fi-FI" sz="1100" dirty="0"/>
                        <a:t>Ilmoitus</a:t>
                      </a:r>
                    </a:p>
                  </a:txBody>
                  <a:tcPr/>
                </a:tc>
                <a:tc>
                  <a:txBody>
                    <a:bodyPr/>
                    <a:lstStyle/>
                    <a:p>
                      <a:pPr algn="ctr" rtl="0"/>
                      <a:r>
                        <a:rPr lang="fi-FI" sz="1100" dirty="0"/>
                        <a:t>Henkilöstö</a:t>
                      </a:r>
                    </a:p>
                  </a:txBody>
                  <a:tcPr marL="18000" marR="18000" marT="46800" marB="46800"/>
                </a:tc>
                <a:tc>
                  <a:txBody>
                    <a:bodyPr/>
                    <a:lstStyle/>
                    <a:p>
                      <a:pPr algn="ctr" rtl="0"/>
                      <a:r>
                        <a:rPr lang="fi-FI" sz="1100" dirty="0"/>
                        <a:t>Asiakas tai lähipiiri </a:t>
                      </a:r>
                    </a:p>
                  </a:txBody>
                  <a:tcPr marL="18000" marR="18000" marT="46800" marB="46800"/>
                </a:tc>
                <a:tc>
                  <a:txBody>
                    <a:bodyPr/>
                    <a:lstStyle/>
                    <a:p>
                      <a:pPr rtl="0"/>
                      <a:r>
                        <a:rPr lang="fi-FI" sz="1100" dirty="0"/>
                        <a:t>Linkki </a:t>
                      </a:r>
                    </a:p>
                  </a:txBody>
                  <a:tcPr/>
                </a:tc>
                <a:extLst>
                  <a:ext uri="{0D108BD9-81ED-4DB2-BD59-A6C34878D82A}">
                    <a16:rowId xmlns:a16="http://schemas.microsoft.com/office/drawing/2014/main" val="1684026084"/>
                  </a:ext>
                </a:extLst>
              </a:tr>
              <a:tr h="403736">
                <a:tc>
                  <a:txBody>
                    <a:bodyPr/>
                    <a:lstStyle/>
                    <a:p>
                      <a:pPr rtl="0"/>
                      <a:r>
                        <a:rPr lang="fi-FI" sz="1100" b="1" dirty="0">
                          <a:solidFill>
                            <a:schemeClr val="accent4">
                              <a:lumMod val="75000"/>
                            </a:schemeClr>
                          </a:solidFill>
                        </a:rPr>
                        <a:t>Toiminnan kehittäminen </a:t>
                      </a:r>
                    </a:p>
                  </a:txBody>
                  <a:tcPr>
                    <a:lnB w="12700" cap="flat" cmpd="sng" algn="ctr">
                      <a:solidFill>
                        <a:schemeClr val="accent4"/>
                      </a:solidFill>
                      <a:prstDash val="solid"/>
                      <a:round/>
                      <a:headEnd type="none" w="med" len="med"/>
                      <a:tailEnd type="none" w="med" len="med"/>
                    </a:lnB>
                  </a:tcPr>
                </a:tc>
                <a:tc>
                  <a:txBody>
                    <a:bodyPr/>
                    <a:lstStyle/>
                    <a:p>
                      <a:pPr rtl="0"/>
                      <a:r>
                        <a:rPr lang="fi-FI" sz="1100" dirty="0"/>
                        <a:t>Palaute </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B w="12700" cap="flat" cmpd="sng" algn="ctr">
                      <a:solidFill>
                        <a:schemeClr val="accent4"/>
                      </a:solidFill>
                      <a:prstDash val="solid"/>
                      <a:round/>
                      <a:headEnd type="none" w="med" len="med"/>
                      <a:tailEnd type="none" w="med" len="med"/>
                    </a:lnB>
                  </a:tcPr>
                </a:tc>
                <a:tc>
                  <a:txBody>
                    <a:bodyPr/>
                    <a:lstStyle/>
                    <a:p>
                      <a:pPr rtl="0"/>
                      <a:r>
                        <a:rPr lang="fi-FI" sz="900" kern="100" dirty="0">
                          <a:effectLst/>
                        </a:rPr>
                        <a:t>Eloisan sähköisen palautelomakkeen osoitteessa: </a:t>
                      </a:r>
                      <a:r>
                        <a:rPr lang="fi-FI" sz="900" u="sng" kern="100" dirty="0">
                          <a:effectLst/>
                        </a:rPr>
                        <a:t>https://etelasavonha.fi/asiakkaan-opas/palaute-etela-savon-hyvinvointialueelle/</a:t>
                      </a:r>
                      <a:endParaRPr lang="fi-FI" sz="900" dirty="0">
                        <a:latin typeface="+mn-lt"/>
                      </a:endParaRP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3054761934"/>
                  </a:ext>
                </a:extLst>
              </a:tr>
              <a:tr h="403736">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Ikääntyneen avuntarve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Huoli-ilmoitus </a:t>
                      </a:r>
                    </a:p>
                    <a:p>
                      <a:pPr marL="171450" indent="-171450" rtl="0">
                        <a:buFont typeface="Arial" panose="020B0604020202020204" pitchFamily="34" charset="0"/>
                        <a:buChar char="•"/>
                      </a:pPr>
                      <a:r>
                        <a:rPr lang="fi-FI" sz="900" dirty="0"/>
                        <a:t>Ilmoitus sosiaalihuollon tarpeesta (ei suostumusta)</a:t>
                      </a:r>
                    </a:p>
                    <a:p>
                      <a:pPr marL="171450" indent="-171450" rtl="0">
                        <a:buFont typeface="Arial" panose="020B0604020202020204" pitchFamily="34" charset="0"/>
                        <a:buChar char="•"/>
                      </a:pPr>
                      <a:r>
                        <a:rPr lang="fi-FI" sz="900" dirty="0"/>
                        <a:t>Yhteydenotto sosiaalihuollosta vastaavaan viranomaiseen (apua tarvitsevan suostumus)</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900" dirty="0"/>
                        <a:t>Sähköinen lomake verkkosivuilla</a:t>
                      </a:r>
                      <a:r>
                        <a:rPr lang="fi-FI" sz="900" dirty="0">
                          <a:solidFill>
                            <a:schemeClr val="tx1"/>
                          </a:solidFill>
                        </a:rPr>
                        <a:t>: </a:t>
                      </a:r>
                      <a:r>
                        <a:rPr lang="fi-FI" sz="900" dirty="0">
                          <a:solidFill>
                            <a:schemeClr val="tx1"/>
                          </a:solidFill>
                          <a:hlinkClick r:id="rId6">
                            <a:extLst>
                              <a:ext uri="{A12FA001-AC4F-418D-AE19-62706E023703}">
                                <ahyp:hlinkClr xmlns:ahyp="http://schemas.microsoft.com/office/drawing/2018/hyperlinkcolor" val="tx"/>
                              </a:ext>
                            </a:extLst>
                          </a:hlinkClick>
                        </a:rPr>
                        <a:t>Ilmaise huolesi</a:t>
                      </a:r>
                      <a:r>
                        <a:rPr lang="fi-FI" sz="900" dirty="0">
                          <a:solidFill>
                            <a:schemeClr val="tx1"/>
                          </a:solidFill>
                        </a:rPr>
                        <a:t> sähköisen </a:t>
                      </a:r>
                      <a:r>
                        <a:rPr lang="fi-FI" sz="900" dirty="0"/>
                        <a:t>lomakkeen kautta</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1269226064"/>
                  </a:ext>
                </a:extLst>
              </a:tr>
              <a:tr h="498499">
                <a:tc rowSpan="2">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Vaaratilanne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työntekijälle ja sähköisen lomakkeen kautta</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rtl="0"/>
                      <a:r>
                        <a:rPr lang="fi-FI" sz="900" dirty="0"/>
                        <a:t>Eloisan internetsivuilla osoitteessa: </a:t>
                      </a:r>
                      <a:r>
                        <a:rPr lang="fi-FI" sz="900" dirty="0">
                          <a:hlinkClick r:id="rId7"/>
                        </a:rPr>
                        <a:t>https://etelasavonha.fi/asiakkaan-opas/asiakas-ja-potilasturvallisuus-ja-valvonta/oma-ilmoitus-vaaratilanteesta/</a:t>
                      </a:r>
                      <a:r>
                        <a:rPr lang="fi-FI" sz="900" dirty="0"/>
                        <a:t>.</a:t>
                      </a:r>
                    </a:p>
                    <a:p>
                      <a:pPr rtl="0"/>
                      <a:r>
                        <a:rPr lang="fi-FI" sz="900" dirty="0"/>
                        <a:t>Ilmoituksen käsittely kuvattu kohdassa ”Riski- ja epäkohtailmoitusten käsittely”</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16388562"/>
                  </a:ext>
                </a:extLst>
              </a:tr>
              <a:tr h="282005">
                <a:tc vMerge="1">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100"/>
                    </a:p>
                  </a:txBody>
                  <a:tcPr>
                    <a:solidFill>
                      <a:schemeClr val="bg1"/>
                    </a:solidFill>
                  </a:tcPr>
                </a:tc>
                <a:tc>
                  <a:txBody>
                    <a:bodyPr/>
                    <a:lstStyle/>
                    <a:p>
                      <a:pPr rtl="0"/>
                      <a:r>
                        <a:rPr lang="fi-FI" sz="1100" dirty="0"/>
                        <a:t>vaaratilanne-ilmoitus</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dirty="0">
                          <a:solidFill>
                            <a:schemeClr val="accent4">
                              <a:lumMod val="75000"/>
                            </a:schemeClr>
                          </a:solidFill>
                        </a:rPr>
                        <a:t>x</a:t>
                      </a:r>
                      <a:endParaRPr lang="fi-FI" sz="1100" b="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algn="ctr" rtl="0"/>
                      <a:endParaRPr lang="fi-FI" sz="110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vaaratilanne ja </a:t>
                      </a:r>
                      <a:r>
                        <a:rPr lang="fi-FI" sz="900" b="0" dirty="0">
                          <a:solidFill>
                            <a:schemeClr val="dk1"/>
                          </a:solidFill>
                        </a:rPr>
                        <a:t>yhteys toiminnasta vastaavalle taholle ja asiakas- ja potilasturvallisuustiimille</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2854556221"/>
                  </a:ext>
                </a:extLst>
              </a:tr>
              <a:tr h="403736">
                <a:tc rowSpan="2">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Asiakkaan epäasiallinen kohtelu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Muistutus</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rtl="0"/>
                      <a:r>
                        <a:rPr lang="fi-FI" sz="900" dirty="0">
                          <a:hlinkClick r:id="rId8"/>
                        </a:rPr>
                        <a:t>Muistutus Lomakkeet ja hakemukset - Eloisa (etelasavonha.fi)</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1395441819"/>
                  </a:ext>
                </a:extLst>
              </a:tr>
              <a:tr h="288886">
                <a:tc vMerge="1">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200"/>
                    </a:p>
                  </a:txBody>
                  <a:tcPr>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fi-FI" sz="1100" dirty="0"/>
                        <a:t>Valvontalain mukainen ilmoitus </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B w="12700" cap="flat" cmpd="sng" algn="ctr">
                      <a:solidFill>
                        <a:schemeClr val="accent4"/>
                      </a:solidFill>
                      <a:prstDash val="solid"/>
                      <a:round/>
                      <a:headEnd type="none" w="med" len="med"/>
                      <a:tailEnd type="none" w="med" len="med"/>
                    </a:lnB>
                  </a:tcPr>
                </a:tc>
                <a:tc>
                  <a:txBody>
                    <a:bodyPr/>
                    <a:lstStyle/>
                    <a:p>
                      <a:pPr algn="ctr" rtl="0"/>
                      <a:endParaRPr lang="fi-FI" sz="110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rtl="0"/>
                      <a:r>
                        <a:rPr lang="fi-FI" sz="900" dirty="0"/>
                        <a:t>Tulostettava ja täytettävä lomake löytyy henkilöstön intrasta </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endParaRPr lang="fi-FI" sz="900" dirty="0">
                        <a:latin typeface="+mn-lt"/>
                      </a:endParaRP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828407793"/>
                  </a:ext>
                </a:extLst>
              </a:tr>
              <a:tr h="346516">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Palvelun laitteeseen / tarvikkeeseen liittyvä vaara</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työntekijälle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4184698980"/>
                  </a:ext>
                </a:extLst>
              </a:tr>
              <a:tr h="422969">
                <a:tc>
                  <a:txBody>
                    <a:bodyPr/>
                    <a:lstStyle/>
                    <a:p>
                      <a:pPr rtl="0"/>
                      <a:r>
                        <a:rPr lang="fi-FI" sz="1100" b="1" dirty="0">
                          <a:solidFill>
                            <a:schemeClr val="accent4">
                              <a:lumMod val="75000"/>
                            </a:schemeClr>
                          </a:solidFill>
                        </a:rPr>
                        <a:t>Edunvalvonnan tarpeessa oleva henkilö / asiakas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Digi- ja väestötieto- virastoon</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hlinkClick r:id="rId9"/>
                        </a:rPr>
                        <a:t>Näin ilmoitat edunvalvontaa tarvitsevasta henkilöstä | Digi- ja väestötietovirasto (dvv.fi)</a:t>
                      </a:r>
                      <a:endParaRPr lang="fi-FI" sz="900" dirty="0"/>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798665867"/>
                  </a:ext>
                </a:extLst>
              </a:tr>
              <a:tr h="422969">
                <a:tc>
                  <a:txBody>
                    <a:bodyPr/>
                    <a:lstStyle/>
                    <a:p>
                      <a:pPr rtl="0"/>
                      <a:r>
                        <a:rPr lang="fi-FI" sz="1100" b="1" dirty="0">
                          <a:solidFill>
                            <a:schemeClr val="accent4">
                              <a:lumMod val="75000"/>
                            </a:schemeClr>
                          </a:solidFill>
                        </a:rPr>
                        <a:t>Kodin palovaara tai muu onnettomuusriski</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pelastusviranomaiselle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hlinkClick r:id="rId10"/>
                        </a:rPr>
                        <a:t>Ilmoitus ilmeisestä palovaarasta tai muusta riskistä | Pelastustoimi</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40578615"/>
                  </a:ext>
                </a:extLst>
              </a:tr>
              <a:tr h="498499">
                <a:tc>
                  <a:txBody>
                    <a:bodyPr/>
                    <a:lstStyle/>
                    <a:p>
                      <a:pPr rtl="0"/>
                      <a:r>
                        <a:rPr lang="fi-FI" sz="1100" b="1" dirty="0">
                          <a:solidFill>
                            <a:schemeClr val="accent4">
                              <a:lumMod val="75000"/>
                            </a:schemeClr>
                          </a:solidFill>
                        </a:rPr>
                        <a:t>Koti on terveysriski</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terveysvalvontaan</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11" rtl="0"/>
                      <a:r>
                        <a:rPr lang="fi-FI" sz="900" dirty="0">
                          <a:effectLst/>
                        </a:rPr>
                        <a:t>Savonlinna: </a:t>
                      </a:r>
                      <a:r>
                        <a:rPr lang="fi-FI" sz="900" dirty="0">
                          <a:effectLst/>
                          <a:hlinkClick r:id="rId11">
                            <a:extLst>
                              <a:ext uri="{A12FA001-AC4F-418D-AE19-62706E023703}">
                                <ahyp:hlinkClr xmlns:ahyp="http://schemas.microsoft.com/office/drawing/2018/hyperlinkcolor" val="tx"/>
                              </a:ext>
                            </a:extLst>
                          </a:hlinkClick>
                        </a:rPr>
                        <a:t>https://www.savonlinna.fi/asukas/terveysvalvonta/asumisterveys/</a:t>
                      </a:r>
                      <a:endParaRPr lang="fi-FI" sz="900" dirty="0">
                        <a:effectLst/>
                      </a:endParaRPr>
                    </a:p>
                    <a:p>
                      <a:pPr marL="11" rtl="0"/>
                      <a:r>
                        <a:rPr lang="fi-FI" sz="900" dirty="0">
                          <a:effectLst/>
                        </a:rPr>
                        <a:t>Mikkeli: </a:t>
                      </a:r>
                      <a:r>
                        <a:rPr lang="fi-FI" sz="900" dirty="0">
                          <a:effectLst/>
                          <a:hlinkClick r:id="rId12">
                            <a:extLst>
                              <a:ext uri="{A12FA001-AC4F-418D-AE19-62706E023703}">
                                <ahyp:hlinkClr xmlns:ahyp="http://schemas.microsoft.com/office/drawing/2018/hyperlinkcolor" val="tx"/>
                              </a:ext>
                            </a:extLst>
                          </a:hlinkClick>
                        </a:rPr>
                        <a:t>https://mikkeli.fi/palvelut/ymparisto/ymparistoterveydenhuolto-2/asumisterveys-ja-sisailma/</a:t>
                      </a:r>
                      <a:endParaRPr lang="fi-FI" sz="900" dirty="0">
                        <a:effectLst/>
                      </a:endParaRPr>
                    </a:p>
                    <a:p>
                      <a:pPr marL="11" rtl="0"/>
                      <a:r>
                        <a:rPr lang="fi-FI" sz="900" dirty="0">
                          <a:effectLst/>
                        </a:rPr>
                        <a:t>Pieksämäki: </a:t>
                      </a:r>
                      <a:r>
                        <a:rPr lang="fi-FI" sz="900" dirty="0">
                          <a:effectLst/>
                          <a:hlinkClick r:id="rId13">
                            <a:extLst>
                              <a:ext uri="{A12FA001-AC4F-418D-AE19-62706E023703}">
                                <ahyp:hlinkClr xmlns:ahyp="http://schemas.microsoft.com/office/drawing/2018/hyperlinkcolor" val="tx"/>
                              </a:ext>
                            </a:extLst>
                          </a:hlinkClick>
                        </a:rPr>
                        <a:t>https://keskisavonymparistotoimi.fi/terveysvalvonta/asumisterveys-2/</a:t>
                      </a:r>
                      <a:endParaRPr lang="fi-FI" sz="900" i="0" dirty="0">
                        <a:effectLst/>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642088481"/>
                  </a:ext>
                </a:extLst>
              </a:tr>
              <a:tr h="418837">
                <a:tc>
                  <a:txBody>
                    <a:bodyPr/>
                    <a:lstStyle/>
                    <a:p>
                      <a:pPr rtl="0"/>
                      <a:r>
                        <a:rPr lang="fi-FI" sz="1100" b="1" dirty="0">
                          <a:solidFill>
                            <a:schemeClr val="accent4">
                              <a:lumMod val="75000"/>
                            </a:schemeClr>
                          </a:solidFill>
                        </a:rPr>
                        <a:t>Epäilty rikos esim. asiakkaan lääkkeet häviävät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Rikosilmoitus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indent="0" rtl="0">
                        <a:buFont typeface="Arial" panose="020B0604020202020204" pitchFamily="34" charset="0"/>
                        <a:buNone/>
                      </a:pPr>
                      <a:r>
                        <a:rPr lang="fi-FI" sz="900" dirty="0">
                          <a:hlinkClick r:id="rId14"/>
                        </a:rPr>
                        <a:t>Tee rikosilmoitus - asioi ensisijaisesti verkossa! - Poliisi</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162812500"/>
                  </a:ext>
                </a:extLst>
              </a:tr>
              <a:tr h="391587">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Lääkepoikkeama</a:t>
                      </a:r>
                    </a:p>
                  </a:txBody>
                  <a:tcPr>
                    <a:lnT w="12700" cap="flat" cmpd="sng" algn="ctr">
                      <a:solidFill>
                        <a:schemeClr val="accent4"/>
                      </a:solidFill>
                      <a:prstDash val="solid"/>
                      <a:round/>
                      <a:headEnd type="none" w="med" len="med"/>
                      <a:tailEnd type="none" w="med" len="med"/>
                    </a:lnT>
                  </a:tcPr>
                </a:tc>
                <a:tc>
                  <a:txBody>
                    <a:bodyPr/>
                    <a:lstStyle/>
                    <a:p>
                      <a:pPr rtl="0"/>
                      <a:r>
                        <a:rPr lang="fi-FI" sz="1100" dirty="0"/>
                        <a:t>Yhteys lääkäriin</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algn="ctr" rtl="0"/>
                      <a:endParaRPr lang="fi-FI" sz="110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rtl="0"/>
                      <a:r>
                        <a:rPr lang="fi-FI" sz="900" dirty="0"/>
                        <a:t>Ilmoituksen käsittely kuvattu kohdassa ”Riski- ja epäkohtailmoitusten käsittely”</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2374818417"/>
                  </a:ext>
                </a:extLst>
              </a:tr>
            </a:tbl>
          </a:graphicData>
        </a:graphic>
      </p:graphicFrame>
      <p:sp>
        <p:nvSpPr>
          <p:cNvPr id="10" name="Title 1">
            <a:extLst>
              <a:ext uri="{FF2B5EF4-FFF2-40B4-BE49-F238E27FC236}">
                <a16:creationId xmlns:a16="http://schemas.microsoft.com/office/drawing/2014/main" id="{5900B3FA-3A23-9944-D951-130B3EC16E82}"/>
              </a:ext>
            </a:extLst>
          </p:cNvPr>
          <p:cNvSpPr txBox="1">
            <a:spLocks/>
          </p:cNvSpPr>
          <p:nvPr/>
        </p:nvSpPr>
        <p:spPr>
          <a:xfrm>
            <a:off x="369638" y="106453"/>
            <a:ext cx="11289173"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800" b="1" i="0" u="none" strike="noStrike" kern="1200" cap="none" spc="0" normalizeH="0" baseline="0" noProof="0" dirty="0">
                <a:ln>
                  <a:noFill/>
                </a:ln>
                <a:solidFill>
                  <a:schemeClr val="tx1">
                    <a:lumMod val="75000"/>
                    <a:lumOff val="25000"/>
                  </a:schemeClr>
                </a:solidFill>
                <a:effectLst/>
                <a:uLnTx/>
                <a:uFillTx/>
                <a:latin typeface="Arial Black" panose="020B0604020202020204" pitchFamily="34" charset="0"/>
                <a:ea typeface="+mj-ea"/>
              </a:rPr>
              <a:t>Ilmoitukset ja ilmoitusvelvollisuudet</a:t>
            </a:r>
            <a:endParaRPr kumimoji="0" lang="fi-FI" sz="2600" b="1" i="0" u="none" strike="noStrike" kern="1200" cap="none" spc="0" normalizeH="0" baseline="0" noProof="0" dirty="0">
              <a:ln>
                <a:noFill/>
              </a:ln>
              <a:solidFill>
                <a:srgbClr val="FF0000"/>
              </a:solidFill>
              <a:effectLst/>
              <a:uLnTx/>
              <a:uFillTx/>
              <a:latin typeface="Arial Black" panose="020B0604020202020204" pitchFamily="34" charset="0"/>
              <a:ea typeface="+mj-ea"/>
            </a:endParaRPr>
          </a:p>
        </p:txBody>
      </p:sp>
    </p:spTree>
    <p:extLst>
      <p:ext uri="{BB962C8B-B14F-4D97-AF65-F5344CB8AC3E}">
        <p14:creationId xmlns:p14="http://schemas.microsoft.com/office/powerpoint/2010/main" val="39361255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0E7DEE64-74A2-1644-2B92-FEC7EDB4C3AF}"/>
              </a:ext>
            </a:extLst>
          </p:cNvPr>
          <p:cNvGraphicFramePr>
            <a:graphicFrameLocks noChangeAspect="1"/>
          </p:cNvGraphicFramePr>
          <p:nvPr>
            <p:custDataLst>
              <p:tags r:id="rId1"/>
            </p:custDataLst>
            <p:extLst>
              <p:ext uri="{D42A27DB-BD31-4B8C-83A1-F6EECF244321}">
                <p14:modId xmlns:p14="http://schemas.microsoft.com/office/powerpoint/2010/main" val="26830612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0E7DEE64-74A2-1644-2B92-FEC7EDB4C3A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a:xfrm>
            <a:off x="451413" y="106453"/>
            <a:ext cx="11289174" cy="868004"/>
          </a:xfrm>
        </p:spPr>
        <p:txBody>
          <a:bodyPr vert="horz"/>
          <a:lstStyle/>
          <a:p>
            <a:r>
              <a:rPr lang="fi-FI" dirty="0">
                <a:latin typeface="+mj-lt"/>
                <a:ea typeface="Inter" panose="02000503000000020004" pitchFamily="2" charset="0"/>
              </a:rPr>
              <a:t>Koonti linkeistä lisätiedon pariin</a:t>
            </a:r>
            <a:endParaRPr lang="fi-FI" dirty="0"/>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517629" y="1690688"/>
            <a:ext cx="10781715" cy="681323"/>
          </a:xfrm>
          <a:prstGeom prst="rect">
            <a:avLst/>
          </a:prstGeom>
        </p:spPr>
        <p:txBody>
          <a:bodyPr anchor="b"/>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342900" marR="0" lvl="0" indent="-3429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endParaRPr kumimoji="0" lang="fi-FI" sz="20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endParaRPr>
          </a:p>
        </p:txBody>
      </p:sp>
      <p:sp>
        <p:nvSpPr>
          <p:cNvPr id="6" name="Otsikko 1">
            <a:extLst>
              <a:ext uri="{FF2B5EF4-FFF2-40B4-BE49-F238E27FC236}">
                <a16:creationId xmlns:a16="http://schemas.microsoft.com/office/drawing/2014/main" id="{EFBD37F6-9312-C952-A27A-5E48E6AFF7A3}"/>
              </a:ext>
            </a:extLst>
          </p:cNvPr>
          <p:cNvSpPr txBox="1">
            <a:spLocks/>
          </p:cNvSpPr>
          <p:nvPr/>
        </p:nvSpPr>
        <p:spPr>
          <a:xfrm>
            <a:off x="517629" y="1058763"/>
            <a:ext cx="11441760" cy="5019039"/>
          </a:xfrm>
          <a:prstGeom prst="rect">
            <a:avLst/>
          </a:prstGeom>
        </p:spPr>
        <p:txBody>
          <a:bodyPr numCol="1" anchor="t"/>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i-FI" sz="1600" b="1" i="0" u="none" strike="noStrike" kern="1200" cap="none" spc="0" normalizeH="0" baseline="0" noProof="0" dirty="0">
                <a:ln>
                  <a:noFill/>
                </a:ln>
                <a:solidFill>
                  <a:schemeClr val="accent4">
                    <a:lumMod val="75000"/>
                  </a:schemeClr>
                </a:solidFill>
                <a:effectLst/>
                <a:uLnTx/>
                <a:uFillTx/>
                <a:latin typeface="Arial" panose="020B0604020202020204"/>
                <a:ea typeface="+mj-ea"/>
                <a:cs typeface="Calibri" panose="020F0502020204030204" pitchFamily="34" charset="0"/>
              </a:rPr>
              <a:t>Eloisa:</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6">
                  <a:extLst>
                    <a:ext uri="{A12FA001-AC4F-418D-AE19-62706E023703}">
                      <ahyp:hlinkClr xmlns:ahyp="http://schemas.microsoft.com/office/drawing/2018/hyperlinkcolor" val="tx"/>
                    </a:ext>
                  </a:extLst>
                </a:hlinkClick>
              </a:rPr>
              <a:t>Ikäohjelma vuoteen 2030 </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Eloisan Ikäohjelma on osa </a:t>
            </a:r>
            <a:r>
              <a:rPr lang="fi-FI" sz="1400" b="0" i="0" dirty="0">
                <a:effectLst/>
                <a:latin typeface="Arial" panose="020B0604020202020204" pitchFamily="34" charset="0"/>
              </a:rPr>
              <a:t>hallitusohjelman mukaista sosiaali- ja terveyspalveluiden uudistusta alueella</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7">
                  <a:extLst>
                    <a:ext uri="{A12FA001-AC4F-418D-AE19-62706E023703}">
                      <ahyp:hlinkClr xmlns:ahyp="http://schemas.microsoft.com/office/drawing/2018/hyperlinkcolor" val="tx"/>
                    </a:ext>
                  </a:extLst>
                </a:hlinkClick>
              </a:rPr>
              <a:t>Palveluopas</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palveluoppaasta saat tarkempaa tietoa palvelujen järjestämisestä sekä kuinka palveluun voi hakeutua</a:t>
            </a:r>
          </a:p>
          <a:p>
            <a:pPr marL="285750" marR="0" lvl="1" indent="-285750" algn="l" defTabSz="914286" rtl="0" eaLnBrk="1" fontAlgn="auto" latinLnBrk="0" hangingPunct="1">
              <a:lnSpc>
                <a:spcPct val="100000"/>
              </a:lnSpc>
              <a:spcBef>
                <a:spcPts val="300"/>
              </a:spcBef>
              <a:spcAft>
                <a:spcPts val="175"/>
              </a:spcAft>
              <a:buClrTx/>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8">
                  <a:extLst>
                    <a:ext uri="{A12FA001-AC4F-418D-AE19-62706E023703}">
                      <ahyp:hlinkClr xmlns:ahyp="http://schemas.microsoft.com/office/drawing/2018/hyperlinkcolor" val="tx"/>
                    </a:ext>
                  </a:extLst>
                </a:hlinkClick>
              </a:rPr>
              <a:t>Tietosuojaseloste</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Eloisan ylläpitämien asiakasrekisterien tietosuojaseloste </a:t>
            </a:r>
          </a:p>
          <a:p>
            <a:pPr marL="285750" lvl="1" indent="-285750" defTabSz="914286">
              <a:spcBef>
                <a:spcPts val="300"/>
              </a:spcBef>
              <a:spcAft>
                <a:spcPts val="175"/>
              </a:spcAft>
              <a:buFont typeface="Arial" panose="020B0604020202020204" pitchFamily="34" charset="0"/>
              <a:buChar char="•"/>
              <a:defRPr/>
            </a:pPr>
            <a:r>
              <a:rPr lang="fi-FI" sz="1400" dirty="0">
                <a:solidFill>
                  <a:srgbClr val="005900"/>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O</a:t>
            </a:r>
            <a:r>
              <a:rPr lang="fi-FI" sz="1400" dirty="0">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mavalvontaohjelma ja omavalvontasuunnitelmat </a:t>
            </a:r>
            <a:r>
              <a:rPr lang="fi-FI" sz="1400" dirty="0">
                <a:latin typeface="Arial" panose="020B0604020202020204" pitchFamily="34" charset="0"/>
                <a:cs typeface="Arial" panose="020B0604020202020204" pitchFamily="34" charset="0"/>
              </a:rPr>
              <a:t>– Eloisan sosiaalihuollon omavalvontaohjelma ja –suunnitelmat julkisesti nähtävillä </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mn-cs"/>
                <a:hlinkClick r:id="rId10">
                  <a:extLst>
                    <a:ext uri="{A12FA001-AC4F-418D-AE19-62706E023703}">
                      <ahyp:hlinkClr xmlns:ahyp="http://schemas.microsoft.com/office/drawing/2018/hyperlinkcolor" val="tx"/>
                    </a:ext>
                  </a:extLst>
                </a:hlinkClick>
              </a:rPr>
              <a:t>Valvonnan yhteystiedot</a:t>
            </a:r>
            <a:r>
              <a:rPr kumimoji="0" lang="fi-FI" sz="1400" b="0" i="0" u="none" strike="noStrike" kern="1200" cap="none" spc="0" normalizeH="0" baseline="0" noProof="0" dirty="0">
                <a:ln>
                  <a:noFill/>
                </a:ln>
                <a:effectLst/>
                <a:uLnTx/>
                <a:uFillTx/>
                <a:latin typeface="Arial" panose="020B0604020202020204"/>
                <a:ea typeface="+mn-ea"/>
                <a:cs typeface="+mn-cs"/>
              </a:rPr>
              <a:t> - yhteydenpidosta lisätietoja sivuilla</a:t>
            </a:r>
            <a:endParaRPr kumimoji="0" lang="fi-FI" sz="1400" b="0" i="0" u="none" strike="noStrike" kern="1200" cap="none" spc="0" normalizeH="0" baseline="0" noProof="0" dirty="0">
              <a:ln>
                <a:noFill/>
              </a:ln>
              <a:effectLst/>
              <a:uLnTx/>
              <a:uFillTx/>
              <a:latin typeface="Arial" panose="020B0604020202020204"/>
              <a:ea typeface="+mj-ea"/>
              <a:cs typeface="Calibri" panose="020F050202020403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i-FI" sz="1400" b="1" i="0" u="none" strike="noStrike" kern="1200" cap="none" spc="0" normalizeH="0" baseline="0" noProof="0" dirty="0">
              <a:ln>
                <a:noFill/>
              </a:ln>
              <a:effectLst/>
              <a:uLnTx/>
              <a:uFillTx/>
              <a:latin typeface="Arial" panose="020B0604020202020204"/>
              <a:ea typeface="+mj-ea"/>
              <a:cs typeface="Calibri" panose="020F050202020403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i-FI" sz="1600" b="1" i="0" u="none" strike="noStrike" kern="1200" cap="none" spc="0" normalizeH="0" baseline="0" noProof="0" dirty="0">
                <a:ln>
                  <a:noFill/>
                </a:ln>
                <a:solidFill>
                  <a:schemeClr val="accent4">
                    <a:lumMod val="75000"/>
                  </a:schemeClr>
                </a:solidFill>
                <a:effectLst/>
                <a:uLnTx/>
                <a:uFillTx/>
                <a:latin typeface="Arial" panose="020B0604020202020204"/>
                <a:ea typeface="+mj-ea"/>
                <a:cs typeface="Calibri" panose="020F0502020204030204" pitchFamily="34" charset="0"/>
              </a:rPr>
              <a:t>Muut tahot:</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1">
                  <a:extLst>
                    <a:ext uri="{A12FA001-AC4F-418D-AE19-62706E023703}">
                      <ahyp:hlinkClr xmlns:ahyp="http://schemas.microsoft.com/office/drawing/2018/hyperlinkcolor" val="tx"/>
                    </a:ext>
                  </a:extLst>
                </a:hlinkClick>
              </a:rPr>
              <a:t>Asiakas- ja potilasturvallisuusstrategia ja toimeenpanosuunnitelma 2022-2026</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Sosiaali- ja terveysministeriö</a:t>
            </a:r>
            <a:endPar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hlinkClick r:id="rId12">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hlinkClick r:id="rId12">
                  <a:extLst>
                    <a:ext uri="{A12FA001-AC4F-418D-AE19-62706E023703}">
                      <ahyp:hlinkClr xmlns:ahyp="http://schemas.microsoft.com/office/drawing/2018/hyperlinkcolor" val="tx"/>
                    </a:ext>
                  </a:extLst>
                </a:hlinkClick>
              </a:rPr>
              <a:t>Riskienhallinta ja turvallisuussuunnittelu. Opas sosiaali- ja terveydenhuollon johdolle ja turvallisuusasiantuntijoille</a:t>
            </a:r>
            <a:r>
              <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 Valtioneuvosto</a:t>
            </a:r>
            <a:endPar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rPr>
              <a:t>Vireyttä seniorivuosiin - Ikääntyneiden ruokasuositus 4/2020</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Valtion ravitsemusneuvottelukunta</a:t>
            </a: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4">
                  <a:extLst>
                    <a:ext uri="{A12FA001-AC4F-418D-AE19-62706E023703}">
                      <ahyp:hlinkClr xmlns:ahyp="http://schemas.microsoft.com/office/drawing/2018/hyperlinkcolor" val="tx"/>
                    </a:ext>
                  </a:extLst>
                </a:hlinkClick>
              </a:rPr>
              <a:t>Ikääntyneille annetut ravintoaineiden saanti- ja ruokasuositukset</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Ruokavirasto</a:t>
            </a: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5">
                  <a:extLst>
                    <a:ext uri="{A12FA001-AC4F-418D-AE19-62706E023703}">
                      <ahyp:hlinkClr xmlns:ahyp="http://schemas.microsoft.com/office/drawing/2018/hyperlinkcolor" val="tx"/>
                    </a:ext>
                  </a:extLst>
                </a:hlinkClick>
              </a:rPr>
              <a:t>Turvallinen lääkehoito –opas</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Sosiaali- ja terveysministeriön </a:t>
            </a:r>
          </a:p>
          <a:p>
            <a:pPr marL="285750" lvl="1" indent="-285750" defTabSz="914286">
              <a:spcBef>
                <a:spcPts val="300"/>
              </a:spcBef>
              <a:spcAft>
                <a:spcPts val="175"/>
              </a:spcAft>
              <a:buFont typeface="Arial" panose="020B0604020202020204" pitchFamily="34" charset="0"/>
              <a:buChar char="•"/>
              <a:defRPr/>
            </a:pPr>
            <a:r>
              <a:rPr lang="fi-FI" sz="1400" dirty="0">
                <a:hlinkClick r:id="rId16">
                  <a:extLst>
                    <a:ext uri="{A12FA001-AC4F-418D-AE19-62706E023703}">
                      <ahyp:hlinkClr xmlns:ahyp="http://schemas.microsoft.com/office/drawing/2018/hyperlinkcolor" val="tx"/>
                    </a:ext>
                  </a:extLst>
                </a:hlinkClick>
              </a:rPr>
              <a:t>Sosiaalihuollon palveluasumisyksikön rajattu lääkevarasto</a:t>
            </a:r>
            <a:r>
              <a:rPr lang="fi-FI" sz="1400" dirty="0"/>
              <a:t> - Valvira</a:t>
            </a:r>
            <a:endPar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endParaRP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Henkilöstön rekrytointi </a:t>
            </a:r>
            <a:r>
              <a:rPr kumimoji="0" lang="fi-FI" sz="1400" b="0" i="0" u="none" strike="noStrike" kern="1200" cap="none" spc="0" normalizeH="0" baseline="0" noProof="0" dirty="0" err="1">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kuntarekryn</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 kautta </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a:t>
            </a:r>
            <a:r>
              <a:rPr lang="fi-FI" sz="1400" dirty="0">
                <a:latin typeface="Arial" panose="020B0604020202020204"/>
                <a:cs typeface="Arial" panose="020B0604020202020204" pitchFamily="34" charset="0"/>
              </a:rPr>
              <a:t>K</a:t>
            </a:r>
            <a:r>
              <a:rPr kumimoji="0" lang="fi-FI" sz="1400" b="0" i="0" u="none" strike="noStrike" kern="1200" cap="none" spc="0" normalizeH="0" baseline="0" noProof="0" dirty="0" err="1">
                <a:ln>
                  <a:noFill/>
                </a:ln>
                <a:effectLst/>
                <a:uLnTx/>
                <a:uFillTx/>
                <a:latin typeface="Arial" panose="020B0604020202020204"/>
                <a:ea typeface="+mn-ea"/>
                <a:cs typeface="Arial" panose="020B0604020202020204" pitchFamily="34" charset="0"/>
              </a:rPr>
              <a:t>untarekry</a:t>
            </a:r>
            <a:endParaRPr kumimoji="0" lang="fi-FI" sz="1400" b="0" i="0" u="none" strike="noStrike" kern="1200" cap="none" spc="0" normalizeH="0" baseline="0" noProof="0" dirty="0">
              <a:ln>
                <a:noFill/>
              </a:ln>
              <a:effectLst/>
              <a:highlight>
                <a:srgbClr val="FFFF00"/>
              </a:highlight>
              <a:uLnTx/>
              <a:uFillTx/>
              <a:latin typeface="Arial" panose="020B0604020202020204"/>
              <a:ea typeface="+mn-ea"/>
              <a:cs typeface="Arial" panose="020B0604020202020204" pitchFamily="34" charset="0"/>
              <a:hlinkClick r:id="rId18">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lnSpc>
                <a:spcPct val="100000"/>
              </a:lnSpc>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8">
                  <a:extLst>
                    <a:ext uri="{A12FA001-AC4F-418D-AE19-62706E023703}">
                      <ahyp:hlinkClr xmlns:ahyp="http://schemas.microsoft.com/office/drawing/2018/hyperlinkcolor" val="tx"/>
                    </a:ext>
                  </a:extLst>
                </a:hlinkClick>
              </a:rPr>
              <a:t>Sosiaali- ja terveydenhuollon ammattihenkilöiden kielitaitovaatimukset</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Valvira </a:t>
            </a:r>
          </a:p>
          <a:p>
            <a:pPr marL="285750" lvl="1" indent="-285750" defTabSz="914286">
              <a:spcBef>
                <a:spcPts val="300"/>
              </a:spcBef>
              <a:spcAft>
                <a:spcPts val="175"/>
              </a:spcAft>
              <a:buFont typeface="Arial" panose="020B0604020202020204" pitchFamily="34" charset="0"/>
              <a:buChar char="•"/>
              <a:defRPr/>
            </a:pPr>
            <a:r>
              <a:rPr lang="fi-FI" sz="1400" dirty="0">
                <a:latin typeface="Arial" panose="020B0604020202020204" pitchFamily="34" charset="0"/>
                <a:cs typeface="Arial" panose="020B0604020202020204" pitchFamily="34" charset="0"/>
                <a:hlinkClick r:id="rId19">
                  <a:extLst>
                    <a:ext uri="{A12FA001-AC4F-418D-AE19-62706E023703}">
                      <ahyp:hlinkClr xmlns:ahyp="http://schemas.microsoft.com/office/drawing/2018/hyperlinkcolor" val="tx"/>
                    </a:ext>
                  </a:extLst>
                </a:hlinkClick>
              </a:rPr>
              <a:t>Määräys sosiaalihuollon asiakasasiakirjojen rakenteista ja asiakasasiakirjoihin merkittävistä tiedoista</a:t>
            </a:r>
            <a:r>
              <a:rPr lang="fi-FI" sz="1400" dirty="0">
                <a:latin typeface="Arial" panose="020B0604020202020204" pitchFamily="34" charset="0"/>
                <a:cs typeface="Arial" panose="020B0604020202020204" pitchFamily="34" charset="0"/>
              </a:rPr>
              <a:t> </a:t>
            </a:r>
            <a:r>
              <a:rPr kumimoji="0" lang="fi-FI" sz="1400" b="0" i="0" strike="noStrike" kern="1200" cap="none" spc="0" normalizeH="0" baseline="0" noProof="0" dirty="0">
                <a:ln>
                  <a:noFill/>
                </a:ln>
                <a:effectLst/>
                <a:uLnTx/>
                <a:uFillTx/>
                <a:latin typeface="Arial" panose="020B0604020202020204"/>
                <a:ea typeface="Calibri" panose="020F0502020204030204" pitchFamily="34" charset="0"/>
                <a:cs typeface="Times New Roman" panose="02020603050405020304" pitchFamily="18" charset="0"/>
              </a:rPr>
              <a:t>–Terveyden ja hyvinvoinnin laitos</a:t>
            </a:r>
          </a:p>
          <a:p>
            <a:pPr marL="285750" lvl="1" indent="-285750" defTabSz="914286">
              <a:spcBef>
                <a:spcPts val="300"/>
              </a:spcBef>
              <a:spcAft>
                <a:spcPts val="175"/>
              </a:spcAft>
              <a:buFont typeface="Arial" panose="020B0604020202020204" pitchFamily="34" charset="0"/>
              <a:buChar char="•"/>
              <a:defRPr/>
            </a:pPr>
            <a:r>
              <a:rPr lang="fi-FI" sz="1400" dirty="0">
                <a:latin typeface="Arial" panose="020B0604020202020204" pitchFamily="34" charset="0"/>
                <a:cs typeface="Arial" panose="020B0604020202020204" pitchFamily="34" charset="0"/>
                <a:hlinkClick r:id="rId20">
                  <a:extLst>
                    <a:ext uri="{A12FA001-AC4F-418D-AE19-62706E023703}">
                      <ahyp:hlinkClr xmlns:ahyp="http://schemas.microsoft.com/office/drawing/2018/hyperlinkcolor" val="tx"/>
                    </a:ext>
                  </a:extLst>
                </a:hlinkClick>
              </a:rPr>
              <a:t>Sosiaalihuollon asiakastietojen käsittely</a:t>
            </a:r>
            <a:r>
              <a:rPr lang="fi-FI" sz="1400" dirty="0">
                <a:latin typeface="Arial" panose="020B0604020202020204" pitchFamily="34" charset="0"/>
                <a:cs typeface="Arial" panose="020B0604020202020204" pitchFamily="34" charset="0"/>
              </a:rPr>
              <a:t> </a:t>
            </a:r>
            <a:r>
              <a:rPr kumimoji="0" lang="fi-FI" sz="1400" b="0" i="0" strike="noStrike" kern="1200" cap="none" spc="0" normalizeH="0" baseline="0" noProof="0" dirty="0">
                <a:ln>
                  <a:noFill/>
                </a:ln>
                <a:effectLst/>
                <a:uLnTx/>
                <a:uFillTx/>
                <a:latin typeface="Arial" panose="020B0604020202020204"/>
                <a:ea typeface="Calibri" panose="020F0502020204030204" pitchFamily="34" charset="0"/>
                <a:cs typeface="Times New Roman" panose="02020603050405020304" pitchFamily="18" charset="0"/>
              </a:rPr>
              <a:t>– Tietosuojavaltuutetun toimisto</a:t>
            </a:r>
          </a:p>
          <a:p>
            <a:pPr marL="285750" lvl="1" indent="-285750" defTabSz="914286">
              <a:spcBef>
                <a:spcPts val="300"/>
              </a:spcBef>
              <a:spcAft>
                <a:spcPts val="175"/>
              </a:spcAft>
              <a:buFont typeface="Arial" panose="020B0604020202020204" pitchFamily="34" charset="0"/>
              <a:buChar char="•"/>
              <a:defRPr/>
            </a:pPr>
            <a:endParaRPr kumimoji="0" lang="fi-FI" sz="1400" b="0" i="0" u="none" strike="noStrike" kern="1200" cap="none" spc="0" normalizeH="0" baseline="0" noProof="0" dirty="0">
              <a:ln>
                <a:noFill/>
              </a:ln>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i-FI" sz="1400" b="0" i="0" u="none" strike="noStrike" kern="1200" cap="none" spc="0" normalizeH="0" baseline="0" noProof="0" dirty="0">
              <a:ln>
                <a:noFill/>
              </a:ln>
              <a:effectLst/>
              <a:uLnTx/>
              <a:uFillTx/>
              <a:latin typeface="Arial" panose="020B0604020202020204"/>
              <a:ea typeface="Inter" panose="02000503000000020004" pitchFamily="2" charset="0"/>
            </a:endParaRPr>
          </a:p>
        </p:txBody>
      </p:sp>
    </p:spTree>
    <p:extLst>
      <p:ext uri="{BB962C8B-B14F-4D97-AF65-F5344CB8AC3E}">
        <p14:creationId xmlns:p14="http://schemas.microsoft.com/office/powerpoint/2010/main" val="33450274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ukautettu suunnittelumall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Relationships xmlns="http://schemas.openxmlformats.org/package/2006/relationships"><Relationship Id="rId1" Target="itemProps1.xml" Type="http://schemas.openxmlformats.org/officeDocument/2006/relationships/customXmlProps"/></Relationships>
</file>

<file path=customXml/_rels/item2.xml.rels><?xml version="1.0" encoding="UTF-8" standalone="yes"?><Relationships xmlns="http://schemas.openxmlformats.org/package/2006/relationships"><Relationship Id="rId1" Target="itemProps2.xml" Type="http://schemas.openxmlformats.org/officeDocument/2006/relationships/customXmlProps"/></Relationships>
</file>

<file path=customXml/_rels/item3.xml.rels><?xml version="1.0" encoding="UTF-8" standalone="yes"?><Relationships xmlns="http://schemas.openxmlformats.org/package/2006/relationships"><Relationship Id="rId1" Target="itemProps3.xml" Type="http://schemas.openxmlformats.org/officeDocument/2006/relationships/customXmlProps"/></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Asiakirja" ma:contentTypeID="0x010100328C9E7A8A3E124299678CFF1CCD9385" ma:contentTypeVersion="14" ma:contentTypeDescription="Luo uusi asiakirja." ma:contentTypeScope="" ma:versionID="263913844017e53ef978689165b37cfc">
  <xsd:schema xmlns:xsd="http://www.w3.org/2001/XMLSchema" xmlns:xs="http://www.w3.org/2001/XMLSchema" xmlns:p="http://schemas.microsoft.com/office/2006/metadata/properties" xmlns:ns2="cd5489ee-aed8-42e8-b5fc-8a8b0e4013c2" xmlns:ns3="32b04c77-d7ee-4694-9bde-b3a0ee0a3c9a" targetNamespace="http://schemas.microsoft.com/office/2006/metadata/properties" ma:root="true" ma:fieldsID="60d948cdceefdbd6abbb6e2be96180b9" ns2:_="" ns3:_="">
    <xsd:import namespace="cd5489ee-aed8-42e8-b5fc-8a8b0e4013c2"/>
    <xsd:import namespace="32b04c77-d7ee-4694-9bde-b3a0ee0a3c9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DateTaken"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5489ee-aed8-42e8-b5fc-8a8b0e4013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Kuvien tunnisteet" ma:readOnly="false" ma:fieldId="{5cf76f15-5ced-4ddc-b409-7134ff3c332f}" ma:taxonomyMulti="true" ma:sspId="21fb8f33-d4f7-423c-aa44-269ff6ac58c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2b04c77-d7ee-4694-9bde-b3a0ee0a3c9a" elementFormDefault="qualified">
    <xsd:import namespace="http://schemas.microsoft.com/office/2006/documentManagement/types"/>
    <xsd:import namespace="http://schemas.microsoft.com/office/infopath/2007/PartnerControls"/>
    <xsd:element name="SharedWithUsers" ma:index="10" nillable="true" ma:displayName="Jaettu"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Jakamisen tiedot" ma:internalName="SharedWithDetails" ma:readOnly="true">
      <xsd:simpleType>
        <xsd:restriction base="dms:Note">
          <xsd:maxLength value="255"/>
        </xsd:restriction>
      </xsd:simpleType>
    </xsd:element>
    <xsd:element name="TaxCatchAll" ma:index="14" nillable="true" ma:displayName="Taxonomy Catch All Column" ma:hidden="true" ma:list="{3bc51c05-6eea-4815-b2e6-90b9b372a40b}" ma:internalName="TaxCatchAll" ma:showField="CatchAllData" ma:web="32b04c77-d7ee-4694-9bde-b3a0ee0a3c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d5489ee-aed8-42e8-b5fc-8a8b0e4013c2">
      <Terms xmlns="http://schemas.microsoft.com/office/infopath/2007/PartnerControls"/>
    </lcf76f155ced4ddcb4097134ff3c332f>
    <TaxCatchAll xmlns="32b04c77-d7ee-4694-9bde-b3a0ee0a3c9a" xsi:nil="true"/>
    <SharedWithUsers xmlns="32b04c77-d7ee-4694-9bde-b3a0ee0a3c9a">
      <UserInfo>
        <DisplayName>Mehtonen Sonja</DisplayName>
        <AccountId>999</AccountId>
        <AccountType/>
      </UserInfo>
    </SharedWithUsers>
  </documentManagement>
</p:properties>
</file>

<file path=customXml/itemProps1.xml><?xml version="1.0" encoding="utf-8"?>
<ds:datastoreItem xmlns:ds="http://schemas.openxmlformats.org/officeDocument/2006/customXml" ds:itemID="{2EEF7748-FB15-4BB1-94E9-E4B5F7D3F379}">
  <ds:schemaRefs>
    <ds:schemaRef ds:uri="http://schemas.microsoft.com/sharepoint/v3/contenttype/forms"/>
  </ds:schemaRefs>
</ds:datastoreItem>
</file>

<file path=customXml/itemProps2.xml><?xml version="1.0" encoding="utf-8"?>
<ds:datastoreItem xmlns:ds="http://schemas.openxmlformats.org/officeDocument/2006/customXml" ds:itemID="{E10F97A9-BE49-45B0-930D-D8061F9F40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5489ee-aed8-42e8-b5fc-8a8b0e4013c2"/>
    <ds:schemaRef ds:uri="32b04c77-d7ee-4694-9bde-b3a0ee0a3c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319A9F1-9730-4819-83B3-D5566E6654BE}">
  <ds:schemaRefs>
    <ds:schemaRef ds:uri="http://purl.org/dc/dcmitype/"/>
    <ds:schemaRef ds:uri="http://www.w3.org/XML/1998/namespace"/>
    <ds:schemaRef ds:uri="http://purl.org/dc/terms/"/>
    <ds:schemaRef ds:uri="http://purl.org/dc/elements/1.1/"/>
    <ds:schemaRef ds:uri="http://schemas.openxmlformats.org/package/2006/metadata/core-properties"/>
    <ds:schemaRef ds:uri="http://schemas.microsoft.com/office/2006/metadata/properties"/>
    <ds:schemaRef ds:uri="http://schemas.microsoft.com/office/2006/documentManagement/types"/>
    <ds:schemaRef ds:uri="http://schemas.microsoft.com/office/infopath/2007/PartnerControls"/>
    <ds:schemaRef ds:uri="32b04c77-d7ee-4694-9bde-b3a0ee0a3c9a"/>
    <ds:schemaRef ds:uri="cd5489ee-aed8-42e8-b5fc-8a8b0e4013c2"/>
  </ds:schemaRefs>
</ds:datastoreItem>
</file>

<file path=docProps/app.xml><?xml version="1.0" encoding="utf-8"?>
<Properties xmlns="http://schemas.openxmlformats.org/officeDocument/2006/extended-properties" xmlns:vt="http://schemas.openxmlformats.org/officeDocument/2006/docPropsVTypes">
  <Template/>
  <TotalTime>79</TotalTime>
  <Words>10200</Words>
  <Application>Microsoft Office PowerPoint</Application>
  <PresentationFormat>Laajakuva</PresentationFormat>
  <Paragraphs>1080</Paragraphs>
  <Slides>62</Slides>
  <Notes>60</Notes>
  <HiddenSlides>0</HiddenSlides>
  <MMClips>0</MMClips>
  <ScaleCrop>false</ScaleCrop>
  <HeadingPairs>
    <vt:vector size="8" baseType="variant">
      <vt:variant>
        <vt:lpstr>Käytetyt fontit</vt:lpstr>
      </vt:variant>
      <vt:variant>
        <vt:i4>8</vt:i4>
      </vt:variant>
      <vt:variant>
        <vt:lpstr>Teema</vt:lpstr>
      </vt:variant>
      <vt:variant>
        <vt:i4>4</vt:i4>
      </vt:variant>
      <vt:variant>
        <vt:lpstr>Upotetut OLE-palvelimet</vt:lpstr>
      </vt:variant>
      <vt:variant>
        <vt:i4>1</vt:i4>
      </vt:variant>
      <vt:variant>
        <vt:lpstr>Dian otsikot</vt:lpstr>
      </vt:variant>
      <vt:variant>
        <vt:i4>62</vt:i4>
      </vt:variant>
    </vt:vector>
  </HeadingPairs>
  <TitlesOfParts>
    <vt:vector size="75" baseType="lpstr">
      <vt:lpstr>Arial</vt:lpstr>
      <vt:lpstr>Arial Black</vt:lpstr>
      <vt:lpstr>Brush Script MT</vt:lpstr>
      <vt:lpstr>Calibri</vt:lpstr>
      <vt:lpstr>Calibri Light</vt:lpstr>
      <vt:lpstr>Inter</vt:lpstr>
      <vt:lpstr>Times New Roman</vt:lpstr>
      <vt:lpstr>Wingdings</vt:lpstr>
      <vt:lpstr>Office-teema</vt:lpstr>
      <vt:lpstr>Mukautettu suunnittelumalli</vt:lpstr>
      <vt:lpstr>1_Office-teema</vt:lpstr>
      <vt:lpstr>2_Office-teema</vt:lpstr>
      <vt:lpstr>think-cell Slide</vt:lpstr>
      <vt:lpstr>PowerPoint-esitys</vt:lpstr>
      <vt:lpstr>Lukijalle</vt:lpstr>
      <vt:lpstr>Sisällysluettelo</vt:lpstr>
      <vt:lpstr>PowerPoint-esitys</vt:lpstr>
      <vt:lpstr>Palveluntuottajaa koskevat tiedot</vt:lpstr>
      <vt:lpstr>Omavalvontasuunnitelman laatiminen</vt:lpstr>
      <vt:lpstr>PowerPoint-esitys</vt:lpstr>
      <vt:lpstr>PowerPoint-esitys</vt:lpstr>
      <vt:lpstr>Yksikön toiminta toteuttaa Eloisan yhteistä missiota ja arvoja!</vt:lpstr>
      <vt:lpstr>Toiminta-ajatus, arvot ja toimintaperiaatteet</vt:lpstr>
      <vt:lpstr>Omavalvonnan johtaminen ja valvonta </vt:lpstr>
      <vt:lpstr>Palvelun toimintaperiaatteet</vt:lpstr>
      <vt:lpstr>PowerPoint-esitys</vt:lpstr>
      <vt:lpstr>PowerPoint-esitys</vt:lpstr>
      <vt:lpstr>Käsitteet ja käsitehierarkia </vt:lpstr>
      <vt:lpstr>Riskienhallinnan järjestelmät ja menettelytavat (1/3)</vt:lpstr>
      <vt:lpstr>Riskienhallinnan järjestelmät ja menettelytavat (2/3)</vt:lpstr>
      <vt:lpstr>Riskienhallinnan järjestelmät ja menettelytavat (3/3)</vt:lpstr>
      <vt:lpstr>Riski- ja epäkohtailmoitusten käsittely (1/3)</vt:lpstr>
      <vt:lpstr>PowerPoint-esitys</vt:lpstr>
      <vt:lpstr>PowerPoint-esitys</vt:lpstr>
      <vt:lpstr>PowerPoint-esitys</vt:lpstr>
      <vt:lpstr>Häiriötilanteet/poikkeusolot</vt:lpstr>
      <vt:lpstr>PowerPoint-esitys</vt:lpstr>
      <vt:lpstr>PowerPoint-esitys</vt:lpstr>
      <vt:lpstr>Itsemääräämisoikeuden vahvistaminen 1/2</vt:lpstr>
      <vt:lpstr>Asiakkaan asema ja oikeudet Itsemääräämisoikeuden vahvistaminen 2/2 </vt:lpstr>
      <vt:lpstr>Asiakkaan osallisuus (1/4)</vt:lpstr>
      <vt:lpstr>Asiakkaan osallisuus (2/4)</vt:lpstr>
      <vt:lpstr>Asiakkaan osallisuus (3/4)</vt:lpstr>
      <vt:lpstr>Asiakkaan osallisuus (4/4)</vt:lpstr>
      <vt:lpstr>PowerPoint-esitys</vt:lpstr>
      <vt:lpstr>Tausta </vt:lpstr>
      <vt:lpstr>Hyvinvointia ja kuntoutumista tukeva toiminta</vt:lpstr>
      <vt:lpstr>Hyvinvointia ja kuntoutumista tukeva toiminta</vt:lpstr>
      <vt:lpstr>Ravitsemus</vt:lpstr>
      <vt:lpstr>Hygieniakäytännöt</vt:lpstr>
      <vt:lpstr>Infektioiden torjunta</vt:lpstr>
      <vt:lpstr>Terveyden- ja sairaanhoito</vt:lpstr>
      <vt:lpstr>Lääkehoito</vt:lpstr>
      <vt:lpstr>Monialainen yhteistyö</vt:lpstr>
      <vt:lpstr>PowerPoint-esitys</vt:lpstr>
      <vt:lpstr>PowerPoint-esitys</vt:lpstr>
      <vt:lpstr>Yhteistyö turvallisuudesta vastaavien viranomaisten ja toimijoiden kanssa</vt:lpstr>
      <vt:lpstr>Henkilöstö (1/3)</vt:lpstr>
      <vt:lpstr>Henkilöstö (2/3)</vt:lpstr>
      <vt:lpstr>Henkilöstö (3/3)</vt:lpstr>
      <vt:lpstr>Toimitilat</vt:lpstr>
      <vt:lpstr>Teknologiset ratkaisut</vt:lpstr>
      <vt:lpstr>Terveydenhuollon laitteet ja tarvikkeet</vt:lpstr>
      <vt:lpstr>PowerPoint-esitys</vt:lpstr>
      <vt:lpstr>PowerPoint-esitys</vt:lpstr>
      <vt:lpstr>Asiakas- ja potilastietojen käsittely ja kirjaaminen</vt:lpstr>
      <vt:lpstr>Asiakas- ja potilastietojen käsittely ja kirjaaminen</vt:lpstr>
      <vt:lpstr>PowerPoint-esitys</vt:lpstr>
      <vt:lpstr>Yhteenveto kehittämissuunnitelmasta</vt:lpstr>
      <vt:lpstr>Omavalvontasuunnitelman seuranta</vt:lpstr>
      <vt:lpstr>PowerPoint-esitys</vt:lpstr>
      <vt:lpstr>Omavalvontasuunnitelman seuranta</vt:lpstr>
      <vt:lpstr>Liitteet</vt:lpstr>
      <vt:lpstr>PowerPoint-esitys</vt:lpstr>
      <vt:lpstr>Koonti linkeistä lisätiedon pariin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2023-12-21T10:48:32Z</dcterms:created>
  <dc:creator>Hiltunen Tiina</dc:creator>
  <cp:lastModifiedBy>Hiltunen Tiina</cp:lastModifiedBy>
  <dcterms:modified xsi:type="dcterms:W3CDTF">2026-03-11T07:45:01Z</dcterms:modified>
  <cp:revision>64</cp:revision>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0x010100328C9E7A8A3E124299678CFF1CCD9385</vt:lpwstr>
  </property>
</Properties>
</file>