
<file path=[Content_Types].xml><?xml version="1.0" encoding="utf-8"?>
<Types xmlns="http://schemas.openxmlformats.org/package/2006/content-types">
  <Default ContentType="application/vnd.openxmlformats-officedocument.oleObject" Extension="bin"/>
  <Default ContentType="image/x-emf" Extension="emf"/>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customXmlProperties+xml" PartName="/customXml/itemProps1.xml"/>
  <Override ContentType="application/vnd.openxmlformats-officedocument.customXmlProperties+xml" PartName="/customXml/itemProps2.xml"/>
  <Override ContentType="application/vnd.openxmlformats-officedocument.customXmlProperties+xml" PartName="/customXml/itemProps3.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ms-powerpoint.authors+xml" PartName="/ppt/authors.xml"/>
  <Override ContentType="application/vnd.openxmlformats-officedocument.presentationml.commentAuthors+xml" PartName="/ppt/commentAuthors.xml"/>
  <Override ContentType="application/vnd.openxmlformats-officedocument.presentationml.handoutMaster+xml" PartName="/ppt/handoutMasters/handoutMaster1.xml"/>
  <Override ContentType="application/inkml+xml" PartName="/ppt/ink/ink1.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15.xml"/>
  <Override ContentType="application/vnd.openxmlformats-officedocument.presentationml.notesSlide+xml" PartName="/ppt/notesSlides/notesSlide16.xml"/>
  <Override ContentType="application/vnd.openxmlformats-officedocument.presentationml.notesSlide+xml" PartName="/ppt/notesSlides/notesSlide17.xml"/>
  <Override ContentType="application/vnd.openxmlformats-officedocument.presentationml.notesSlide+xml" PartName="/ppt/notesSlides/notesSlide18.xml"/>
  <Override ContentType="application/vnd.openxmlformats-officedocument.presentationml.notesSlide+xml" PartName="/ppt/notesSlides/notesSlide19.xml"/>
  <Override ContentType="application/vnd.openxmlformats-officedocument.presentationml.notesSlide+xml" PartName="/ppt/notesSlides/notesSlide20.xml"/>
  <Override ContentType="application/vnd.openxmlformats-officedocument.presentationml.notesSlide+xml" PartName="/ppt/notesSlides/notesSlide21.xml"/>
  <Override ContentType="application/vnd.openxmlformats-officedocument.presentationml.notesSlide+xml" PartName="/ppt/notesSlides/notesSlide22.xml"/>
  <Override ContentType="application/vnd.openxmlformats-officedocument.presentationml.notesSlide+xml" PartName="/ppt/notesSlides/notesSlide23.xml"/>
  <Override ContentType="application/vnd.openxmlformats-officedocument.presentationml.notesSlide+xml" PartName="/ppt/notesSlides/notesSlide24.xml"/>
  <Override ContentType="application/vnd.openxmlformats-officedocument.presentationml.notesSlide+xml" PartName="/ppt/notesSlides/notesSlide25.xml"/>
  <Override ContentType="application/vnd.openxmlformats-officedocument.presentationml.notesSlide+xml" PartName="/ppt/notesSlides/notesSlide26.xml"/>
  <Override ContentType="application/vnd.openxmlformats-officedocument.presentationml.notesSlide+xml" PartName="/ppt/notesSlides/notesSlide27.xml"/>
  <Override ContentType="application/vnd.openxmlformats-officedocument.presentationml.notesSlide+xml" PartName="/ppt/notesSlides/notesSlide28.xml"/>
  <Override ContentType="application/vnd.openxmlformats-officedocument.presentationml.notesSlide+xml" PartName="/ppt/notesSlides/notesSlide29.xml"/>
  <Override ContentType="application/vnd.openxmlformats-officedocument.presentationml.notesSlide+xml" PartName="/ppt/notesSlides/notesSlide30.xml"/>
  <Override ContentType="application/vnd.openxmlformats-officedocument.presentationml.notesSlide+xml" PartName="/ppt/notesSlides/notesSlide31.xml"/>
  <Override ContentType="application/vnd.openxmlformats-officedocument.presentationml.notesSlide+xml" PartName="/ppt/notesSlides/notesSlide32.xml"/>
  <Override ContentType="application/vnd.openxmlformats-officedocument.presentationml.notesSlide+xml" PartName="/ppt/notesSlides/notesSlide33.xml"/>
  <Override ContentType="application/vnd.openxmlformats-officedocument.presentationml.notesSlide+xml" PartName="/ppt/notesSlides/notesSlide34.xml"/>
  <Override ContentType="application/vnd.openxmlformats-officedocument.presentationml.notesSlide+xml" PartName="/ppt/notesSlides/notesSlide35.xml"/>
  <Override ContentType="application/vnd.openxmlformats-officedocument.presentationml.notesSlide+xml" PartName="/ppt/notesSlides/notesSlide36.xml"/>
  <Override ContentType="application/vnd.openxmlformats-officedocument.presentationml.notesSlide+xml" PartName="/ppt/notesSlides/notesSlide37.xml"/>
  <Override ContentType="application/vnd.openxmlformats-officedocument.presentationml.notesSlide+xml" PartName="/ppt/notesSlides/notesSlide38.xml"/>
  <Override ContentType="application/vnd.openxmlformats-officedocument.presentationml.notesSlide+xml" PartName="/ppt/notesSlides/notesSlide39.xml"/>
  <Override ContentType="application/vnd.openxmlformats-officedocument.presentationml.notesSlide+xml" PartName="/ppt/notesSlides/notesSlide40.xml"/>
  <Override ContentType="application/vnd.openxmlformats-officedocument.presentationml.notesSlide+xml" PartName="/ppt/notesSlides/notesSlide41.xml"/>
  <Override ContentType="application/vnd.openxmlformats-officedocument.presentationml.notesSlide+xml" PartName="/ppt/notesSlides/notesSlide42.xml"/>
  <Override ContentType="application/vnd.openxmlformats-officedocument.presentationml.notesSlide+xml" PartName="/ppt/notesSlides/notesSlide43.xml"/>
  <Override ContentType="application/vnd.openxmlformats-officedocument.presentationml.notesSlide+xml" PartName="/ppt/notesSlides/notesSlide4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47.xml"/>
  <Override ContentType="application/vnd.openxmlformats-officedocument.presentationml.notesSlide+xml" PartName="/ppt/notesSlides/notesSlide48.xml"/>
  <Override ContentType="application/vnd.openxmlformats-officedocument.presentationml.notesSlide+xml" PartName="/ppt/notesSlides/notesSlide49.xml"/>
  <Override ContentType="application/vnd.openxmlformats-officedocument.presentationml.notesSlide+xml" PartName="/ppt/notesSlides/notesSlide50.xml"/>
  <Override ContentType="application/vnd.openxmlformats-officedocument.presentationml.notesSlide+xml" PartName="/ppt/notesSlides/notesSlide51.xml"/>
  <Override ContentType="application/vnd.openxmlformats-officedocument.presentationml.notesSlide+xml" PartName="/ppt/notesSlides/notesSlide52.xml"/>
  <Override ContentType="application/vnd.openxmlformats-officedocument.presentationml.notesSlide+xml" PartName="/ppt/notesSlides/notesSlide53.xml"/>
  <Override ContentType="application/vnd.openxmlformats-officedocument.presentationml.notesSlide+xml" PartName="/ppt/notesSlides/notesSlide54.xml"/>
  <Override ContentType="application/vnd.openxmlformats-officedocument.presentationml.notesSlide+xml" PartName="/ppt/notesSlides/notesSlide55.xml"/>
  <Override ContentType="application/vnd.openxmlformats-officedocument.presentationml.notesSlide+xml" PartName="/ppt/notesSlides/notesSlide56.xml"/>
  <Override ContentType="application/vnd.openxmlformats-officedocument.presentationml.notesSlide+xml" PartName="/ppt/notesSlides/notesSlide57.xml"/>
  <Override ContentType="application/vnd.openxmlformats-officedocument.presentationml.notesSlide+xml" PartName="/ppt/notesSlides/notesSlide58.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Layout+xml" PartName="/ppt/slideLayouts/slideLayout17.xml"/>
  <Override ContentType="application/vnd.openxmlformats-officedocument.presentationml.slideLayout+xml" PartName="/ppt/slideLayouts/slideLayout18.xml"/>
  <Override ContentType="application/vnd.openxmlformats-officedocument.presentationml.slideLayout+xml" PartName="/ppt/slideLayouts/slideLayout19.xml"/>
  <Override ContentType="application/vnd.openxmlformats-officedocument.presentationml.slideLayout+xml" PartName="/ppt/slideLayouts/slideLayout20.xml"/>
  <Override ContentType="application/vnd.openxmlformats-officedocument.presentationml.slideLayout+xml" PartName="/ppt/slideLayouts/slideLayout21.xml"/>
  <Override ContentType="application/vnd.openxmlformats-officedocument.presentationml.slideLayout+xml" PartName="/ppt/slideLayouts/slideLayout22.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25.xml"/>
  <Override ContentType="application/vnd.openxmlformats-officedocument.presentationml.slideLayout+xml" PartName="/ppt/slideLayouts/slideLayout26.xml"/>
  <Override ContentType="application/vnd.openxmlformats-officedocument.presentationml.slideLayout+xml" PartName="/ppt/slideLayouts/slideLayout27.xml"/>
  <Override ContentType="application/vnd.openxmlformats-officedocument.presentationml.slideLayout+xml" PartName="/ppt/slideLayouts/slideLayout28.xml"/>
  <Override ContentType="application/vnd.openxmlformats-officedocument.presentationml.slideLayout+xml" PartName="/ppt/slideLayouts/slideLayout29.xml"/>
  <Override ContentType="application/vnd.openxmlformats-officedocument.presentationml.slideLayout+xml" PartName="/ppt/slideLayouts/slideLayout30.xml"/>
  <Override ContentType="application/vnd.openxmlformats-officedocument.presentationml.slideLayout+xml" PartName="/ppt/slideLayouts/slideLayout31.xml"/>
  <Override ContentType="application/vnd.openxmlformats-officedocument.presentationml.slideLayout+xml" PartName="/ppt/slideLayouts/slideLayout32.xml"/>
  <Override ContentType="application/vnd.openxmlformats-officedocument.presentationml.slideLayout+xml" PartName="/ppt/slideLayouts/slideLayout33.xml"/>
  <Override ContentType="application/vnd.openxmlformats-officedocument.presentationml.slideLayout+xml" PartName="/ppt/slideLayouts/slideLayout34.xml"/>
  <Override ContentType="application/vnd.openxmlformats-officedocument.presentationml.slideLayout+xml" PartName="/ppt/slideLayouts/slideLayout35.xml"/>
  <Override ContentType="application/vnd.openxmlformats-officedocument.presentationml.slideLayout+xml" PartName="/ppt/slideLayouts/slideLayout36.xml"/>
  <Override ContentType="application/vnd.openxmlformats-officedocument.presentationml.slideLayout+xml" PartName="/ppt/slideLayouts/slideLayout37.xml"/>
  <Override ContentType="application/vnd.openxmlformats-officedocument.presentationml.slideLayout+xml" PartName="/ppt/slideLayouts/slideLayout38.xml"/>
  <Override ContentType="application/vnd.openxmlformats-officedocument.presentationml.slideLayout+xml" PartName="/ppt/slideLayouts/slideLayout39.xml"/>
  <Override ContentType="application/vnd.openxmlformats-officedocument.presentationml.slideLayout+xml" PartName="/ppt/slideLayouts/slideLayout40.xml"/>
  <Override ContentType="application/vnd.openxmlformats-officedocument.presentationml.slideLayout+xml" PartName="/ppt/slideLayouts/slideLayout41.xml"/>
  <Override ContentType="application/vnd.openxmlformats-officedocument.presentationml.slideLayout+xml" PartName="/ppt/slideLayouts/slideLayout42.xml"/>
  <Override ContentType="application/vnd.openxmlformats-officedocument.presentationml.slideLayout+xml" PartName="/ppt/slideLayouts/slideLayout43.xml"/>
  <Override ContentType="application/vnd.openxmlformats-officedocument.presentationml.slideLayout+xml" PartName="/ppt/slideLayouts/slideLayout44.xml"/>
  <Override ContentType="application/vnd.openxmlformats-officedocument.presentationml.slideLayout+xml" PartName="/ppt/slideLayouts/slideLayout45.xml"/>
  <Override ContentType="application/vnd.openxmlformats-officedocument.presentationml.slideLayout+xml" PartName="/ppt/slideLayouts/slideLayout46.xml"/>
  <Override ContentType="application/vnd.openxmlformats-officedocument.presentationml.slideLayout+xml" PartName="/ppt/slideLayouts/slideLayout47.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50.xml"/>
  <Override ContentType="application/vnd.openxmlformats-officedocument.presentationml.slideLayout+xml" PartName="/ppt/slideLayouts/slideLayout51.xml"/>
  <Override ContentType="application/vnd.openxmlformats-officedocument.presentationml.slideLayout+xml" PartName="/ppt/slideLayouts/slideLayout52.xml"/>
  <Override ContentType="application/vnd.openxmlformats-officedocument.presentationml.slideLayout+xml" PartName="/ppt/slideLayouts/slideLayout53.xml"/>
  <Override ContentType="application/vnd.openxmlformats-officedocument.presentationml.slideLayout+xml" PartName="/ppt/slideLayouts/slideLayout54.xml"/>
  <Override ContentType="application/vnd.openxmlformats-officedocument.presentationml.slideLayout+xml" PartName="/ppt/slideLayouts/slideLayout55.xml"/>
  <Override ContentType="application/vnd.openxmlformats-officedocument.presentationml.slideLayout+xml" PartName="/ppt/slideLayouts/slideLayout56.xml"/>
  <Override ContentType="application/vnd.openxmlformats-officedocument.presentationml.slideLayout+xml" PartName="/ppt/slideLayouts/slideLayout57.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slideMaster+xml" PartName="/ppt/slideMasters/slideMaster3.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slide+xml" PartName="/ppt/slides/slide43.xml"/>
  <Override ContentType="application/vnd.openxmlformats-officedocument.presentationml.slide+xml" PartName="/ppt/slides/slide44.xml"/>
  <Override ContentType="application/vnd.openxmlformats-officedocument.presentationml.slide+xml" PartName="/ppt/slides/slide45.xml"/>
  <Override ContentType="application/vnd.openxmlformats-officedocument.presentationml.slide+xml" PartName="/ppt/slides/slide46.xml"/>
  <Override ContentType="application/vnd.openxmlformats-officedocument.presentationml.slide+xml" PartName="/ppt/slides/slide47.xml"/>
  <Override ContentType="application/vnd.openxmlformats-officedocument.presentationml.slide+xml" PartName="/ppt/slides/slide48.xml"/>
  <Override ContentType="application/vnd.openxmlformats-officedocument.presentationml.slide+xml" PartName="/ppt/slides/slide49.xml"/>
  <Override ContentType="application/vnd.openxmlformats-officedocument.presentationml.slide+xml" PartName="/ppt/slides/slide50.xml"/>
  <Override ContentType="application/vnd.openxmlformats-officedocument.presentationml.slide+xml" PartName="/ppt/slides/slide51.xml"/>
  <Override ContentType="application/vnd.openxmlformats-officedocument.presentationml.slide+xml" PartName="/ppt/slides/slide52.xml"/>
  <Override ContentType="application/vnd.openxmlformats-officedocument.presentationml.slide+xml" PartName="/ppt/slides/slide53.xml"/>
  <Override ContentType="application/vnd.openxmlformats-officedocument.presentationml.slide+xml" PartName="/ppt/slides/slide54.xml"/>
  <Override ContentType="application/vnd.openxmlformats-officedocument.presentationml.slide+xml" PartName="/ppt/slides/slide55.xml"/>
  <Override ContentType="application/vnd.openxmlformats-officedocument.presentationml.slide+xml" PartName="/ppt/slides/slide56.xml"/>
  <Override ContentType="application/vnd.openxmlformats-officedocument.presentationml.slide+xml" PartName="/ppt/slides/slide57.xml"/>
  <Override ContentType="application/vnd.openxmlformats-officedocument.presentationml.slide+xml" PartName="/ppt/slides/slide58.xml"/>
  <Override ContentType="application/vnd.openxmlformats-officedocument.presentationml.tableStyles+xml" PartName="/ppt/tableStyles.xml"/>
  <Override ContentType="application/vnd.openxmlformats-officedocument.presentationml.tags+xml" PartName="/ppt/tags/tag1.xml"/>
  <Override ContentType="application/vnd.openxmlformats-officedocument.presentationml.tags+xml" PartName="/ppt/tags/tag2.xml"/>
  <Override ContentType="application/vnd.openxmlformats-officedocument.presentationml.tags+xml" PartName="/ppt/tags/tag3.xml"/>
  <Override ContentType="application/vnd.openxmlformats-officedocument.presentationml.tags+xml" PartName="/ppt/tags/tag4.xml"/>
  <Override ContentType="application/vnd.openxmlformats-officedocument.presentationml.tags+xml" PartName="/ppt/tags/tag5.xml"/>
  <Override ContentType="application/vnd.openxmlformats-officedocument.presentationml.tags+xml" PartName="/ppt/tags/tag6.xml"/>
  <Override ContentType="application/vnd.openxmlformats-officedocument.presentationml.tags+xml" PartName="/ppt/tags/tag7.xml"/>
  <Override ContentType="application/vnd.openxmlformats-officedocument.presentationml.tags+xml" PartName="/ppt/tags/tag8.xml"/>
  <Override ContentType="application/vnd.openxmlformats-officedocument.presentationml.tags+xml" PartName="/ppt/tags/tag9.xml"/>
  <Override ContentType="application/vnd.openxmlformats-officedocument.presentationml.tags+xml" PartName="/ppt/tags/tag10.xml"/>
  <Override ContentType="application/vnd.openxmlformats-officedocument.presentationml.tags+xml" PartName="/ppt/tags/tag11.xml"/>
  <Override ContentType="application/vnd.openxmlformats-officedocument.presentationml.tags+xml" PartName="/ppt/tags/tag12.xml"/>
  <Override ContentType="application/vnd.openxmlformats-officedocument.presentationml.tags+xml" PartName="/ppt/tags/tag13.xml"/>
  <Override ContentType="application/vnd.openxmlformats-officedocument.presentationml.tags+xml" PartName="/ppt/tags/tag14.xml"/>
  <Override ContentType="application/vnd.openxmlformats-officedocument.presentationml.tags+xml" PartName="/ppt/tags/tag15.xml"/>
  <Override ContentType="application/vnd.openxmlformats-officedocument.presentationml.tags+xml" PartName="/ppt/tags/tag16.xml"/>
  <Override ContentType="application/vnd.openxmlformats-officedocument.presentationml.tags+xml" PartName="/ppt/tags/tag17.xml"/>
  <Override ContentType="application/vnd.openxmlformats-officedocument.presentationml.tags+xml" PartName="/ppt/tags/tag18.xml"/>
  <Override ContentType="application/vnd.openxmlformats-officedocument.presentationml.tags+xml" PartName="/ppt/tags/tag19.xml"/>
  <Override ContentType="application/vnd.openxmlformats-officedocument.presentationml.tags+xml" PartName="/ppt/tags/tag20.xml"/>
  <Override ContentType="application/vnd.openxmlformats-officedocument.presentationml.tags+xml" PartName="/ppt/tags/tag21.xml"/>
  <Override ContentType="application/vnd.openxmlformats-officedocument.presentationml.tags+xml" PartName="/ppt/tags/tag22.xml"/>
  <Override ContentType="application/vnd.openxmlformats-officedocument.presentationml.tags+xml" PartName="/ppt/tags/tag23.xml"/>
  <Override ContentType="application/vnd.openxmlformats-officedocument.presentationml.tags+xml" PartName="/ppt/tags/tag24.xml"/>
  <Override ContentType="application/vnd.openxmlformats-officedocument.presentationml.tags+xml" PartName="/ppt/tags/tag25.xml"/>
  <Override ContentType="application/vnd.openxmlformats-officedocument.presentationml.tags+xml" PartName="/ppt/tags/tag26.xml"/>
  <Override ContentType="application/vnd.openxmlformats-officedocument.presentationml.tags+xml" PartName="/ppt/tags/tag27.xml"/>
  <Override ContentType="application/vnd.openxmlformats-officedocument.presentationml.tags+xml" PartName="/ppt/tags/tag28.xml"/>
  <Override ContentType="application/vnd.openxmlformats-officedocument.presentationml.tags+xml" PartName="/ppt/tags/tag29.xml"/>
  <Override ContentType="application/vnd.openxmlformats-officedocument.presentationml.tags+xml" PartName="/ppt/tags/tag30.xml"/>
  <Override ContentType="application/vnd.openxmlformats-officedocument.presentationml.tags+xml" PartName="/ppt/tags/tag31.xml"/>
  <Override ContentType="application/vnd.openxmlformats-officedocument.presentationml.tags+xml" PartName="/ppt/tags/tag32.xml"/>
  <Override ContentType="application/vnd.openxmlformats-officedocument.presentationml.tags+xml" PartName="/ppt/tags/tag33.xml"/>
  <Override ContentType="application/vnd.openxmlformats-officedocument.presentationml.tags+xml" PartName="/ppt/tags/tag34.xml"/>
  <Override ContentType="application/vnd.openxmlformats-officedocument.presentationml.tags+xml" PartName="/ppt/tags/tag35.xml"/>
  <Override ContentType="application/vnd.openxmlformats-officedocument.presentationml.tags+xml" PartName="/ppt/tags/tag36.xml"/>
  <Override ContentType="application/vnd.openxmlformats-officedocument.presentationml.tags+xml" PartName="/ppt/tags/tag37.xml"/>
  <Override ContentType="application/vnd.openxmlformats-officedocument.presentationml.tags+xml" PartName="/ppt/tags/tag38.xml"/>
  <Override ContentType="application/vnd.openxmlformats-officedocument.presentationml.tags+xml" PartName="/ppt/tags/tag39.xml"/>
  <Override ContentType="application/vnd.openxmlformats-officedocument.presentationml.tags+xml" PartName="/ppt/tags/tag40.xml"/>
  <Override ContentType="application/vnd.openxmlformats-officedocument.presentationml.tags+xml" PartName="/ppt/tags/tag41.xml"/>
  <Override ContentType="application/vnd.openxmlformats-officedocument.presentationml.tags+xml" PartName="/ppt/tags/tag42.xml"/>
  <Override ContentType="application/vnd.openxmlformats-officedocument.presentationml.tags+xml" PartName="/ppt/tags/tag43.xml"/>
  <Override ContentType="application/vnd.openxmlformats-officedocument.presentationml.tags+xml" PartName="/ppt/tags/tag44.xml"/>
  <Override ContentType="application/vnd.openxmlformats-officedocument.presentationml.tags+xml" PartName="/ppt/tags/tag45.xml"/>
  <Override ContentType="application/vnd.openxmlformats-officedocument.presentationml.tags+xml" PartName="/ppt/tags/tag46.xml"/>
  <Override ContentType="application/vnd.openxmlformats-officedocument.presentationml.tags+xml" PartName="/ppt/tags/tag47.xml"/>
  <Override ContentType="application/vnd.openxmlformats-officedocument.presentationml.tags+xml" PartName="/ppt/tags/tag48.xml"/>
  <Override ContentType="application/vnd.openxmlformats-officedocument.presentationml.tags+xml" PartName="/ppt/tags/tag49.xml"/>
  <Override ContentType="application/vnd.openxmlformats-officedocument.presentationml.tags+xml" PartName="/ppt/tags/tag50.xml"/>
  <Override ContentType="application/vnd.openxmlformats-officedocument.presentationml.tags+xml" PartName="/ppt/tags/tag51.xml"/>
  <Override ContentType="application/vnd.openxmlformats-officedocument.presentationml.tags+xml" PartName="/ppt/tags/tag52.xml"/>
  <Override ContentType="application/vnd.openxmlformats-officedocument.presentationml.tags+xml" PartName="/ppt/tags/tag53.xml"/>
  <Override ContentType="application/vnd.openxmlformats-officedocument.presentationml.tags+xml" PartName="/ppt/tags/tag54.xml"/>
  <Override ContentType="application/vnd.openxmlformats-officedocument.presentationml.tags+xml" PartName="/ppt/tags/tag55.xml"/>
  <Override ContentType="application/vnd.openxmlformats-officedocument.presentationml.tags+xml" PartName="/ppt/tags/tag56.xml"/>
  <Override ContentType="application/vnd.openxmlformats-officedocument.presentationml.tags+xml" PartName="/ppt/tags/tag57.xml"/>
  <Override ContentType="application/vnd.openxmlformats-officedocument.presentationml.tags+xml" PartName="/ppt/tags/tag58.xml"/>
  <Override ContentType="application/vnd.openxmlformats-officedocument.presentationml.tags+xml" PartName="/ppt/tags/tag59.xml"/>
  <Override ContentType="application/vnd.openxmlformats-officedocument.presentationml.tags+xml" PartName="/ppt/tags/tag60.xml"/>
  <Override ContentType="application/vnd.openxmlformats-officedocument.presentationml.tags+xml" PartName="/ppt/tags/tag61.xml"/>
  <Override ContentType="application/vnd.openxmlformats-officedocument.presentationml.tags+xml" PartName="/ppt/tags/tag62.xml"/>
  <Override ContentType="application/vnd.openxmlformats-officedocument.presentationml.tags+xml" PartName="/ppt/tags/tag63.xml"/>
  <Override ContentType="application/vnd.openxmlformats-officedocument.presentationml.tags+xml" PartName="/ppt/tags/tag64.xml"/>
  <Override ContentType="application/vnd.openxmlformats-officedocument.presentationml.tags+xml" PartName="/ppt/tags/tag65.xml"/>
  <Override ContentType="application/vnd.openxmlformats-officedocument.presentationml.tags+xml" PartName="/ppt/tags/tag66.xml"/>
  <Override ContentType="application/vnd.openxmlformats-officedocument.presentationml.tags+xml" PartName="/ppt/tags/tag67.xml"/>
  <Override ContentType="application/vnd.openxmlformats-officedocument.presentationml.tags+xml" PartName="/ppt/tags/tag68.xml"/>
  <Override ContentType="application/vnd.openxmlformats-officedocument.presentationml.tags+xml" PartName="/ppt/tags/tag69.xml"/>
  <Override ContentType="application/vnd.openxmlformats-officedocument.presentationml.tags+xml" PartName="/ppt/tags/tag70.xml"/>
  <Override ContentType="application/vnd.openxmlformats-officedocument.presentationml.tags+xml" PartName="/ppt/tags/tag71.xml"/>
  <Override ContentType="application/vnd.openxmlformats-officedocument.presentationml.tags+xml" PartName="/ppt/tags/tag72.xml"/>
  <Override ContentType="application/vnd.openxmlformats-officedocument.presentationml.tags+xml" PartName="/ppt/tags/tag73.xml"/>
  <Override ContentType="application/vnd.openxmlformats-officedocument.presentationml.tags+xml" PartName="/ppt/tags/tag74.xml"/>
  <Override ContentType="application/vnd.openxmlformats-officedocument.presentationml.tags+xml" PartName="/ppt/tags/tag75.xml"/>
  <Override ContentType="application/vnd.openxmlformats-officedocument.presentationml.tags+xml" PartName="/ppt/tags/tag76.xml"/>
  <Override ContentType="application/vnd.openxmlformats-officedocument.presentationml.tags+xml" PartName="/ppt/tags/tag77.xml"/>
  <Override ContentType="application/vnd.openxmlformats-officedocument.presentationml.tags+xml" PartName="/ppt/tags/tag78.xml"/>
  <Override ContentType="application/vnd.openxmlformats-officedocument.presentationml.tags+xml" PartName="/ppt/tags/tag79.xml"/>
  <Override ContentType="application/vnd.openxmlformats-officedocument.presentationml.tags+xml" PartName="/ppt/tags/tag80.xml"/>
  <Override ContentType="application/vnd.openxmlformats-officedocument.presentationml.tags+xml" PartName="/ppt/tags/tag81.xml"/>
  <Override ContentType="application/vnd.openxmlformats-officedocument.presentationml.tags+xml" PartName="/ppt/tags/tag82.xml"/>
  <Override ContentType="application/vnd.openxmlformats-officedocument.presentationml.tags+xml" PartName="/ppt/tags/tag83.xml"/>
  <Override ContentType="application/vnd.openxmlformats-officedocument.presentationml.tags+xml" PartName="/ppt/tags/tag84.xml"/>
  <Override ContentType="application/vnd.openxmlformats-officedocument.presentationml.tags+xml" PartName="/ppt/tags/tag85.xml"/>
  <Override ContentType="application/vnd.openxmlformats-officedocument.presentationml.tags+xml" PartName="/ppt/tags/tag86.xml"/>
  <Override ContentType="application/vnd.openxmlformats-officedocument.presentationml.tags+xml" PartName="/ppt/tags/tag87.xml"/>
  <Override ContentType="application/vnd.openxmlformats-officedocument.presentationml.tags+xml" PartName="/ppt/tags/tag88.xml"/>
  <Override ContentType="application/vnd.openxmlformats-officedocument.presentationml.tags+xml" PartName="/ppt/tags/tag89.xml"/>
  <Override ContentType="application/vnd.openxmlformats-officedocument.presentationml.tags+xml" PartName="/ppt/tags/tag90.xml"/>
  <Override ContentType="application/vnd.openxmlformats-officedocument.presentationml.tags+xml" PartName="/ppt/tags/tag91.xml"/>
  <Override ContentType="application/vnd.openxmlformats-officedocument.presentationml.tags+xml" PartName="/ppt/tags/tag92.xml"/>
  <Override ContentType="application/vnd.openxmlformats-officedocument.presentationml.tags+xml" PartName="/ppt/tags/tag93.xml"/>
  <Override ContentType="application/vnd.openxmlformats-officedocument.presentationml.tags+xml" PartName="/ppt/tags/tag94.xml"/>
  <Override ContentType="application/vnd.openxmlformats-officedocument.presentationml.tags+xml" PartName="/ppt/tags/tag95.xml"/>
  <Override ContentType="application/vnd.openxmlformats-officedocument.presentationml.tags+xml" PartName="/ppt/tags/tag96.xml"/>
  <Override ContentType="application/vnd.openxmlformats-officedocument.presentationml.tags+xml" PartName="/ppt/tags/tag97.xml"/>
  <Override ContentType="application/vnd.openxmlformats-officedocument.presentationml.tags+xml" PartName="/ppt/tags/tag98.xml"/>
  <Override ContentType="application/vnd.openxmlformats-officedocument.presentationml.tags+xml" PartName="/ppt/tags/tag99.xml"/>
  <Override ContentType="application/vnd.openxmlformats-officedocument.presentationml.tags+xml" PartName="/ppt/tags/tag100.xml"/>
  <Override ContentType="application/vnd.openxmlformats-officedocument.presentationml.tags+xml" PartName="/ppt/tags/tag101.xml"/>
  <Override ContentType="application/vnd.openxmlformats-officedocument.presentationml.tags+xml" PartName="/ppt/tags/tag102.xml"/>
  <Override ContentType="application/vnd.openxmlformats-officedocument.presentationml.tags+xml" PartName="/ppt/tags/tag103.xml"/>
  <Override ContentType="application/vnd.openxmlformats-officedocument.presentationml.tags+xml" PartName="/ppt/tags/tag104.xml"/>
  <Override ContentType="application/vnd.openxmlformats-officedocument.presentationml.tags+xml" PartName="/ppt/tags/tag105.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 id="2147483680" r:id="rId5"/>
    <p:sldMasterId id="2147483697" r:id="rId6"/>
  </p:sldMasterIdLst>
  <p:notesMasterIdLst>
    <p:notesMasterId r:id="rId65"/>
  </p:notesMasterIdLst>
  <p:handoutMasterIdLst>
    <p:handoutMasterId r:id="rId66"/>
  </p:handoutMasterIdLst>
  <p:sldIdLst>
    <p:sldId id="267" r:id="rId7"/>
    <p:sldId id="297" r:id="rId8"/>
    <p:sldId id="2134960643" r:id="rId9"/>
    <p:sldId id="2134960656" r:id="rId10"/>
    <p:sldId id="301" r:id="rId11"/>
    <p:sldId id="2134960658" r:id="rId12"/>
    <p:sldId id="2134960672" r:id="rId13"/>
    <p:sldId id="2134960668" r:id="rId14"/>
    <p:sldId id="263" r:id="rId15"/>
    <p:sldId id="298" r:id="rId16"/>
    <p:sldId id="299" r:id="rId17"/>
    <p:sldId id="2134960567" r:id="rId18"/>
    <p:sldId id="2134960558" r:id="rId19"/>
    <p:sldId id="2134960559" r:id="rId20"/>
    <p:sldId id="2134960560" r:id="rId21"/>
    <p:sldId id="2134960561" r:id="rId22"/>
    <p:sldId id="277" r:id="rId23"/>
    <p:sldId id="2134960585" r:id="rId24"/>
    <p:sldId id="2134960584" r:id="rId25"/>
    <p:sldId id="2134960683" r:id="rId26"/>
    <p:sldId id="2134960631" r:id="rId27"/>
    <p:sldId id="2134960686" r:id="rId28"/>
    <p:sldId id="2134960568" r:id="rId29"/>
    <p:sldId id="306" r:id="rId30"/>
    <p:sldId id="2134960670" r:id="rId31"/>
    <p:sldId id="279" r:id="rId32"/>
    <p:sldId id="281" r:id="rId33"/>
    <p:sldId id="284" r:id="rId34"/>
    <p:sldId id="331" r:id="rId35"/>
    <p:sldId id="2134960565" r:id="rId36"/>
    <p:sldId id="2134960578" r:id="rId37"/>
    <p:sldId id="293" r:id="rId38"/>
    <p:sldId id="2134960660" r:id="rId39"/>
    <p:sldId id="273" r:id="rId40"/>
    <p:sldId id="2134960661" r:id="rId41"/>
    <p:sldId id="2134960675" r:id="rId42"/>
    <p:sldId id="2134960586" r:id="rId43"/>
    <p:sldId id="315" r:id="rId44"/>
    <p:sldId id="340" r:id="rId45"/>
    <p:sldId id="308" r:id="rId46"/>
    <p:sldId id="2134960569" r:id="rId47"/>
    <p:sldId id="2134960648" r:id="rId48"/>
    <p:sldId id="2134960573" r:id="rId49"/>
    <p:sldId id="2134960574" r:id="rId50"/>
    <p:sldId id="2134960651" r:id="rId51"/>
    <p:sldId id="2134960677" r:id="rId52"/>
    <p:sldId id="2134960650" r:id="rId53"/>
    <p:sldId id="2134960570" r:id="rId54"/>
    <p:sldId id="2134960587" r:id="rId55"/>
    <p:sldId id="2134960665" r:id="rId56"/>
    <p:sldId id="264" r:id="rId57"/>
    <p:sldId id="311" r:id="rId58"/>
    <p:sldId id="2134960581" r:id="rId59"/>
    <p:sldId id="2134960642" r:id="rId60"/>
    <p:sldId id="2134960582" r:id="rId61"/>
    <p:sldId id="328" r:id="rId62"/>
    <p:sldId id="2134960641" r:id="rId63"/>
    <p:sldId id="2134960676" r:id="rId64"/>
  </p:sldIdLst>
  <p:sldSz cx="12192000" cy="6858000"/>
  <p:notesSz cx="6858000" cy="9144000"/>
  <p:custDataLst>
    <p:tags r:id="rId67"/>
  </p:custDataLst>
  <p:defaultTextStyle>
    <a:defPPr>
      <a:defRPr lang="fi-FI"/>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Tekijä" initials="A" lastIdx="11"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9CAFF"/>
    <a:srgbClr val="EDEDFC"/>
    <a:srgbClr val="FDE0F1"/>
    <a:srgbClr val="E7F1F0"/>
    <a:srgbClr val="D6FFD6"/>
    <a:srgbClr val="B2096E"/>
    <a:srgbClr val="FDBFE2"/>
    <a:srgbClr val="FDCFEA"/>
    <a:srgbClr val="FED8EE"/>
    <a:srgbClr val="FDF1F8"/>
  </p:clrMru>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0A15C55-8517-42AA-B614-E9B94910E393}" styleName="Normaali tyyli 2 - Korostu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Normaali tyyli 4 - Korostus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7292A2E-F333-43FB-9621-5CBBE7FDCDCB}" styleName="Vaalea tyyli 2 - Korostus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4" autoAdjust="0"/>
    <p:restoredTop sz="95706" autoAdjust="0"/>
  </p:normalViewPr>
  <p:slideViewPr>
    <p:cSldViewPr snapToGrid="0">
      <p:cViewPr varScale="1">
        <p:scale>
          <a:sx n="100" d="100"/>
          <a:sy n="100" d="100"/>
        </p:scale>
        <p:origin x="708" y="312"/>
      </p:cViewPr>
      <p:guideLst>
        <p:guide orient="horz" pos="2160"/>
        <p:guide pos="3840"/>
      </p:guideLst>
    </p:cSldViewPr>
  </p:slideViewPr>
  <p:outlineViewPr>
    <p:cViewPr>
      <p:scale>
        <a:sx n="33" d="100"/>
        <a:sy n="33" d="100"/>
      </p:scale>
      <p:origin x="0" y="-162"/>
    </p:cViewPr>
  </p:outlineViewPr>
  <p:notesTextViewPr>
    <p:cViewPr>
      <p:scale>
        <a:sx n="1" d="1"/>
        <a:sy n="1" d="1"/>
      </p:scale>
      <p:origin x="0" y="0"/>
    </p:cViewPr>
  </p:notesTextViewPr>
  <p:sorterViewPr>
    <p:cViewPr>
      <p:scale>
        <a:sx n="87" d="100"/>
        <a:sy n="87" d="100"/>
      </p:scale>
      <p:origin x="0" y="-11562"/>
    </p:cViewPr>
  </p:sorterViewPr>
  <p:notesViewPr>
    <p:cSldViewPr snapToGrid="0">
      <p:cViewPr>
        <p:scale>
          <a:sx n="1" d="2"/>
          <a:sy n="1" d="2"/>
        </p:scale>
        <p:origin x="6054" y="2136"/>
      </p:cViewPr>
      <p:guideLst/>
    </p:cSldViewPr>
  </p:notesViewPr>
  <p:gridSpacing cx="76200" cy="76200"/>
</p:viewPr>
</file>

<file path=ppt/_rels/presentation.xml.rels><?xml version="1.0" encoding="UTF-8" standalone="yes"?><Relationships xmlns="http://schemas.openxmlformats.org/package/2006/relationships"><Relationship Id="rId1" Target="../customXml/item1.xml" Type="http://schemas.openxmlformats.org/officeDocument/2006/relationships/customXml"/><Relationship Id="rId10" Target="slides/slide4.xml" Type="http://schemas.openxmlformats.org/officeDocument/2006/relationships/slide"/><Relationship Id="rId11" Target="slides/slide5.xml" Type="http://schemas.openxmlformats.org/officeDocument/2006/relationships/slide"/><Relationship Id="rId12" Target="slides/slide6.xml" Type="http://schemas.openxmlformats.org/officeDocument/2006/relationships/slide"/><Relationship Id="rId13" Target="slides/slide7.xml" Type="http://schemas.openxmlformats.org/officeDocument/2006/relationships/slide"/><Relationship Id="rId14" Target="slides/slide8.xml" Type="http://schemas.openxmlformats.org/officeDocument/2006/relationships/slide"/><Relationship Id="rId15" Target="slides/slide9.xml" Type="http://schemas.openxmlformats.org/officeDocument/2006/relationships/slide"/><Relationship Id="rId16" Target="slides/slide10.xml" Type="http://schemas.openxmlformats.org/officeDocument/2006/relationships/slide"/><Relationship Id="rId17" Target="slides/slide11.xml" Type="http://schemas.openxmlformats.org/officeDocument/2006/relationships/slide"/><Relationship Id="rId18" Target="slides/slide12.xml" Type="http://schemas.openxmlformats.org/officeDocument/2006/relationships/slide"/><Relationship Id="rId19" Target="slides/slide13.xml" Type="http://schemas.openxmlformats.org/officeDocument/2006/relationships/slide"/><Relationship Id="rId2" Target="../customXml/item2.xml" Type="http://schemas.openxmlformats.org/officeDocument/2006/relationships/customXml"/><Relationship Id="rId20" Target="slides/slide14.xml" Type="http://schemas.openxmlformats.org/officeDocument/2006/relationships/slide"/><Relationship Id="rId21" Target="slides/slide15.xml" Type="http://schemas.openxmlformats.org/officeDocument/2006/relationships/slide"/><Relationship Id="rId22" Target="slides/slide16.xml" Type="http://schemas.openxmlformats.org/officeDocument/2006/relationships/slide"/><Relationship Id="rId23" Target="slides/slide17.xml" Type="http://schemas.openxmlformats.org/officeDocument/2006/relationships/slide"/><Relationship Id="rId24" Target="slides/slide18.xml" Type="http://schemas.openxmlformats.org/officeDocument/2006/relationships/slide"/><Relationship Id="rId25" Target="slides/slide19.xml" Type="http://schemas.openxmlformats.org/officeDocument/2006/relationships/slide"/><Relationship Id="rId26" Target="slides/slide20.xml" Type="http://schemas.openxmlformats.org/officeDocument/2006/relationships/slide"/><Relationship Id="rId27" Target="slides/slide21.xml" Type="http://schemas.openxmlformats.org/officeDocument/2006/relationships/slide"/><Relationship Id="rId28" Target="slides/slide22.xml" Type="http://schemas.openxmlformats.org/officeDocument/2006/relationships/slide"/><Relationship Id="rId29" Target="slides/slide23.xml" Type="http://schemas.openxmlformats.org/officeDocument/2006/relationships/slide"/><Relationship Id="rId3" Target="../customXml/item3.xml" Type="http://schemas.openxmlformats.org/officeDocument/2006/relationships/customXml"/><Relationship Id="rId30" Target="slides/slide24.xml" Type="http://schemas.openxmlformats.org/officeDocument/2006/relationships/slide"/><Relationship Id="rId31" Target="slides/slide25.xml" Type="http://schemas.openxmlformats.org/officeDocument/2006/relationships/slide"/><Relationship Id="rId32" Target="slides/slide26.xml" Type="http://schemas.openxmlformats.org/officeDocument/2006/relationships/slide"/><Relationship Id="rId33" Target="slides/slide27.xml" Type="http://schemas.openxmlformats.org/officeDocument/2006/relationships/slide"/><Relationship Id="rId34" Target="slides/slide28.xml" Type="http://schemas.openxmlformats.org/officeDocument/2006/relationships/slide"/><Relationship Id="rId35" Target="slides/slide29.xml" Type="http://schemas.openxmlformats.org/officeDocument/2006/relationships/slide"/><Relationship Id="rId36" Target="slides/slide30.xml" Type="http://schemas.openxmlformats.org/officeDocument/2006/relationships/slide"/><Relationship Id="rId37" Target="slides/slide31.xml" Type="http://schemas.openxmlformats.org/officeDocument/2006/relationships/slide"/><Relationship Id="rId38" Target="slides/slide32.xml" Type="http://schemas.openxmlformats.org/officeDocument/2006/relationships/slide"/><Relationship Id="rId39" Target="slides/slide33.xml" Type="http://schemas.openxmlformats.org/officeDocument/2006/relationships/slide"/><Relationship Id="rId4" Target="slideMasters/slideMaster1.xml" Type="http://schemas.openxmlformats.org/officeDocument/2006/relationships/slideMaster"/><Relationship Id="rId40" Target="slides/slide34.xml" Type="http://schemas.openxmlformats.org/officeDocument/2006/relationships/slide"/><Relationship Id="rId41" Target="slides/slide35.xml" Type="http://schemas.openxmlformats.org/officeDocument/2006/relationships/slide"/><Relationship Id="rId42" Target="slides/slide36.xml" Type="http://schemas.openxmlformats.org/officeDocument/2006/relationships/slide"/><Relationship Id="rId43" Target="slides/slide37.xml" Type="http://schemas.openxmlformats.org/officeDocument/2006/relationships/slide"/><Relationship Id="rId44" Target="slides/slide38.xml" Type="http://schemas.openxmlformats.org/officeDocument/2006/relationships/slide"/><Relationship Id="rId45" Target="slides/slide39.xml" Type="http://schemas.openxmlformats.org/officeDocument/2006/relationships/slide"/><Relationship Id="rId46" Target="slides/slide40.xml" Type="http://schemas.openxmlformats.org/officeDocument/2006/relationships/slide"/><Relationship Id="rId47" Target="slides/slide41.xml" Type="http://schemas.openxmlformats.org/officeDocument/2006/relationships/slide"/><Relationship Id="rId48" Target="slides/slide42.xml" Type="http://schemas.openxmlformats.org/officeDocument/2006/relationships/slide"/><Relationship Id="rId49" Target="slides/slide43.xml" Type="http://schemas.openxmlformats.org/officeDocument/2006/relationships/slide"/><Relationship Id="rId5" Target="slideMasters/slideMaster2.xml" Type="http://schemas.openxmlformats.org/officeDocument/2006/relationships/slideMaster"/><Relationship Id="rId50" Target="slides/slide44.xml" Type="http://schemas.openxmlformats.org/officeDocument/2006/relationships/slide"/><Relationship Id="rId51" Target="slides/slide45.xml" Type="http://schemas.openxmlformats.org/officeDocument/2006/relationships/slide"/><Relationship Id="rId52" Target="slides/slide46.xml" Type="http://schemas.openxmlformats.org/officeDocument/2006/relationships/slide"/><Relationship Id="rId53" Target="slides/slide47.xml" Type="http://schemas.openxmlformats.org/officeDocument/2006/relationships/slide"/><Relationship Id="rId54" Target="slides/slide48.xml" Type="http://schemas.openxmlformats.org/officeDocument/2006/relationships/slide"/><Relationship Id="rId55" Target="slides/slide49.xml" Type="http://schemas.openxmlformats.org/officeDocument/2006/relationships/slide"/><Relationship Id="rId56" Target="slides/slide50.xml" Type="http://schemas.openxmlformats.org/officeDocument/2006/relationships/slide"/><Relationship Id="rId57" Target="slides/slide51.xml" Type="http://schemas.openxmlformats.org/officeDocument/2006/relationships/slide"/><Relationship Id="rId58" Target="slides/slide52.xml" Type="http://schemas.openxmlformats.org/officeDocument/2006/relationships/slide"/><Relationship Id="rId59" Target="slides/slide53.xml" Type="http://schemas.openxmlformats.org/officeDocument/2006/relationships/slide"/><Relationship Id="rId6" Target="slideMasters/slideMaster3.xml" Type="http://schemas.openxmlformats.org/officeDocument/2006/relationships/slideMaster"/><Relationship Id="rId60" Target="slides/slide54.xml" Type="http://schemas.openxmlformats.org/officeDocument/2006/relationships/slide"/><Relationship Id="rId61" Target="slides/slide55.xml" Type="http://schemas.openxmlformats.org/officeDocument/2006/relationships/slide"/><Relationship Id="rId62" Target="slides/slide56.xml" Type="http://schemas.openxmlformats.org/officeDocument/2006/relationships/slide"/><Relationship Id="rId63" Target="slides/slide57.xml" Type="http://schemas.openxmlformats.org/officeDocument/2006/relationships/slide"/><Relationship Id="rId64" Target="slides/slide58.xml" Type="http://schemas.openxmlformats.org/officeDocument/2006/relationships/slide"/><Relationship Id="rId65" Target="notesMasters/notesMaster1.xml" Type="http://schemas.openxmlformats.org/officeDocument/2006/relationships/notesMaster"/><Relationship Id="rId66" Target="handoutMasters/handoutMaster1.xml" Type="http://schemas.openxmlformats.org/officeDocument/2006/relationships/handoutMaster"/><Relationship Id="rId67" Target="tags/tag1.xml" Type="http://schemas.openxmlformats.org/officeDocument/2006/relationships/tags"/><Relationship Id="rId68" Target="commentAuthors.xml" Type="http://schemas.openxmlformats.org/officeDocument/2006/relationships/commentAuthors"/><Relationship Id="rId69" Target="presProps.xml" Type="http://schemas.openxmlformats.org/officeDocument/2006/relationships/presProps"/><Relationship Id="rId7" Target="slides/slide1.xml" Type="http://schemas.openxmlformats.org/officeDocument/2006/relationships/slide"/><Relationship Id="rId70" Target="viewProps.xml" Type="http://schemas.openxmlformats.org/officeDocument/2006/relationships/viewProps"/><Relationship Id="rId71" Target="theme/theme1.xml" Type="http://schemas.openxmlformats.org/officeDocument/2006/relationships/theme"/><Relationship Id="rId72" Target="tableStyles.xml" Type="http://schemas.openxmlformats.org/officeDocument/2006/relationships/tableStyles"/><Relationship Id="rId73" Target="authors.xml" Type="http://schemas.microsoft.com/office/2018/10/relationships/authors"/><Relationship Id="rId8" Target="slides/slide2.xml" Type="http://schemas.openxmlformats.org/officeDocument/2006/relationships/slide"/><Relationship Id="rId9" Target="slides/slide3.xml" Type="http://schemas.openxmlformats.org/officeDocument/2006/relationships/slide"/></Relationships>
</file>

<file path=ppt/handoutMasters/_rels/handoutMaster1.xml.rels><?xml version="1.0" encoding="UTF-8" standalone="yes"?><Relationships xmlns="http://schemas.openxmlformats.org/package/2006/relationships"><Relationship Id="rId1" Target="../theme/theme5.xml" Type="http://schemas.openxmlformats.org/officeDocument/2006/relationships/theme"/></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a:extLst>
              <a:ext uri="{FF2B5EF4-FFF2-40B4-BE49-F238E27FC236}">
                <a16:creationId xmlns:a16="http://schemas.microsoft.com/office/drawing/2014/main" id="{3B755900-A9E7-0B97-FA96-4151ADC5521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Päivämäärän paikkamerkki 2">
            <a:extLst>
              <a:ext uri="{FF2B5EF4-FFF2-40B4-BE49-F238E27FC236}">
                <a16:creationId xmlns:a16="http://schemas.microsoft.com/office/drawing/2014/main" id="{02D13BF5-4CDB-51A0-28D6-DDA65FC4872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797E321-DCB1-7448-96AD-C284FCDE9D95}" type="datetimeFigureOut">
              <a:rPr lang="fi-FI" smtClean="0"/>
              <a:t>28.3.2025</a:t>
            </a:fld>
            <a:endParaRPr lang="fi-FI"/>
          </a:p>
        </p:txBody>
      </p:sp>
      <p:sp>
        <p:nvSpPr>
          <p:cNvPr id="4" name="Alatunnisteen paikkamerkki 3">
            <a:extLst>
              <a:ext uri="{FF2B5EF4-FFF2-40B4-BE49-F238E27FC236}">
                <a16:creationId xmlns:a16="http://schemas.microsoft.com/office/drawing/2014/main" id="{5D1352BC-59DB-ECF6-7F2F-01E17D13BB8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5" name="Dian numeron paikkamerkki 4">
            <a:extLst>
              <a:ext uri="{FF2B5EF4-FFF2-40B4-BE49-F238E27FC236}">
                <a16:creationId xmlns:a16="http://schemas.microsoft.com/office/drawing/2014/main" id="{B7AC8DA0-8D11-612C-2E2F-FBA2818AAD6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8F848CD-EA1E-7145-83AB-0709E06341AC}" type="slidenum">
              <a:rPr lang="fi-FI" smtClean="0"/>
              <a:t>‹#›</a:t>
            </a:fld>
            <a:endParaRPr lang="fi-FI"/>
          </a:p>
        </p:txBody>
      </p:sp>
    </p:spTree>
    <p:extLst>
      <p:ext uri="{BB962C8B-B14F-4D97-AF65-F5344CB8AC3E}">
        <p14:creationId xmlns:p14="http://schemas.microsoft.com/office/powerpoint/2010/main" val="4423509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0-25T13:47:23.171"/>
    </inkml:context>
    <inkml:brush xml:id="br0">
      <inkml:brushProperty name="width" value="0.025" units="cm"/>
      <inkml:brushProperty name="height" value="0.025" units="cm"/>
      <inkml:brushProperty name="color" value="#AB008B"/>
    </inkml:brush>
  </inkml:definitions>
  <inkml:trace contextRef="#ctx0" brushRef="#br0">1 0 24575</inkml:trace>
</inkml:ink>
</file>

<file path=ppt/notesMasters/_rels/notesMaster1.xml.rels><?xml version="1.0" encoding="UTF-8" standalone="yes"?><Relationships xmlns="http://schemas.openxmlformats.org/package/2006/relationships"><Relationship Id="rId1" Target="../theme/theme4.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rtl="0">
              <a:defRPr sz="1200"/>
            </a:lvl1pPr>
          </a:lstStyle>
          <a:p>
            <a:endParaRPr lang="fi-FI"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rtl="0">
              <a:defRPr sz="1200"/>
            </a:lvl1pPr>
          </a:lstStyle>
          <a:p>
            <a:fld id="{A160DB6F-B396-1F43-B05E-1722511CBA15}" type="datetimeFigureOut">
              <a:rPr lang="fi-FI" smtClean="0"/>
              <a:pPr/>
              <a:t>28.3.2025</a:t>
            </a:fld>
            <a:endParaRPr lang="fi-FI"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FI"/>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i-FI"/>
              <a:t>Click to edit Master text styles</a:t>
            </a:r>
          </a:p>
          <a:p>
            <a:pPr lvl="1"/>
            <a:r>
              <a:rPr lang="fi-FI"/>
              <a:t>Second level</a:t>
            </a:r>
          </a:p>
          <a:p>
            <a:pPr lvl="2"/>
            <a:r>
              <a:rPr lang="fi-FI"/>
              <a:t>Third level</a:t>
            </a:r>
          </a:p>
          <a:p>
            <a:pPr lvl="3"/>
            <a:r>
              <a:rPr lang="fi-FI"/>
              <a:t>Fourth level</a:t>
            </a:r>
          </a:p>
          <a:p>
            <a:pPr lvl="4"/>
            <a:r>
              <a:rPr lang="fi-FI"/>
              <a:t>Fifth level</a:t>
            </a:r>
            <a:endParaRPr lang="fi-FI"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rtl="0">
              <a:defRPr sz="1200"/>
            </a:lvl1pPr>
          </a:lstStyle>
          <a:p>
            <a:endParaRPr lang="fi-FI"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rtl="0">
              <a:defRPr sz="1200"/>
            </a:lvl1pPr>
          </a:lstStyle>
          <a:p>
            <a:fld id="{0EB46B93-6D2B-B94A-92CA-D45241FFDB31}" type="slidenum">
              <a:rPr lang="fi-FI" smtClean="0"/>
              <a:pPr/>
              <a:t>‹#›</a:t>
            </a:fld>
            <a:endParaRPr lang="fi-FI" dirty="0"/>
          </a:p>
        </p:txBody>
      </p:sp>
    </p:spTree>
    <p:extLst>
      <p:ext uri="{BB962C8B-B14F-4D97-AF65-F5344CB8AC3E}">
        <p14:creationId xmlns:p14="http://schemas.microsoft.com/office/powerpoint/2010/main" val="2692589397"/>
      </p:ext>
    </p:extLst>
  </p:cSld>
  <p:clrMap bg1="lt1" tx1="dk1" bg2="lt2" tx2="dk2" accent1="accent1" accent2="accent2" accent3="accent3" accent4="accent4" accent5="accent5" accent6="accent6" hlink="hlink" folHlink="folHlink"/>
  <p:notesStyle>
    <a:lvl1pPr marL="0" algn="l" defTabSz="914286" rtl="0" eaLnBrk="1" latinLnBrk="0" hangingPunct="1">
      <a:defRPr sz="1200" kern="1200">
        <a:solidFill>
          <a:schemeClr val="tx1"/>
        </a:solidFill>
        <a:latin typeface="+mn-lt"/>
        <a:ea typeface="+mn-ea"/>
        <a:cs typeface="+mn-cs"/>
      </a:defRPr>
    </a:lvl1pPr>
    <a:lvl2pPr marL="457143" algn="l" defTabSz="914286" rtl="0" eaLnBrk="1" latinLnBrk="0" hangingPunct="1">
      <a:defRPr sz="1200" kern="1200">
        <a:solidFill>
          <a:schemeClr val="tx1"/>
        </a:solidFill>
        <a:latin typeface="+mn-lt"/>
        <a:ea typeface="+mn-ea"/>
        <a:cs typeface="+mn-cs"/>
      </a:defRPr>
    </a:lvl2pPr>
    <a:lvl3pPr marL="914286" algn="l" defTabSz="914286" rtl="0" eaLnBrk="1" latinLnBrk="0" hangingPunct="1">
      <a:defRPr sz="1200" kern="1200">
        <a:solidFill>
          <a:schemeClr val="tx1"/>
        </a:solidFill>
        <a:latin typeface="+mn-lt"/>
        <a:ea typeface="+mn-ea"/>
        <a:cs typeface="+mn-cs"/>
      </a:defRPr>
    </a:lvl3pPr>
    <a:lvl4pPr marL="1371430" algn="l" defTabSz="914286" rtl="0" eaLnBrk="1" latinLnBrk="0" hangingPunct="1">
      <a:defRPr sz="1200" kern="1200">
        <a:solidFill>
          <a:schemeClr val="tx1"/>
        </a:solidFill>
        <a:latin typeface="+mn-lt"/>
        <a:ea typeface="+mn-ea"/>
        <a:cs typeface="+mn-cs"/>
      </a:defRPr>
    </a:lvl4pPr>
    <a:lvl5pPr marL="1828573" algn="l" defTabSz="914286" rtl="0" eaLnBrk="1" latinLnBrk="0" hangingPunct="1">
      <a:defRPr sz="1200" kern="1200">
        <a:solidFill>
          <a:schemeClr val="tx1"/>
        </a:solidFill>
        <a:latin typeface="+mn-lt"/>
        <a:ea typeface="+mn-ea"/>
        <a:cs typeface="+mn-cs"/>
      </a:defRPr>
    </a:lvl5pPr>
    <a:lvl6pPr marL="2285718" algn="l" defTabSz="914286" rtl="0" eaLnBrk="1" latinLnBrk="0" hangingPunct="1">
      <a:defRPr sz="1200" kern="1200">
        <a:solidFill>
          <a:schemeClr val="tx1"/>
        </a:solidFill>
        <a:latin typeface="+mn-lt"/>
        <a:ea typeface="+mn-ea"/>
        <a:cs typeface="+mn-cs"/>
      </a:defRPr>
    </a:lvl6pPr>
    <a:lvl7pPr marL="2742858" algn="l" defTabSz="914286" rtl="0" eaLnBrk="1" latinLnBrk="0" hangingPunct="1">
      <a:defRPr sz="1200" kern="1200">
        <a:solidFill>
          <a:schemeClr val="tx1"/>
        </a:solidFill>
        <a:latin typeface="+mn-lt"/>
        <a:ea typeface="+mn-ea"/>
        <a:cs typeface="+mn-cs"/>
      </a:defRPr>
    </a:lvl7pPr>
    <a:lvl8pPr marL="3200000" algn="l" defTabSz="914286" rtl="0" eaLnBrk="1" latinLnBrk="0" hangingPunct="1">
      <a:defRPr sz="1200" kern="1200">
        <a:solidFill>
          <a:schemeClr val="tx1"/>
        </a:solidFill>
        <a:latin typeface="+mn-lt"/>
        <a:ea typeface="+mn-ea"/>
        <a:cs typeface="+mn-cs"/>
      </a:defRPr>
    </a:lvl8pPr>
    <a:lvl9pPr marL="3657143" algn="l" defTabSz="91428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1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1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1.xml" Type="http://schemas.openxmlformats.org/officeDocument/2006/relationships/slide"/></Relationships>
</file>

<file path=ppt/notesSlides/_rels/notesSlide1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2.xml" Type="http://schemas.openxmlformats.org/officeDocument/2006/relationships/slide"/></Relationships>
</file>

<file path=ppt/notesSlides/_rels/notesSlide1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3.xml" Type="http://schemas.openxmlformats.org/officeDocument/2006/relationships/slide"/></Relationships>
</file>

<file path=ppt/notesSlides/_rels/notesSlide1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4.xml" Type="http://schemas.openxmlformats.org/officeDocument/2006/relationships/slide"/></Relationships>
</file>

<file path=ppt/notesSlides/_rels/notesSlide1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5.xml" Type="http://schemas.openxmlformats.org/officeDocument/2006/relationships/slide"/></Relationships>
</file>

<file path=ppt/notesSlides/_rels/notesSlide1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6.xml" Type="http://schemas.openxmlformats.org/officeDocument/2006/relationships/slide"/></Relationships>
</file>

<file path=ppt/notesSlides/_rels/notesSlide1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7.xml" Type="http://schemas.openxmlformats.org/officeDocument/2006/relationships/slide"/></Relationships>
</file>

<file path=ppt/notesSlides/_rels/notesSlide1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8.xml" Type="http://schemas.openxmlformats.org/officeDocument/2006/relationships/slide"/></Relationships>
</file>

<file path=ppt/notesSlides/_rels/notesSlide1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9.xml" Type="http://schemas.openxmlformats.org/officeDocument/2006/relationships/slide"/></Relationships>
</file>

<file path=ppt/notesSlides/_rels/notesSlide2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0.xml" Type="http://schemas.openxmlformats.org/officeDocument/2006/relationships/slide"/></Relationships>
</file>

<file path=ppt/notesSlides/_rels/notesSlide2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1.xml" Type="http://schemas.openxmlformats.org/officeDocument/2006/relationships/slide"/></Relationships>
</file>

<file path=ppt/notesSlides/_rels/notesSlide2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2.xml" Type="http://schemas.openxmlformats.org/officeDocument/2006/relationships/slide"/></Relationships>
</file>

<file path=ppt/notesSlides/_rels/notesSlide2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3.xml" Type="http://schemas.openxmlformats.org/officeDocument/2006/relationships/slide"/></Relationships>
</file>

<file path=ppt/notesSlides/_rels/notesSlide2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4.xml" Type="http://schemas.openxmlformats.org/officeDocument/2006/relationships/slide"/></Relationships>
</file>

<file path=ppt/notesSlides/_rels/notesSlide2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5.xml" Type="http://schemas.openxmlformats.org/officeDocument/2006/relationships/slide"/></Relationships>
</file>

<file path=ppt/notesSlides/_rels/notesSlide2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6.xml" Type="http://schemas.openxmlformats.org/officeDocument/2006/relationships/slide"/></Relationships>
</file>

<file path=ppt/notesSlides/_rels/notesSlide2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7.xml" Type="http://schemas.openxmlformats.org/officeDocument/2006/relationships/slide"/></Relationships>
</file>

<file path=ppt/notesSlides/_rels/notesSlide2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8.xml" Type="http://schemas.openxmlformats.org/officeDocument/2006/relationships/slide"/></Relationships>
</file>

<file path=ppt/notesSlides/_rels/notesSlide2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9.xml" Type="http://schemas.openxmlformats.org/officeDocument/2006/relationships/slide"/></Relationships>
</file>

<file path=ppt/notesSlides/_rels/notesSlide3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0.xml" Type="http://schemas.openxmlformats.org/officeDocument/2006/relationships/slide"/></Relationships>
</file>

<file path=ppt/notesSlides/_rels/notesSlide3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1.xml" Type="http://schemas.openxmlformats.org/officeDocument/2006/relationships/slide"/></Relationships>
</file>

<file path=ppt/notesSlides/_rels/notesSlide3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2.xml" Type="http://schemas.openxmlformats.org/officeDocument/2006/relationships/slide"/></Relationships>
</file>

<file path=ppt/notesSlides/_rels/notesSlide3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3.xml" Type="http://schemas.openxmlformats.org/officeDocument/2006/relationships/slide"/></Relationships>
</file>

<file path=ppt/notesSlides/_rels/notesSlide3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4.xml" Type="http://schemas.openxmlformats.org/officeDocument/2006/relationships/slide"/></Relationships>
</file>

<file path=ppt/notesSlides/_rels/notesSlide3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5.xml" Type="http://schemas.openxmlformats.org/officeDocument/2006/relationships/slide"/></Relationships>
</file>

<file path=ppt/notesSlides/_rels/notesSlide3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6.xml" Type="http://schemas.openxmlformats.org/officeDocument/2006/relationships/slide"/></Relationships>
</file>

<file path=ppt/notesSlides/_rels/notesSlide3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7.xml" Type="http://schemas.openxmlformats.org/officeDocument/2006/relationships/slide"/></Relationships>
</file>

<file path=ppt/notesSlides/_rels/notesSlide3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8.xml" Type="http://schemas.openxmlformats.org/officeDocument/2006/relationships/slide"/></Relationships>
</file>

<file path=ppt/notesSlides/_rels/notesSlide3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9.xml" Type="http://schemas.openxmlformats.org/officeDocument/2006/relationships/slide"/></Relationships>
</file>

<file path=ppt/notesSlides/_rels/notesSlide4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0.xml" Type="http://schemas.openxmlformats.org/officeDocument/2006/relationships/slide"/></Relationships>
</file>

<file path=ppt/notesSlides/_rels/notesSlide4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1.xml" Type="http://schemas.openxmlformats.org/officeDocument/2006/relationships/slide"/></Relationships>
</file>

<file path=ppt/notesSlides/_rels/notesSlide4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2.xml" Type="http://schemas.openxmlformats.org/officeDocument/2006/relationships/slide"/></Relationships>
</file>

<file path=ppt/notesSlides/_rels/notesSlide4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3.xml" Type="http://schemas.openxmlformats.org/officeDocument/2006/relationships/slide"/></Relationships>
</file>

<file path=ppt/notesSlides/_rels/notesSlide4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4.xml" Type="http://schemas.openxmlformats.org/officeDocument/2006/relationships/slide"/></Relationships>
</file>

<file path=ppt/notesSlides/_rels/notesSlide4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5.xml" Type="http://schemas.openxmlformats.org/officeDocument/2006/relationships/slide"/></Relationships>
</file>

<file path=ppt/notesSlides/_rels/notesSlide4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6.xml" Type="http://schemas.openxmlformats.org/officeDocument/2006/relationships/slide"/></Relationships>
</file>

<file path=ppt/notesSlides/_rels/notesSlide4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7.xml" Type="http://schemas.openxmlformats.org/officeDocument/2006/relationships/slide"/></Relationships>
</file>

<file path=ppt/notesSlides/_rels/notesSlide4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8.xml" Type="http://schemas.openxmlformats.org/officeDocument/2006/relationships/slide"/></Relationships>
</file>

<file path=ppt/notesSlides/_rels/notesSlide4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9.xml" Type="http://schemas.openxmlformats.org/officeDocument/2006/relationships/slide"/></Relationships>
</file>

<file path=ppt/notesSlides/_rels/notesSlide5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0.xml" Type="http://schemas.openxmlformats.org/officeDocument/2006/relationships/slide"/></Relationships>
</file>

<file path=ppt/notesSlides/_rels/notesSlide5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1.xml" Type="http://schemas.openxmlformats.org/officeDocument/2006/relationships/slide"/></Relationships>
</file>

<file path=ppt/notesSlides/_rels/notesSlide5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2.xml" Type="http://schemas.openxmlformats.org/officeDocument/2006/relationships/slide"/></Relationships>
</file>

<file path=ppt/notesSlides/_rels/notesSlide5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3.xml" Type="http://schemas.openxmlformats.org/officeDocument/2006/relationships/slide"/></Relationships>
</file>

<file path=ppt/notesSlides/_rels/notesSlide5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4.xml" Type="http://schemas.openxmlformats.org/officeDocument/2006/relationships/slide"/></Relationships>
</file>

<file path=ppt/notesSlides/_rels/notesSlide5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5.xml" Type="http://schemas.openxmlformats.org/officeDocument/2006/relationships/slide"/></Relationships>
</file>

<file path=ppt/notesSlides/_rels/notesSlide5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6.xml" Type="http://schemas.openxmlformats.org/officeDocument/2006/relationships/slide"/></Relationships>
</file>

<file path=ppt/notesSlides/_rels/notesSlide5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7.xml" Type="http://schemas.openxmlformats.org/officeDocument/2006/relationships/slide"/></Relationships>
</file>

<file path=ppt/notesSlides/_rels/notesSlide5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8.xml" Type="http://schemas.openxmlformats.org/officeDocument/2006/relationships/slide"/></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a:t>
            </a:fld>
            <a:endParaRPr lang="fi-FI" dirty="0"/>
          </a:p>
        </p:txBody>
      </p:sp>
    </p:spTree>
    <p:extLst>
      <p:ext uri="{BB962C8B-B14F-4D97-AF65-F5344CB8AC3E}">
        <p14:creationId xmlns:p14="http://schemas.microsoft.com/office/powerpoint/2010/main" val="1258649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a:t>
            </a:fld>
            <a:endParaRPr lang="fi-FI" dirty="0"/>
          </a:p>
        </p:txBody>
      </p:sp>
    </p:spTree>
    <p:extLst>
      <p:ext uri="{BB962C8B-B14F-4D97-AF65-F5344CB8AC3E}">
        <p14:creationId xmlns:p14="http://schemas.microsoft.com/office/powerpoint/2010/main" val="2328167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a:t>
            </a:fld>
            <a:endParaRPr lang="fi-FI" dirty="0"/>
          </a:p>
        </p:txBody>
      </p:sp>
    </p:spTree>
    <p:extLst>
      <p:ext uri="{BB962C8B-B14F-4D97-AF65-F5344CB8AC3E}">
        <p14:creationId xmlns:p14="http://schemas.microsoft.com/office/powerpoint/2010/main" val="585254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4</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8908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a:t>
            </a:fld>
            <a:endParaRPr lang="fi-FI" dirty="0"/>
          </a:p>
        </p:txBody>
      </p:sp>
    </p:spTree>
    <p:extLst>
      <p:ext uri="{BB962C8B-B14F-4D97-AF65-F5344CB8AC3E}">
        <p14:creationId xmlns:p14="http://schemas.microsoft.com/office/powerpoint/2010/main" val="1032635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6</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8626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7</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80430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8</a:t>
            </a:fld>
            <a:endParaRPr lang="fi-FI" dirty="0"/>
          </a:p>
        </p:txBody>
      </p:sp>
    </p:spTree>
    <p:extLst>
      <p:ext uri="{BB962C8B-B14F-4D97-AF65-F5344CB8AC3E}">
        <p14:creationId xmlns:p14="http://schemas.microsoft.com/office/powerpoint/2010/main" val="1429632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9</a:t>
            </a:fld>
            <a:endParaRPr lang="fi-FI" dirty="0"/>
          </a:p>
        </p:txBody>
      </p:sp>
    </p:spTree>
    <p:extLst>
      <p:ext uri="{BB962C8B-B14F-4D97-AF65-F5344CB8AC3E}">
        <p14:creationId xmlns:p14="http://schemas.microsoft.com/office/powerpoint/2010/main" val="4092334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10</a:t>
            </a:fld>
            <a:endParaRPr lang="fi-FI" dirty="0"/>
          </a:p>
        </p:txBody>
      </p:sp>
    </p:spTree>
    <p:extLst>
      <p:ext uri="{BB962C8B-B14F-4D97-AF65-F5344CB8AC3E}">
        <p14:creationId xmlns:p14="http://schemas.microsoft.com/office/powerpoint/2010/main" val="1161110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11</a:t>
            </a:fld>
            <a:endParaRPr lang="fi-FI" dirty="0"/>
          </a:p>
        </p:txBody>
      </p:sp>
    </p:spTree>
    <p:extLst>
      <p:ext uri="{BB962C8B-B14F-4D97-AF65-F5344CB8AC3E}">
        <p14:creationId xmlns:p14="http://schemas.microsoft.com/office/powerpoint/2010/main" val="1022567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12</a:t>
            </a:fld>
            <a:endParaRPr lang="fi-FI" dirty="0"/>
          </a:p>
        </p:txBody>
      </p:sp>
    </p:spTree>
    <p:extLst>
      <p:ext uri="{BB962C8B-B14F-4D97-AF65-F5344CB8AC3E}">
        <p14:creationId xmlns:p14="http://schemas.microsoft.com/office/powerpoint/2010/main" val="3357130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13</a:t>
            </a:fld>
            <a:endParaRPr lang="fi-FI" dirty="0"/>
          </a:p>
        </p:txBody>
      </p:sp>
    </p:spTree>
    <p:extLst>
      <p:ext uri="{BB962C8B-B14F-4D97-AF65-F5344CB8AC3E}">
        <p14:creationId xmlns:p14="http://schemas.microsoft.com/office/powerpoint/2010/main" val="2960903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14</a:t>
            </a:fld>
            <a:endParaRPr lang="fi-FI" dirty="0"/>
          </a:p>
        </p:txBody>
      </p:sp>
    </p:spTree>
    <p:extLst>
      <p:ext uri="{BB962C8B-B14F-4D97-AF65-F5344CB8AC3E}">
        <p14:creationId xmlns:p14="http://schemas.microsoft.com/office/powerpoint/2010/main" val="527568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15</a:t>
            </a:fld>
            <a:endParaRPr lang="fi-FI" dirty="0"/>
          </a:p>
        </p:txBody>
      </p:sp>
    </p:spTree>
    <p:extLst>
      <p:ext uri="{BB962C8B-B14F-4D97-AF65-F5344CB8AC3E}">
        <p14:creationId xmlns:p14="http://schemas.microsoft.com/office/powerpoint/2010/main" val="24669183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16</a:t>
            </a:fld>
            <a:endParaRPr lang="fi-FI" dirty="0"/>
          </a:p>
        </p:txBody>
      </p:sp>
    </p:spTree>
    <p:extLst>
      <p:ext uri="{BB962C8B-B14F-4D97-AF65-F5344CB8AC3E}">
        <p14:creationId xmlns:p14="http://schemas.microsoft.com/office/powerpoint/2010/main" val="11488610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17</a:t>
            </a:fld>
            <a:endParaRPr lang="fi-FI" dirty="0"/>
          </a:p>
        </p:txBody>
      </p:sp>
    </p:spTree>
    <p:extLst>
      <p:ext uri="{BB962C8B-B14F-4D97-AF65-F5344CB8AC3E}">
        <p14:creationId xmlns:p14="http://schemas.microsoft.com/office/powerpoint/2010/main" val="2397381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18</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2001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19</a:t>
            </a:fld>
            <a:endParaRPr lang="fi-FI" dirty="0"/>
          </a:p>
        </p:txBody>
      </p:sp>
    </p:spTree>
    <p:extLst>
      <p:ext uri="{BB962C8B-B14F-4D97-AF65-F5344CB8AC3E}">
        <p14:creationId xmlns:p14="http://schemas.microsoft.com/office/powerpoint/2010/main" val="7543681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20</a:t>
            </a:fld>
            <a:endParaRPr lang="fi-FI" dirty="0"/>
          </a:p>
        </p:txBody>
      </p:sp>
    </p:spTree>
    <p:extLst>
      <p:ext uri="{BB962C8B-B14F-4D97-AF65-F5344CB8AC3E}">
        <p14:creationId xmlns:p14="http://schemas.microsoft.com/office/powerpoint/2010/main" val="1993440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21</a:t>
            </a:fld>
            <a:endParaRPr lang="fi-FI" dirty="0"/>
          </a:p>
        </p:txBody>
      </p:sp>
    </p:spTree>
    <p:extLst>
      <p:ext uri="{BB962C8B-B14F-4D97-AF65-F5344CB8AC3E}">
        <p14:creationId xmlns:p14="http://schemas.microsoft.com/office/powerpoint/2010/main" val="1905934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22</a:t>
            </a:fld>
            <a:endParaRPr lang="fi-FI" dirty="0"/>
          </a:p>
        </p:txBody>
      </p:sp>
    </p:spTree>
    <p:extLst>
      <p:ext uri="{BB962C8B-B14F-4D97-AF65-F5344CB8AC3E}">
        <p14:creationId xmlns:p14="http://schemas.microsoft.com/office/powerpoint/2010/main" val="11344706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23</a:t>
            </a:fld>
            <a:endParaRPr lang="fi-FI" dirty="0"/>
          </a:p>
        </p:txBody>
      </p:sp>
    </p:spTree>
    <p:extLst>
      <p:ext uri="{BB962C8B-B14F-4D97-AF65-F5344CB8AC3E}">
        <p14:creationId xmlns:p14="http://schemas.microsoft.com/office/powerpoint/2010/main" val="19083015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24</a:t>
            </a:fld>
            <a:endParaRPr lang="fi-FI" dirty="0"/>
          </a:p>
        </p:txBody>
      </p:sp>
    </p:spTree>
    <p:extLst>
      <p:ext uri="{BB962C8B-B14F-4D97-AF65-F5344CB8AC3E}">
        <p14:creationId xmlns:p14="http://schemas.microsoft.com/office/powerpoint/2010/main" val="38035046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25</a:t>
            </a:fld>
            <a:endParaRPr lang="fi-FI" dirty="0"/>
          </a:p>
        </p:txBody>
      </p:sp>
    </p:spTree>
    <p:extLst>
      <p:ext uri="{BB962C8B-B14F-4D97-AF65-F5344CB8AC3E}">
        <p14:creationId xmlns:p14="http://schemas.microsoft.com/office/powerpoint/2010/main" val="40144521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26</a:t>
            </a:fld>
            <a:endParaRPr lang="fi-FI" dirty="0"/>
          </a:p>
        </p:txBody>
      </p:sp>
    </p:spTree>
    <p:extLst>
      <p:ext uri="{BB962C8B-B14F-4D97-AF65-F5344CB8AC3E}">
        <p14:creationId xmlns:p14="http://schemas.microsoft.com/office/powerpoint/2010/main" val="9218902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27</a:t>
            </a:fld>
            <a:endParaRPr lang="fi-FI" dirty="0"/>
          </a:p>
        </p:txBody>
      </p:sp>
    </p:spTree>
    <p:extLst>
      <p:ext uri="{BB962C8B-B14F-4D97-AF65-F5344CB8AC3E}">
        <p14:creationId xmlns:p14="http://schemas.microsoft.com/office/powerpoint/2010/main" val="2917563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28</a:t>
            </a:fld>
            <a:endParaRPr lang="fi-FI" dirty="0"/>
          </a:p>
        </p:txBody>
      </p:sp>
    </p:spTree>
    <p:extLst>
      <p:ext uri="{BB962C8B-B14F-4D97-AF65-F5344CB8AC3E}">
        <p14:creationId xmlns:p14="http://schemas.microsoft.com/office/powerpoint/2010/main" val="15838692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29</a:t>
            </a:fld>
            <a:endParaRPr lang="fi-FI" dirty="0"/>
          </a:p>
        </p:txBody>
      </p:sp>
    </p:spTree>
    <p:extLst>
      <p:ext uri="{BB962C8B-B14F-4D97-AF65-F5344CB8AC3E}">
        <p14:creationId xmlns:p14="http://schemas.microsoft.com/office/powerpoint/2010/main" val="13365127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30</a:t>
            </a:fld>
            <a:endParaRPr lang="fi-FI" dirty="0"/>
          </a:p>
        </p:txBody>
      </p:sp>
    </p:spTree>
    <p:extLst>
      <p:ext uri="{BB962C8B-B14F-4D97-AF65-F5344CB8AC3E}">
        <p14:creationId xmlns:p14="http://schemas.microsoft.com/office/powerpoint/2010/main" val="12527857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31</a:t>
            </a:fld>
            <a:endParaRPr lang="fi-FI" dirty="0"/>
          </a:p>
        </p:txBody>
      </p:sp>
    </p:spTree>
    <p:extLst>
      <p:ext uri="{BB962C8B-B14F-4D97-AF65-F5344CB8AC3E}">
        <p14:creationId xmlns:p14="http://schemas.microsoft.com/office/powerpoint/2010/main" val="35976421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32</a:t>
            </a:fld>
            <a:endParaRPr lang="fi-FI" dirty="0"/>
          </a:p>
        </p:txBody>
      </p:sp>
    </p:spTree>
    <p:extLst>
      <p:ext uri="{BB962C8B-B14F-4D97-AF65-F5344CB8AC3E}">
        <p14:creationId xmlns:p14="http://schemas.microsoft.com/office/powerpoint/2010/main" val="37182016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33</a:t>
            </a:fld>
            <a:endParaRPr lang="fi-FI" dirty="0"/>
          </a:p>
        </p:txBody>
      </p:sp>
    </p:spTree>
    <p:extLst>
      <p:ext uri="{BB962C8B-B14F-4D97-AF65-F5344CB8AC3E}">
        <p14:creationId xmlns:p14="http://schemas.microsoft.com/office/powerpoint/2010/main" val="23629947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34</a:t>
            </a:fld>
            <a:endParaRPr lang="fi-FI" dirty="0"/>
          </a:p>
        </p:txBody>
      </p:sp>
    </p:spTree>
    <p:extLst>
      <p:ext uri="{BB962C8B-B14F-4D97-AF65-F5344CB8AC3E}">
        <p14:creationId xmlns:p14="http://schemas.microsoft.com/office/powerpoint/2010/main" val="25217583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35</a:t>
            </a:fld>
            <a:endParaRPr lang="fi-FI" dirty="0"/>
          </a:p>
        </p:txBody>
      </p:sp>
    </p:spTree>
    <p:extLst>
      <p:ext uri="{BB962C8B-B14F-4D97-AF65-F5344CB8AC3E}">
        <p14:creationId xmlns:p14="http://schemas.microsoft.com/office/powerpoint/2010/main" val="21027764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36</a:t>
            </a:fld>
            <a:endParaRPr lang="fi-FI" dirty="0"/>
          </a:p>
        </p:txBody>
      </p:sp>
    </p:spTree>
    <p:extLst>
      <p:ext uri="{BB962C8B-B14F-4D97-AF65-F5344CB8AC3E}">
        <p14:creationId xmlns:p14="http://schemas.microsoft.com/office/powerpoint/2010/main" val="646124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37</a:t>
            </a:fld>
            <a:endParaRPr lang="fi-FI" dirty="0"/>
          </a:p>
        </p:txBody>
      </p:sp>
    </p:spTree>
    <p:extLst>
      <p:ext uri="{BB962C8B-B14F-4D97-AF65-F5344CB8AC3E}">
        <p14:creationId xmlns:p14="http://schemas.microsoft.com/office/powerpoint/2010/main" val="24603890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38</a:t>
            </a:fld>
            <a:endParaRPr lang="fi-FI" dirty="0"/>
          </a:p>
        </p:txBody>
      </p:sp>
    </p:spTree>
    <p:extLst>
      <p:ext uri="{BB962C8B-B14F-4D97-AF65-F5344CB8AC3E}">
        <p14:creationId xmlns:p14="http://schemas.microsoft.com/office/powerpoint/2010/main" val="4262201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39</a:t>
            </a:fld>
            <a:endParaRPr lang="fi-FI" dirty="0"/>
          </a:p>
        </p:txBody>
      </p:sp>
    </p:spTree>
    <p:extLst>
      <p:ext uri="{BB962C8B-B14F-4D97-AF65-F5344CB8AC3E}">
        <p14:creationId xmlns:p14="http://schemas.microsoft.com/office/powerpoint/2010/main" val="38207161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40</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63502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41</a:t>
            </a:fld>
            <a:endParaRPr lang="fi-FI" dirty="0"/>
          </a:p>
        </p:txBody>
      </p:sp>
    </p:spTree>
    <p:extLst>
      <p:ext uri="{BB962C8B-B14F-4D97-AF65-F5344CB8AC3E}">
        <p14:creationId xmlns:p14="http://schemas.microsoft.com/office/powerpoint/2010/main" val="42298615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42</a:t>
            </a:fld>
            <a:endParaRPr lang="fi-FI" dirty="0"/>
          </a:p>
        </p:txBody>
      </p:sp>
    </p:spTree>
    <p:extLst>
      <p:ext uri="{BB962C8B-B14F-4D97-AF65-F5344CB8AC3E}">
        <p14:creationId xmlns:p14="http://schemas.microsoft.com/office/powerpoint/2010/main" val="77674914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43</a:t>
            </a:fld>
            <a:endParaRPr lang="fi-FI" dirty="0"/>
          </a:p>
        </p:txBody>
      </p:sp>
    </p:spTree>
    <p:extLst>
      <p:ext uri="{BB962C8B-B14F-4D97-AF65-F5344CB8AC3E}">
        <p14:creationId xmlns:p14="http://schemas.microsoft.com/office/powerpoint/2010/main" val="300190399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44</a:t>
            </a:fld>
            <a:endParaRPr lang="fi-FI" dirty="0"/>
          </a:p>
        </p:txBody>
      </p:sp>
    </p:spTree>
    <p:extLst>
      <p:ext uri="{BB962C8B-B14F-4D97-AF65-F5344CB8AC3E}">
        <p14:creationId xmlns:p14="http://schemas.microsoft.com/office/powerpoint/2010/main" val="10483858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45</a:t>
            </a:fld>
            <a:endParaRPr lang="fi-FI" dirty="0"/>
          </a:p>
        </p:txBody>
      </p:sp>
    </p:spTree>
    <p:extLst>
      <p:ext uri="{BB962C8B-B14F-4D97-AF65-F5344CB8AC3E}">
        <p14:creationId xmlns:p14="http://schemas.microsoft.com/office/powerpoint/2010/main" val="248781993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46</a:t>
            </a:fld>
            <a:endParaRPr lang="fi-FI" dirty="0"/>
          </a:p>
        </p:txBody>
      </p:sp>
    </p:spTree>
    <p:extLst>
      <p:ext uri="{BB962C8B-B14F-4D97-AF65-F5344CB8AC3E}">
        <p14:creationId xmlns:p14="http://schemas.microsoft.com/office/powerpoint/2010/main" val="5262134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47</a:t>
            </a:fld>
            <a:endParaRPr lang="fi-FI" dirty="0"/>
          </a:p>
        </p:txBody>
      </p:sp>
    </p:spTree>
    <p:extLst>
      <p:ext uri="{BB962C8B-B14F-4D97-AF65-F5344CB8AC3E}">
        <p14:creationId xmlns:p14="http://schemas.microsoft.com/office/powerpoint/2010/main" val="234585010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48</a:t>
            </a:fld>
            <a:endParaRPr lang="fi-FI" dirty="0"/>
          </a:p>
        </p:txBody>
      </p:sp>
    </p:spTree>
    <p:extLst>
      <p:ext uri="{BB962C8B-B14F-4D97-AF65-F5344CB8AC3E}">
        <p14:creationId xmlns:p14="http://schemas.microsoft.com/office/powerpoint/2010/main" val="22420908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49</a:t>
            </a:fld>
            <a:endParaRPr lang="fi-FI" dirty="0"/>
          </a:p>
        </p:txBody>
      </p:sp>
    </p:spTree>
    <p:extLst>
      <p:ext uri="{BB962C8B-B14F-4D97-AF65-F5344CB8AC3E}">
        <p14:creationId xmlns:p14="http://schemas.microsoft.com/office/powerpoint/2010/main" val="241139174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50</a:t>
            </a:fld>
            <a:endParaRPr lang="fi-FI" dirty="0"/>
          </a:p>
        </p:txBody>
      </p:sp>
    </p:spTree>
    <p:extLst>
      <p:ext uri="{BB962C8B-B14F-4D97-AF65-F5344CB8AC3E}">
        <p14:creationId xmlns:p14="http://schemas.microsoft.com/office/powerpoint/2010/main" val="189523085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51</a:t>
            </a:fld>
            <a:endParaRPr lang="fi-FI" dirty="0"/>
          </a:p>
        </p:txBody>
      </p:sp>
    </p:spTree>
    <p:extLst>
      <p:ext uri="{BB962C8B-B14F-4D97-AF65-F5344CB8AC3E}">
        <p14:creationId xmlns:p14="http://schemas.microsoft.com/office/powerpoint/2010/main" val="8812295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52</a:t>
            </a:fld>
            <a:endParaRPr lang="fi-FI" dirty="0"/>
          </a:p>
        </p:txBody>
      </p:sp>
    </p:spTree>
    <p:extLst>
      <p:ext uri="{BB962C8B-B14F-4D97-AF65-F5344CB8AC3E}">
        <p14:creationId xmlns:p14="http://schemas.microsoft.com/office/powerpoint/2010/main" val="124219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53</a:t>
            </a:fld>
            <a:endParaRPr lang="fi-FI" dirty="0"/>
          </a:p>
        </p:txBody>
      </p:sp>
    </p:spTree>
    <p:extLst>
      <p:ext uri="{BB962C8B-B14F-4D97-AF65-F5344CB8AC3E}">
        <p14:creationId xmlns:p14="http://schemas.microsoft.com/office/powerpoint/2010/main" val="276122458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54</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219850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55</a:t>
            </a:fld>
            <a:endParaRPr lang="fi-FI" dirty="0"/>
          </a:p>
        </p:txBody>
      </p:sp>
    </p:spTree>
    <p:extLst>
      <p:ext uri="{BB962C8B-B14F-4D97-AF65-F5344CB8AC3E}">
        <p14:creationId xmlns:p14="http://schemas.microsoft.com/office/powerpoint/2010/main" val="10954426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56</a:t>
            </a:fld>
            <a:endParaRPr lang="fi-FI" dirty="0"/>
          </a:p>
        </p:txBody>
      </p:sp>
    </p:spTree>
    <p:extLst>
      <p:ext uri="{BB962C8B-B14F-4D97-AF65-F5344CB8AC3E}">
        <p14:creationId xmlns:p14="http://schemas.microsoft.com/office/powerpoint/2010/main" val="259659045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57</a:t>
            </a:fld>
            <a:endParaRPr lang="fi-FI" dirty="0"/>
          </a:p>
        </p:txBody>
      </p:sp>
    </p:spTree>
    <p:extLst>
      <p:ext uri="{BB962C8B-B14F-4D97-AF65-F5344CB8AC3E}">
        <p14:creationId xmlns:p14="http://schemas.microsoft.com/office/powerpoint/2010/main" val="328814327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58</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6590454"/>
      </p:ext>
    </p:extLst>
  </p:cSld>
  <p:clrMapOvr>
    <a:masterClrMapping/>
  </p:clrMapOvr>
</p:notes>
</file>

<file path=ppt/slideLayouts/_rels/slideLayout1.xml.rels><?xml version="1.0" encoding="UTF-8" standalone="yes"?><Relationships xmlns="http://schemas.openxmlformats.org/package/2006/relationships"><Relationship Id="rId1" Target="../tags/tag3.xml" Type="http://schemas.openxmlformats.org/officeDocument/2006/relationships/tags"/><Relationship Id="rId2" Target="../slideMasters/slideMaster1.xml" Type="http://schemas.openxmlformats.org/officeDocument/2006/relationships/slideMaster"/><Relationship Id="rId3" Target="../media/image2.png" Type="http://schemas.openxmlformats.org/officeDocument/2006/relationships/image"/><Relationship Id="rId4" Target="../embeddings/oleObject2.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2.xml.rels><?xml version="1.0" encoding="UTF-8" standalone="yes"?><Relationships xmlns="http://schemas.openxmlformats.org/package/2006/relationships"><Relationship Id="rId1" Target="../tags/tag4.xml" Type="http://schemas.openxmlformats.org/officeDocument/2006/relationships/tags"/><Relationship Id="rId2" Target="../slideMasters/slideMaster1.xml" Type="http://schemas.openxmlformats.org/officeDocument/2006/relationships/slideMaster"/><Relationship Id="rId3" Target="../media/image5.jpeg" Type="http://schemas.openxmlformats.org/officeDocument/2006/relationships/image"/><Relationship Id="rId4" Target="../embeddings/oleObject3.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3.xml.rels><?xml version="1.0" encoding="UTF-8" standalone="yes"?><Relationships xmlns="http://schemas.openxmlformats.org/package/2006/relationships"><Relationship Id="rId1" Target="../tags/tag5.xml" Type="http://schemas.openxmlformats.org/officeDocument/2006/relationships/tags"/><Relationship Id="rId2" Target="../slideMasters/slideMaster1.xml" Type="http://schemas.openxmlformats.org/officeDocument/2006/relationships/slideMaster"/><Relationship Id="rId3" Target="../media/image8.jpeg" Type="http://schemas.openxmlformats.org/officeDocument/2006/relationships/image"/><Relationship Id="rId4" Target="../embeddings/oleObject4.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4.xml.rels><?xml version="1.0" encoding="UTF-8" standalone="yes"?><Relationships xmlns="http://schemas.openxmlformats.org/package/2006/relationships"><Relationship Id="rId1" Target="../tags/tag6.xml" Type="http://schemas.openxmlformats.org/officeDocument/2006/relationships/tags"/><Relationship Id="rId2" Target="../slideMasters/slideMaster1.xml" Type="http://schemas.openxmlformats.org/officeDocument/2006/relationships/slideMaster"/><Relationship Id="rId3" Target="../media/image10.png" Type="http://schemas.openxmlformats.org/officeDocument/2006/relationships/image"/><Relationship Id="rId4" Target="../embeddings/oleObject5.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5.xml.rels><?xml version="1.0" encoding="UTF-8" standalone="yes"?><Relationships xmlns="http://schemas.openxmlformats.org/package/2006/relationships"><Relationship Id="rId1" Target="../tags/tag7.xml" Type="http://schemas.openxmlformats.org/officeDocument/2006/relationships/tags"/><Relationship Id="rId2" Target="../slideMasters/slideMaster1.xml" Type="http://schemas.openxmlformats.org/officeDocument/2006/relationships/slideMaster"/><Relationship Id="rId3" Target="../media/image13.jpeg" Type="http://schemas.openxmlformats.org/officeDocument/2006/relationships/image"/><Relationship Id="rId4" Target="../embeddings/oleObject6.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6.xml.rels><?xml version="1.0" encoding="UTF-8" standalone="yes"?><Relationships xmlns="http://schemas.openxmlformats.org/package/2006/relationships"><Relationship Id="rId1" Target="../tags/tag8.xml" Type="http://schemas.openxmlformats.org/officeDocument/2006/relationships/tags"/><Relationship Id="rId2" Target="../slideMasters/slideMaster1.xml" Type="http://schemas.openxmlformats.org/officeDocument/2006/relationships/slideMaster"/><Relationship Id="rId3" Target="../media/image15.jpeg" Type="http://schemas.openxmlformats.org/officeDocument/2006/relationships/image"/><Relationship Id="rId4" Target="../embeddings/oleObject7.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7.xml.rels><?xml version="1.0" encoding="UTF-8" standalone="yes"?><Relationships xmlns="http://schemas.openxmlformats.org/package/2006/relationships"><Relationship Id="rId1" Target="../tags/tag9.xml" Type="http://schemas.openxmlformats.org/officeDocument/2006/relationships/tags"/><Relationship Id="rId2" Target="../slideMasters/slideMaster1.xml" Type="http://schemas.openxmlformats.org/officeDocument/2006/relationships/slideMaster"/><Relationship Id="rId3" Target="../media/image5.jpeg" Type="http://schemas.openxmlformats.org/officeDocument/2006/relationships/image"/><Relationship Id="rId4" Target="../embeddings/oleObject8.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8.xml.rels><?xml version="1.0" encoding="UTF-8" standalone="yes"?><Relationships xmlns="http://schemas.openxmlformats.org/package/2006/relationships"><Relationship Id="rId1" Target="../tags/tag10.xml" Type="http://schemas.openxmlformats.org/officeDocument/2006/relationships/tags"/><Relationship Id="rId2" Target="../slideMasters/slideMaster1.xml" Type="http://schemas.openxmlformats.org/officeDocument/2006/relationships/slideMaster"/><Relationship Id="rId3" Target="../embeddings/oleObject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9.xml.rels><?xml version="1.0" encoding="UTF-8" standalone="yes"?><Relationships xmlns="http://schemas.openxmlformats.org/package/2006/relationships"><Relationship Id="rId1" Target="../tags/tag11.xml" Type="http://schemas.openxmlformats.org/officeDocument/2006/relationships/tags"/><Relationship Id="rId2" Target="../slideMasters/slideMaster1.xml" Type="http://schemas.openxmlformats.org/officeDocument/2006/relationships/slideMaster"/><Relationship Id="rId3" Target="../embeddings/oleObject10.bin" Type="http://schemas.openxmlformats.org/officeDocument/2006/relationships/oleObject"/><Relationship Id="rId4" Target="../media/image18.emf" Type="http://schemas.openxmlformats.org/officeDocument/2006/relationships/image"/></Relationships>
</file>

<file path=ppt/slideLayouts/_rels/slideLayout10.xml.rels><?xml version="1.0" encoding="UTF-8" standalone="yes"?><Relationships xmlns="http://schemas.openxmlformats.org/package/2006/relationships"><Relationship Id="rId1" Target="../tags/tag12.xml" Type="http://schemas.openxmlformats.org/officeDocument/2006/relationships/tags"/><Relationship Id="rId2" Target="../slideMasters/slideMaster1.xml" Type="http://schemas.openxmlformats.org/officeDocument/2006/relationships/slideMaster"/><Relationship Id="rId3" Target="../embeddings/oleObject1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1.xml.rels><?xml version="1.0" encoding="UTF-8" standalone="yes"?><Relationships xmlns="http://schemas.openxmlformats.org/package/2006/relationships"><Relationship Id="rId1" Target="../tags/tag13.xml" Type="http://schemas.openxmlformats.org/officeDocument/2006/relationships/tags"/><Relationship Id="rId2" Target="../slideMasters/slideMaster1.xml" Type="http://schemas.openxmlformats.org/officeDocument/2006/relationships/slideMaster"/><Relationship Id="rId3" Target="../embeddings/oleObject1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2.xml.rels><?xml version="1.0" encoding="UTF-8" standalone="yes"?><Relationships xmlns="http://schemas.openxmlformats.org/package/2006/relationships"><Relationship Id="rId1" Target="../tags/tag14.xml" Type="http://schemas.openxmlformats.org/officeDocument/2006/relationships/tags"/><Relationship Id="rId2" Target="../slideMasters/slideMaster1.xml" Type="http://schemas.openxmlformats.org/officeDocument/2006/relationships/slideMaster"/><Relationship Id="rId3" Target="../embeddings/oleObject13.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3.xml.rels><?xml version="1.0" encoding="UTF-8" standalone="yes"?><Relationships xmlns="http://schemas.openxmlformats.org/package/2006/relationships"><Relationship Id="rId1" Target="../tags/tag15.xml" Type="http://schemas.openxmlformats.org/officeDocument/2006/relationships/tags"/><Relationship Id="rId2" Target="../slideMasters/slideMaster1.xml" Type="http://schemas.openxmlformats.org/officeDocument/2006/relationships/slideMaster"/><Relationship Id="rId3" Target="../embeddings/oleObject14.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4.xml.rels><?xml version="1.0" encoding="UTF-8" standalone="yes"?><Relationships xmlns="http://schemas.openxmlformats.org/package/2006/relationships"><Relationship Id="rId1" Target="../tags/tag16.xml" Type="http://schemas.openxmlformats.org/officeDocument/2006/relationships/tags"/><Relationship Id="rId2" Target="../slideMasters/slideMaster1.xml" Type="http://schemas.openxmlformats.org/officeDocument/2006/relationships/slideMaster"/><Relationship Id="rId3" Target="../embeddings/oleObject15.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5.xml.rels><?xml version="1.0" encoding="UTF-8" standalone="yes"?><Relationships xmlns="http://schemas.openxmlformats.org/package/2006/relationships"><Relationship Id="rId1" Target="../tags/tag17.xml" Type="http://schemas.openxmlformats.org/officeDocument/2006/relationships/tags"/><Relationship Id="rId2" Target="../slideMasters/slideMaster1.xml" Type="http://schemas.openxmlformats.org/officeDocument/2006/relationships/slideMaster"/><Relationship Id="rId3" Target="../embeddings/oleObject16.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6.xml.rels><?xml version="1.0" encoding="UTF-8" standalone="yes"?><Relationships xmlns="http://schemas.openxmlformats.org/package/2006/relationships"><Relationship Id="rId1" Target="../tags/tag18.xml" Type="http://schemas.openxmlformats.org/officeDocument/2006/relationships/tags"/><Relationship Id="rId2" Target="../slideMasters/slideMaster1.xml" Type="http://schemas.openxmlformats.org/officeDocument/2006/relationships/slideMaster"/><Relationship Id="rId3" Target="../embeddings/oleObject17.bin" Type="http://schemas.openxmlformats.org/officeDocument/2006/relationships/oleObject"/><Relationship Id="rId4" Target="../media/image18.emf" Type="http://schemas.openxmlformats.org/officeDocument/2006/relationships/image"/></Relationships>
</file>

<file path=ppt/slideLayouts/_rels/slideLayout17.xml.rels><?xml version="1.0" encoding="UTF-8" standalone="yes"?><Relationships xmlns="http://schemas.openxmlformats.org/package/2006/relationships"><Relationship Id="rId1" Target="../tags/tag19.xml" Type="http://schemas.openxmlformats.org/officeDocument/2006/relationships/tags"/><Relationship Id="rId2" Target="../slideMasters/slideMaster1.xml" Type="http://schemas.openxmlformats.org/officeDocument/2006/relationships/slideMaster"/><Relationship Id="rId3" Target="../embeddings/oleObject1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8.xml.rels><?xml version="1.0" encoding="UTF-8" standalone="yes"?><Relationships xmlns="http://schemas.openxmlformats.org/package/2006/relationships"><Relationship Id="rId1" Target="../tags/tag20.xml" Type="http://schemas.openxmlformats.org/officeDocument/2006/relationships/tags"/><Relationship Id="rId2" Target="../slideMasters/slideMaster1.xml" Type="http://schemas.openxmlformats.org/officeDocument/2006/relationships/slideMaster"/><Relationship Id="rId3" Target="../embeddings/oleObject1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0.xml.rels><?xml version="1.0" encoding="UTF-8" standalone="yes"?><Relationships xmlns="http://schemas.openxmlformats.org/package/2006/relationships"><Relationship Id="rId1" Target="../tags/tag21.xml" Type="http://schemas.openxmlformats.org/officeDocument/2006/relationships/tags"/><Relationship Id="rId2" Target="../slideMasters/slideMaster1.xml" Type="http://schemas.openxmlformats.org/officeDocument/2006/relationships/slideMaster"/><Relationship Id="rId3" Target="../embeddings/oleObject20.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21.xml.rels><?xml version="1.0" encoding="UTF-8" standalone="yes"?><Relationships xmlns="http://schemas.openxmlformats.org/package/2006/relationships"><Relationship Id="rId1" Target="../tags/tag22.xml" Type="http://schemas.openxmlformats.org/officeDocument/2006/relationships/tags"/><Relationship Id="rId2" Target="../slideMasters/slideMaster1.xml" Type="http://schemas.openxmlformats.org/officeDocument/2006/relationships/slideMaster"/><Relationship Id="rId3" Target="../embeddings/oleObject2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22.xml.rels><?xml version="1.0" encoding="UTF-8" standalone="yes"?><Relationships xmlns="http://schemas.openxmlformats.org/package/2006/relationships"><Relationship Id="rId1" Target="../tags/tag23.xml" Type="http://schemas.openxmlformats.org/officeDocument/2006/relationships/tags"/><Relationship Id="rId2" Target="../slideMasters/slideMaster1.xml" Type="http://schemas.openxmlformats.org/officeDocument/2006/relationships/slideMaster"/><Relationship Id="rId3" Target="../media/image20.jpeg" Type="http://schemas.openxmlformats.org/officeDocument/2006/relationships/image"/><Relationship Id="rId4" Target="../embeddings/oleObject22.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23.xml.rels><?xml version="1.0" encoding="UTF-8" standalone="yes"?><Relationships xmlns="http://schemas.openxmlformats.org/package/2006/relationships"><Relationship Id="rId1" Target="../tags/tag24.xml" Type="http://schemas.openxmlformats.org/officeDocument/2006/relationships/tags"/><Relationship Id="rId2" Target="../slideMasters/slideMaster1.xml" Type="http://schemas.openxmlformats.org/officeDocument/2006/relationships/slideMaster"/><Relationship Id="rId3" Target="../media/image22.jpeg" Type="http://schemas.openxmlformats.org/officeDocument/2006/relationships/image"/><Relationship Id="rId4" Target="../embeddings/oleObject23.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24.xml.rels><?xml version="1.0" encoding="UTF-8" standalone="yes"?><Relationships xmlns="http://schemas.openxmlformats.org/package/2006/relationships"><Relationship Id="rId1" Target="../tags/tag25.xml" Type="http://schemas.openxmlformats.org/officeDocument/2006/relationships/tags"/><Relationship Id="rId2" Target="../slideMasters/slideMaster1.xml" Type="http://schemas.openxmlformats.org/officeDocument/2006/relationships/slideMaster"/><Relationship Id="rId3" Target="../media/image24.jpeg" Type="http://schemas.openxmlformats.org/officeDocument/2006/relationships/image"/><Relationship Id="rId4" Target="../embeddings/oleObject24.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25.xml.rels><?xml version="1.0" encoding="UTF-8" standalone="yes"?><Relationships xmlns="http://schemas.openxmlformats.org/package/2006/relationships"><Relationship Id="rId1" Target="../tags/tag26.xml" Type="http://schemas.openxmlformats.org/officeDocument/2006/relationships/tags"/><Relationship Id="rId2" Target="../slideMasters/slideMaster1.xml" Type="http://schemas.openxmlformats.org/officeDocument/2006/relationships/slideMaster"/><Relationship Id="rId3" Target="../media/image13.jpeg" Type="http://schemas.openxmlformats.org/officeDocument/2006/relationships/image"/><Relationship Id="rId4" Target="../embeddings/oleObject25.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26.xml.rels><?xml version="1.0" encoding="UTF-8" standalone="yes"?><Relationships xmlns="http://schemas.openxmlformats.org/package/2006/relationships"><Relationship Id="rId1" Target="../tags/tag27.xml" Type="http://schemas.openxmlformats.org/officeDocument/2006/relationships/tags"/><Relationship Id="rId2" Target="../slideMasters/slideMaster1.xml" Type="http://schemas.openxmlformats.org/officeDocument/2006/relationships/slideMaster"/><Relationship Id="rId3" Target="../media/image15.jpeg" Type="http://schemas.openxmlformats.org/officeDocument/2006/relationships/image"/><Relationship Id="rId4" Target="../embeddings/oleObject26.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_rels/slideLayout27.xml.rels><?xml version="1.0" encoding="UTF-8" standalone="yes"?><Relationships xmlns="http://schemas.openxmlformats.org/package/2006/relationships"><Relationship Id="rId1" Target="../tags/tag29.xml" Type="http://schemas.openxmlformats.org/officeDocument/2006/relationships/tags"/><Relationship Id="rId2" Target="../slideMasters/slideMaster2.xml" Type="http://schemas.openxmlformats.org/officeDocument/2006/relationships/slideMaster"/><Relationship Id="rId3" Target="../embeddings/oleObject28.bin" Type="http://schemas.openxmlformats.org/officeDocument/2006/relationships/oleObject"/><Relationship Id="rId4" Target="../media/image18.emf" Type="http://schemas.openxmlformats.org/officeDocument/2006/relationships/image"/></Relationships>
</file>

<file path=ppt/slideLayouts/_rels/slideLayout28.xml.rels><?xml version="1.0" encoding="UTF-8" standalone="yes"?><Relationships xmlns="http://schemas.openxmlformats.org/package/2006/relationships"><Relationship Id="rId1" Target="../tags/tag30.xml" Type="http://schemas.openxmlformats.org/officeDocument/2006/relationships/tags"/><Relationship Id="rId2" Target="../slideMasters/slideMaster2.xml" Type="http://schemas.openxmlformats.org/officeDocument/2006/relationships/slideMaster"/><Relationship Id="rId3" Target="../embeddings/oleObject29.bin" Type="http://schemas.openxmlformats.org/officeDocument/2006/relationships/oleObject"/><Relationship Id="rId4" Target="../media/image18.emf" Type="http://schemas.openxmlformats.org/officeDocument/2006/relationships/image"/></Relationships>
</file>

<file path=ppt/slideLayouts/_rels/slideLayout29.xml.rels><?xml version="1.0" encoding="UTF-8" standalone="yes"?><Relationships xmlns="http://schemas.openxmlformats.org/package/2006/relationships"><Relationship Id="rId1" Target="../tags/tag31.xml" Type="http://schemas.openxmlformats.org/officeDocument/2006/relationships/tags"/><Relationship Id="rId2" Target="../slideMasters/slideMaster2.xml" Type="http://schemas.openxmlformats.org/officeDocument/2006/relationships/slideMaster"/><Relationship Id="rId3" Target="../embeddings/oleObject30.bin" Type="http://schemas.openxmlformats.org/officeDocument/2006/relationships/oleObject"/><Relationship Id="rId4" Target="../media/image18.emf" Type="http://schemas.openxmlformats.org/officeDocument/2006/relationships/image"/></Relationships>
</file>

<file path=ppt/slideLayouts/_rels/slideLayout30.xml.rels><?xml version="1.0" encoding="UTF-8" standalone="yes"?><Relationships xmlns="http://schemas.openxmlformats.org/package/2006/relationships"><Relationship Id="rId1" Target="../tags/tag32.xml" Type="http://schemas.openxmlformats.org/officeDocument/2006/relationships/tags"/><Relationship Id="rId2" Target="../slideMasters/slideMaster2.xml" Type="http://schemas.openxmlformats.org/officeDocument/2006/relationships/slideMaster"/><Relationship Id="rId3" Target="../embeddings/oleObject31.bin" Type="http://schemas.openxmlformats.org/officeDocument/2006/relationships/oleObject"/><Relationship Id="rId4" Target="../media/image18.emf" Type="http://schemas.openxmlformats.org/officeDocument/2006/relationships/image"/></Relationships>
</file>

<file path=ppt/slideLayouts/_rels/slideLayout31.xml.rels><?xml version="1.0" encoding="UTF-8" standalone="yes"?><Relationships xmlns="http://schemas.openxmlformats.org/package/2006/relationships"><Relationship Id="rId1" Target="../tags/tag33.xml" Type="http://schemas.openxmlformats.org/officeDocument/2006/relationships/tags"/><Relationship Id="rId2" Target="../slideMasters/slideMaster2.xml" Type="http://schemas.openxmlformats.org/officeDocument/2006/relationships/slideMaster"/><Relationship Id="rId3" Target="../embeddings/oleObject32.bin" Type="http://schemas.openxmlformats.org/officeDocument/2006/relationships/oleObject"/><Relationship Id="rId4" Target="../media/image18.emf" Type="http://schemas.openxmlformats.org/officeDocument/2006/relationships/image"/></Relationships>
</file>

<file path=ppt/slideLayouts/_rels/slideLayout32.xml.rels><?xml version="1.0" encoding="UTF-8" standalone="yes"?><Relationships xmlns="http://schemas.openxmlformats.org/package/2006/relationships"><Relationship Id="rId1" Target="../tags/tag34.xml" Type="http://schemas.openxmlformats.org/officeDocument/2006/relationships/tags"/><Relationship Id="rId2" Target="../slideMasters/slideMaster2.xml" Type="http://schemas.openxmlformats.org/officeDocument/2006/relationships/slideMaster"/><Relationship Id="rId3" Target="../embeddings/oleObject33.bin" Type="http://schemas.openxmlformats.org/officeDocument/2006/relationships/oleObject"/><Relationship Id="rId4" Target="../media/image18.emf" Type="http://schemas.openxmlformats.org/officeDocument/2006/relationships/image"/></Relationships>
</file>

<file path=ppt/slideLayouts/_rels/slideLayout33.xml.rels><?xml version="1.0" encoding="UTF-8" standalone="yes"?><Relationships xmlns="http://schemas.openxmlformats.org/package/2006/relationships"><Relationship Id="rId1" Target="../tags/tag35.xml" Type="http://schemas.openxmlformats.org/officeDocument/2006/relationships/tags"/><Relationship Id="rId2" Target="../slideMasters/slideMaster2.xml" Type="http://schemas.openxmlformats.org/officeDocument/2006/relationships/slideMaster"/><Relationship Id="rId3" Target="../embeddings/oleObject34.bin" Type="http://schemas.openxmlformats.org/officeDocument/2006/relationships/oleObject"/><Relationship Id="rId4" Target="../media/image18.emf" Type="http://schemas.openxmlformats.org/officeDocument/2006/relationships/image"/></Relationships>
</file>

<file path=ppt/slideLayouts/_rels/slideLayout34.xml.rels><?xml version="1.0" encoding="UTF-8" standalone="yes"?><Relationships xmlns="http://schemas.openxmlformats.org/package/2006/relationships"><Relationship Id="rId1" Target="../tags/tag36.xml" Type="http://schemas.openxmlformats.org/officeDocument/2006/relationships/tags"/><Relationship Id="rId2" Target="../slideMasters/slideMaster2.xml" Type="http://schemas.openxmlformats.org/officeDocument/2006/relationships/slideMaster"/><Relationship Id="rId3" Target="../embeddings/oleObject35.bin" Type="http://schemas.openxmlformats.org/officeDocument/2006/relationships/oleObject"/><Relationship Id="rId4" Target="../media/image18.emf" Type="http://schemas.openxmlformats.org/officeDocument/2006/relationships/image"/></Relationships>
</file>

<file path=ppt/slideLayouts/_rels/slideLayout35.xml.rels><?xml version="1.0" encoding="UTF-8" standalone="yes"?><Relationships xmlns="http://schemas.openxmlformats.org/package/2006/relationships"><Relationship Id="rId1" Target="../tags/tag37.xml" Type="http://schemas.openxmlformats.org/officeDocument/2006/relationships/tags"/><Relationship Id="rId2" Target="../slideMasters/slideMaster2.xml" Type="http://schemas.openxmlformats.org/officeDocument/2006/relationships/slideMaster"/><Relationship Id="rId3" Target="../embeddings/oleObject36.bin" Type="http://schemas.openxmlformats.org/officeDocument/2006/relationships/oleObject"/><Relationship Id="rId4" Target="../media/image18.emf" Type="http://schemas.openxmlformats.org/officeDocument/2006/relationships/image"/></Relationships>
</file>

<file path=ppt/slideLayouts/_rels/slideLayout36.xml.rels><?xml version="1.0" encoding="UTF-8" standalone="yes"?><Relationships xmlns="http://schemas.openxmlformats.org/package/2006/relationships"><Relationship Id="rId1" Target="../tags/tag38.xml" Type="http://schemas.openxmlformats.org/officeDocument/2006/relationships/tags"/><Relationship Id="rId2" Target="../slideMasters/slideMaster2.xml" Type="http://schemas.openxmlformats.org/officeDocument/2006/relationships/slideMaster"/><Relationship Id="rId3" Target="../embeddings/oleObject37.bin" Type="http://schemas.openxmlformats.org/officeDocument/2006/relationships/oleObject"/><Relationship Id="rId4" Target="../media/image18.emf" Type="http://schemas.openxmlformats.org/officeDocument/2006/relationships/image"/></Relationships>
</file>

<file path=ppt/slideLayouts/_rels/slideLayout37.xml.rels><?xml version="1.0" encoding="UTF-8" standalone="yes"?><Relationships xmlns="http://schemas.openxmlformats.org/package/2006/relationships"><Relationship Id="rId1" Target="../tags/tag39.xml" Type="http://schemas.openxmlformats.org/officeDocument/2006/relationships/tags"/><Relationship Id="rId2" Target="../slideMasters/slideMaster2.xml" Type="http://schemas.openxmlformats.org/officeDocument/2006/relationships/slideMaster"/><Relationship Id="rId3" Target="../embeddings/oleObject38.bin" Type="http://schemas.openxmlformats.org/officeDocument/2006/relationships/oleObject"/><Relationship Id="rId4" Target="../media/image18.emf" Type="http://schemas.openxmlformats.org/officeDocument/2006/relationships/image"/></Relationships>
</file>

<file path=ppt/slideLayouts/_rels/slideLayout38.xml.rels><?xml version="1.0" encoding="UTF-8" standalone="yes"?><Relationships xmlns="http://schemas.openxmlformats.org/package/2006/relationships"><Relationship Id="rId1" Target="../tags/tag41.xml" Type="http://schemas.openxmlformats.org/officeDocument/2006/relationships/tags"/><Relationship Id="rId2" Target="../slideMasters/slideMaster3.xml" Type="http://schemas.openxmlformats.org/officeDocument/2006/relationships/slideMaster"/><Relationship Id="rId3" Target="../media/image2.png" Type="http://schemas.openxmlformats.org/officeDocument/2006/relationships/image"/><Relationship Id="rId4" Target="../embeddings/oleObject40.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39.xml.rels><?xml version="1.0" encoding="UTF-8" standalone="yes"?><Relationships xmlns="http://schemas.openxmlformats.org/package/2006/relationships"><Relationship Id="rId1" Target="../tags/tag42.xml" Type="http://schemas.openxmlformats.org/officeDocument/2006/relationships/tags"/><Relationship Id="rId2" Target="../slideMasters/slideMaster3.xml" Type="http://schemas.openxmlformats.org/officeDocument/2006/relationships/slideMaster"/><Relationship Id="rId3" Target="../media/image5.jpeg" Type="http://schemas.openxmlformats.org/officeDocument/2006/relationships/image"/><Relationship Id="rId4" Target="../embeddings/oleObject41.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40.xml.rels><?xml version="1.0" encoding="UTF-8" standalone="yes"?><Relationships xmlns="http://schemas.openxmlformats.org/package/2006/relationships"><Relationship Id="rId1" Target="../tags/tag43.xml" Type="http://schemas.openxmlformats.org/officeDocument/2006/relationships/tags"/><Relationship Id="rId2" Target="../slideMasters/slideMaster3.xml" Type="http://schemas.openxmlformats.org/officeDocument/2006/relationships/slideMaster"/><Relationship Id="rId3" Target="../media/image8.jpeg" Type="http://schemas.openxmlformats.org/officeDocument/2006/relationships/image"/><Relationship Id="rId4" Target="../embeddings/oleObject42.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41.xml.rels><?xml version="1.0" encoding="UTF-8" standalone="yes"?><Relationships xmlns="http://schemas.openxmlformats.org/package/2006/relationships"><Relationship Id="rId1" Target="../tags/tag44.xml" Type="http://schemas.openxmlformats.org/officeDocument/2006/relationships/tags"/><Relationship Id="rId2" Target="../slideMasters/slideMaster3.xml" Type="http://schemas.openxmlformats.org/officeDocument/2006/relationships/slideMaster"/><Relationship Id="rId3" Target="../media/image10.png" Type="http://schemas.openxmlformats.org/officeDocument/2006/relationships/image"/><Relationship Id="rId4" Target="../embeddings/oleObject43.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42.xml.rels><?xml version="1.0" encoding="UTF-8" standalone="yes"?><Relationships xmlns="http://schemas.openxmlformats.org/package/2006/relationships"><Relationship Id="rId1" Target="../tags/tag45.xml" Type="http://schemas.openxmlformats.org/officeDocument/2006/relationships/tags"/><Relationship Id="rId2" Target="../slideMasters/slideMaster3.xml" Type="http://schemas.openxmlformats.org/officeDocument/2006/relationships/slideMaster"/><Relationship Id="rId3" Target="../media/image13.jpeg" Type="http://schemas.openxmlformats.org/officeDocument/2006/relationships/image"/><Relationship Id="rId4" Target="../embeddings/oleObject44.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43.xml.rels><?xml version="1.0" encoding="UTF-8" standalone="yes"?><Relationships xmlns="http://schemas.openxmlformats.org/package/2006/relationships"><Relationship Id="rId1" Target="../tags/tag46.xml" Type="http://schemas.openxmlformats.org/officeDocument/2006/relationships/tags"/><Relationship Id="rId2" Target="../slideMasters/slideMaster3.xml" Type="http://schemas.openxmlformats.org/officeDocument/2006/relationships/slideMaster"/><Relationship Id="rId3" Target="../media/image15.jpeg" Type="http://schemas.openxmlformats.org/officeDocument/2006/relationships/image"/><Relationship Id="rId4" Target="../embeddings/oleObject45.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44.xml.rels><?xml version="1.0" encoding="UTF-8" standalone="yes"?><Relationships xmlns="http://schemas.openxmlformats.org/package/2006/relationships"><Relationship Id="rId1" Target="../tags/tag47.xml" Type="http://schemas.openxmlformats.org/officeDocument/2006/relationships/tags"/><Relationship Id="rId2" Target="../slideMasters/slideMaster3.xml" Type="http://schemas.openxmlformats.org/officeDocument/2006/relationships/slideMaster"/><Relationship Id="rId3" Target="../media/image5.jpeg" Type="http://schemas.openxmlformats.org/officeDocument/2006/relationships/image"/><Relationship Id="rId4" Target="../embeddings/oleObject46.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45.xml.rels><?xml version="1.0" encoding="UTF-8" standalone="yes"?><Relationships xmlns="http://schemas.openxmlformats.org/package/2006/relationships"><Relationship Id="rId1" Target="../tags/tag48.xml" Type="http://schemas.openxmlformats.org/officeDocument/2006/relationships/tags"/><Relationship Id="rId2" Target="../slideMasters/slideMaster3.xml" Type="http://schemas.openxmlformats.org/officeDocument/2006/relationships/slideMaster"/><Relationship Id="rId3" Target="../embeddings/oleObject47.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6.xml.rels><?xml version="1.0" encoding="UTF-8" standalone="yes"?><Relationships xmlns="http://schemas.openxmlformats.org/package/2006/relationships"><Relationship Id="rId1" Target="../tags/tag49.xml" Type="http://schemas.openxmlformats.org/officeDocument/2006/relationships/tags"/><Relationship Id="rId2" Target="../slideMasters/slideMaster3.xml" Type="http://schemas.openxmlformats.org/officeDocument/2006/relationships/slideMaster"/><Relationship Id="rId3" Target="../embeddings/oleObject4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7.xml.rels><?xml version="1.0" encoding="UTF-8" standalone="yes"?><Relationships xmlns="http://schemas.openxmlformats.org/package/2006/relationships"><Relationship Id="rId1" Target="../tags/tag50.xml" Type="http://schemas.openxmlformats.org/officeDocument/2006/relationships/tags"/><Relationship Id="rId2" Target="../slideMasters/slideMaster3.xml" Type="http://schemas.openxmlformats.org/officeDocument/2006/relationships/slideMaster"/><Relationship Id="rId3" Target="../embeddings/oleObject4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8.xml.rels><?xml version="1.0" encoding="UTF-8" standalone="yes"?><Relationships xmlns="http://schemas.openxmlformats.org/package/2006/relationships"><Relationship Id="rId1" Target="../tags/tag51.xml" Type="http://schemas.openxmlformats.org/officeDocument/2006/relationships/tags"/><Relationship Id="rId2" Target="../slideMasters/slideMaster3.xml" Type="http://schemas.openxmlformats.org/officeDocument/2006/relationships/slideMaster"/><Relationship Id="rId3" Target="../embeddings/oleObject50.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9.xml.rels><?xml version="1.0" encoding="UTF-8" standalone="yes"?><Relationships xmlns="http://schemas.openxmlformats.org/package/2006/relationships"><Relationship Id="rId1" Target="../tags/tag52.xml" Type="http://schemas.openxmlformats.org/officeDocument/2006/relationships/tags"/><Relationship Id="rId2" Target="../slideMasters/slideMaster3.xml" Type="http://schemas.openxmlformats.org/officeDocument/2006/relationships/slideMaster"/><Relationship Id="rId3" Target="../embeddings/oleObject51.bin" Type="http://schemas.openxmlformats.org/officeDocument/2006/relationships/oleObject"/><Relationship Id="rId4" Target="../media/image18.emf" Type="http://schemas.openxmlformats.org/officeDocument/2006/relationships/image"/></Relationships>
</file>

<file path=ppt/slideLayouts/_rels/slideLayout50.xml.rels><?xml version="1.0" encoding="UTF-8" standalone="yes"?><Relationships xmlns="http://schemas.openxmlformats.org/package/2006/relationships"><Relationship Id="rId1" Target="../tags/tag53.xml" Type="http://schemas.openxmlformats.org/officeDocument/2006/relationships/tags"/><Relationship Id="rId2" Target="../slideMasters/slideMaster3.xml" Type="http://schemas.openxmlformats.org/officeDocument/2006/relationships/slideMaster"/><Relationship Id="rId3" Target="../embeddings/oleObject5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51.xml.rels><?xml version="1.0" encoding="UTF-8" standalone="yes"?><Relationships xmlns="http://schemas.openxmlformats.org/package/2006/relationships"><Relationship Id="rId1" Target="../slideMasters/slideMaster3.xml" Type="http://schemas.openxmlformats.org/officeDocument/2006/relationships/slideMaster"/></Relationships>
</file>

<file path=ppt/slideLayouts/_rels/slideLayout52.xml.rels><?xml version="1.0" encoding="UTF-8" standalone="yes"?><Relationships xmlns="http://schemas.openxmlformats.org/package/2006/relationships"><Relationship Id="rId1" Target="../tags/tag54.xml" Type="http://schemas.openxmlformats.org/officeDocument/2006/relationships/tags"/><Relationship Id="rId2" Target="../slideMasters/slideMaster3.xml" Type="http://schemas.openxmlformats.org/officeDocument/2006/relationships/slideMaster"/><Relationship Id="rId3" Target="../embeddings/oleObject53.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53.xml.rels><?xml version="1.0" encoding="UTF-8" standalone="yes"?><Relationships xmlns="http://schemas.openxmlformats.org/package/2006/relationships"><Relationship Id="rId1" Target="../tags/tag55.xml" Type="http://schemas.openxmlformats.org/officeDocument/2006/relationships/tags"/><Relationship Id="rId2" Target="../slideMasters/slideMaster3.xml" Type="http://schemas.openxmlformats.org/officeDocument/2006/relationships/slideMaster"/><Relationship Id="rId3" Target="../media/image20.jpeg" Type="http://schemas.openxmlformats.org/officeDocument/2006/relationships/image"/><Relationship Id="rId4" Target="../embeddings/oleObject54.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54.xml.rels><?xml version="1.0" encoding="UTF-8" standalone="yes"?><Relationships xmlns="http://schemas.openxmlformats.org/package/2006/relationships"><Relationship Id="rId1" Target="../tags/tag56.xml" Type="http://schemas.openxmlformats.org/officeDocument/2006/relationships/tags"/><Relationship Id="rId2" Target="../slideMasters/slideMaster3.xml" Type="http://schemas.openxmlformats.org/officeDocument/2006/relationships/slideMaster"/><Relationship Id="rId3" Target="../media/image22.jpeg" Type="http://schemas.openxmlformats.org/officeDocument/2006/relationships/image"/><Relationship Id="rId4" Target="../embeddings/oleObject55.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55.xml.rels><?xml version="1.0" encoding="UTF-8" standalone="yes"?><Relationships xmlns="http://schemas.openxmlformats.org/package/2006/relationships"><Relationship Id="rId1" Target="../tags/tag57.xml" Type="http://schemas.openxmlformats.org/officeDocument/2006/relationships/tags"/><Relationship Id="rId2" Target="../slideMasters/slideMaster3.xml" Type="http://schemas.openxmlformats.org/officeDocument/2006/relationships/slideMaster"/><Relationship Id="rId3" Target="../media/image24.jpeg" Type="http://schemas.openxmlformats.org/officeDocument/2006/relationships/image"/><Relationship Id="rId4" Target="../embeddings/oleObject56.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56.xml.rels><?xml version="1.0" encoding="UTF-8" standalone="yes"?><Relationships xmlns="http://schemas.openxmlformats.org/package/2006/relationships"><Relationship Id="rId1" Target="../tags/tag58.xml" Type="http://schemas.openxmlformats.org/officeDocument/2006/relationships/tags"/><Relationship Id="rId2" Target="../slideMasters/slideMaster3.xml" Type="http://schemas.openxmlformats.org/officeDocument/2006/relationships/slideMaster"/><Relationship Id="rId3" Target="../media/image13.jpeg" Type="http://schemas.openxmlformats.org/officeDocument/2006/relationships/image"/><Relationship Id="rId4" Target="../embeddings/oleObject57.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57.xml.rels><?xml version="1.0" encoding="UTF-8" standalone="yes"?><Relationships xmlns="http://schemas.openxmlformats.org/package/2006/relationships"><Relationship Id="rId1" Target="../tags/tag59.xml" Type="http://schemas.openxmlformats.org/officeDocument/2006/relationships/tags"/><Relationship Id="rId2" Target="../slideMasters/slideMaster3.xml" Type="http://schemas.openxmlformats.org/officeDocument/2006/relationships/slideMaster"/><Relationship Id="rId3" Target="../media/image15.jpeg" Type="http://schemas.openxmlformats.org/officeDocument/2006/relationships/image"/><Relationship Id="rId4" Target="../embeddings/oleObject58.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extLst>
              <p:ext uri="{D42A27DB-BD31-4B8C-83A1-F6EECF244321}">
                <p14:modId xmlns:p14="http://schemas.microsoft.com/office/powerpoint/2010/main" val="3974909656"/>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1541484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extLst>
              <p:ext uri="{D42A27DB-BD31-4B8C-83A1-F6EECF244321}">
                <p14:modId xmlns:p14="http://schemas.microsoft.com/office/powerpoint/2010/main" val="394725991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08170143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extLst>
              <p:ext uri="{D42A27DB-BD31-4B8C-83A1-F6EECF244321}">
                <p14:modId xmlns:p14="http://schemas.microsoft.com/office/powerpoint/2010/main" val="1590342334"/>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8376657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extLst>
              <p:ext uri="{D42A27DB-BD31-4B8C-83A1-F6EECF244321}">
                <p14:modId xmlns:p14="http://schemas.microsoft.com/office/powerpoint/2010/main" val="220565349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E82995AC-F008-1E4B-9263-D2B18A52AAEA}" type="datetimeFigureOut">
              <a:rPr lang="fi-FI" smtClean="0"/>
              <a:pPr/>
              <a:t>28.3.2025</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363890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extLst>
              <p:ext uri="{D42A27DB-BD31-4B8C-83A1-F6EECF244321}">
                <p14:modId xmlns:p14="http://schemas.microsoft.com/office/powerpoint/2010/main" val="118000306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179471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extLst>
              <p:ext uri="{D42A27DB-BD31-4B8C-83A1-F6EECF244321}">
                <p14:modId xmlns:p14="http://schemas.microsoft.com/office/powerpoint/2010/main" val="202655508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45097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extLst>
              <p:ext uri="{D42A27DB-BD31-4B8C-83A1-F6EECF244321}">
                <p14:modId xmlns:p14="http://schemas.microsoft.com/office/powerpoint/2010/main" val="17186246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608165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C1886DA-F28F-1854-FC46-A503CBB019C2}"/>
              </a:ext>
            </a:extLst>
          </p:cNvPr>
          <p:cNvGraphicFramePr>
            <a:graphicFrameLocks noChangeAspect="1"/>
          </p:cNvGraphicFramePr>
          <p:nvPr userDrawn="1">
            <p:custDataLst>
              <p:tags r:id="rId1"/>
            </p:custDataLst>
            <p:extLst>
              <p:ext uri="{D42A27DB-BD31-4B8C-83A1-F6EECF244321}">
                <p14:modId xmlns:p14="http://schemas.microsoft.com/office/powerpoint/2010/main" val="228726622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C1886DA-F28F-1854-FC46-A503CBB019C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064866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kautettu asettelu">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40A338E2-C699-C7F2-5F5E-63869CC17F72}"/>
              </a:ext>
            </a:extLst>
          </p:cNvPr>
          <p:cNvGraphicFramePr>
            <a:graphicFrameLocks noChangeAspect="1"/>
          </p:cNvGraphicFramePr>
          <p:nvPr userDrawn="1">
            <p:custDataLst>
              <p:tags r:id="rId1"/>
            </p:custDataLst>
            <p:extLst>
              <p:ext uri="{D42A27DB-BD31-4B8C-83A1-F6EECF244321}">
                <p14:modId xmlns:p14="http://schemas.microsoft.com/office/powerpoint/2010/main" val="100323462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40A338E2-C699-C7F2-5F5E-63869CC17F7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C3355CC-01A2-68A7-29ED-11CD53C75DDB}"/>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825CBE83-F192-235E-F7DC-836AB0F66654}"/>
              </a:ext>
            </a:extLst>
          </p:cNvPr>
          <p:cNvSpPr>
            <a:spLocks noGrp="1"/>
          </p:cNvSpPr>
          <p:nvPr>
            <p:ph type="dt" sz="half" idx="10"/>
          </p:nvPr>
        </p:nvSpPr>
        <p:spPr/>
        <p:txBody>
          <a:bodyPr/>
          <a:lstStyle>
            <a:lvl1pPr rtl="0">
              <a:defRPr/>
            </a:lvl1pPr>
          </a:lstStyle>
          <a:p>
            <a:fld id="{E82995AC-F008-1E4B-9263-D2B18A52AAEA}" type="datetimeFigureOut">
              <a:rPr lang="fi-FI" smtClean="0"/>
              <a:pPr/>
              <a:t>28.3.2025</a:t>
            </a:fld>
            <a:endParaRPr lang="fi-FI" dirty="0"/>
          </a:p>
        </p:txBody>
      </p:sp>
      <p:sp>
        <p:nvSpPr>
          <p:cNvPr id="4" name="Alatunnisteen paikkamerkki 3">
            <a:extLst>
              <a:ext uri="{FF2B5EF4-FFF2-40B4-BE49-F238E27FC236}">
                <a16:creationId xmlns:a16="http://schemas.microsoft.com/office/drawing/2014/main" id="{B1BFAE4E-829F-08B4-328F-32E16A510500}"/>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A52D7BFC-82F6-EEBD-4F87-4931CF51499B}"/>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386298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58D8187-73F2-1D3C-3ED4-C6FB315B0949}"/>
              </a:ext>
            </a:extLst>
          </p:cNvPr>
          <p:cNvGraphicFramePr>
            <a:graphicFrameLocks noChangeAspect="1"/>
          </p:cNvGraphicFramePr>
          <p:nvPr userDrawn="1">
            <p:custDataLst>
              <p:tags r:id="rId1"/>
            </p:custDataLst>
            <p:extLst>
              <p:ext uri="{D42A27DB-BD31-4B8C-83A1-F6EECF244321}">
                <p14:modId xmlns:p14="http://schemas.microsoft.com/office/powerpoint/2010/main" val="34232031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58D8187-73F2-1D3C-3ED4-C6FB315B094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513094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21" name="think-cell data - do not delete" hidden="1">
            <a:extLst>
              <a:ext uri="{FF2B5EF4-FFF2-40B4-BE49-F238E27FC236}">
                <a16:creationId xmlns:a16="http://schemas.microsoft.com/office/drawing/2014/main" id="{C258E939-D884-70FA-82BC-5D26317A2FBB}"/>
              </a:ext>
            </a:extLst>
          </p:cNvPr>
          <p:cNvGraphicFramePr>
            <a:graphicFrameLocks noChangeAspect="1"/>
          </p:cNvGraphicFramePr>
          <p:nvPr userDrawn="1">
            <p:custDataLst>
              <p:tags r:id="rId1"/>
            </p:custDataLst>
            <p:extLst>
              <p:ext uri="{D42A27DB-BD31-4B8C-83A1-F6EECF244321}">
                <p14:modId xmlns:p14="http://schemas.microsoft.com/office/powerpoint/2010/main" val="10405416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1" name="think-cell data - do not delete" hidden="1">
                        <a:extLst>
                          <a:ext uri="{FF2B5EF4-FFF2-40B4-BE49-F238E27FC236}">
                            <a16:creationId xmlns:a16="http://schemas.microsoft.com/office/drawing/2014/main" id="{C258E939-D884-70FA-82BC-5D26317A2FB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4">
            <a:extLst>
              <a:ext uri="{FF2B5EF4-FFF2-40B4-BE49-F238E27FC236}">
                <a16:creationId xmlns:a16="http://schemas.microsoft.com/office/drawing/2014/main" id="{ABD6C233-F6D2-5EE1-5C79-444B734FB469}"/>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8" name="Rectangle 35">
            <a:extLst>
              <a:ext uri="{FF2B5EF4-FFF2-40B4-BE49-F238E27FC236}">
                <a16:creationId xmlns:a16="http://schemas.microsoft.com/office/drawing/2014/main" id="{59B0FC02-AFE7-B8BE-2211-7CF2A56C5B95}"/>
              </a:ext>
            </a:extLst>
          </p:cNvPr>
          <p:cNvSpPr/>
          <p:nvPr userDrawn="1"/>
        </p:nvSpPr>
        <p:spPr>
          <a:xfrm>
            <a:off x="2441683" y="-848"/>
            <a:ext cx="2427068" cy="518181"/>
          </a:xfrm>
          <a:prstGeom prst="rect">
            <a:avLst/>
          </a:prstGeom>
          <a:solidFill>
            <a:srgbClr val="EEFA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9" name="Rectangle 37">
            <a:extLst>
              <a:ext uri="{FF2B5EF4-FFF2-40B4-BE49-F238E27FC236}">
                <a16:creationId xmlns:a16="http://schemas.microsoft.com/office/drawing/2014/main" id="{DDB911F0-C19F-F821-951D-363F4D137F63}"/>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38">
            <a:extLst>
              <a:ext uri="{FF2B5EF4-FFF2-40B4-BE49-F238E27FC236}">
                <a16:creationId xmlns:a16="http://schemas.microsoft.com/office/drawing/2014/main" id="{1211648F-7844-E72C-780F-41823B302979}"/>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Toimintaperiaatteet </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käytännöt</a:t>
            </a:r>
          </a:p>
        </p:txBody>
      </p:sp>
      <p:sp>
        <p:nvSpPr>
          <p:cNvPr id="11" name="Rectangle 39">
            <a:extLst>
              <a:ext uri="{FF2B5EF4-FFF2-40B4-BE49-F238E27FC236}">
                <a16:creationId xmlns:a16="http://schemas.microsoft.com/office/drawing/2014/main" id="{7CAE788B-2D03-7674-C9BF-9DDE0FE45121}"/>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accent1">
                    <a:lumMod val="50000"/>
                  </a:schemeClr>
                </a:solidFill>
                <a:ea typeface="Inter" panose="02000503000000020004" pitchFamily="2" charset="0"/>
              </a:rPr>
              <a:t>Toimintayksikön tiedot</a:t>
            </a:r>
          </a:p>
        </p:txBody>
      </p:sp>
      <p:sp>
        <p:nvSpPr>
          <p:cNvPr id="12" name="Rectangle 40">
            <a:extLst>
              <a:ext uri="{FF2B5EF4-FFF2-40B4-BE49-F238E27FC236}">
                <a16:creationId xmlns:a16="http://schemas.microsoft.com/office/drawing/2014/main" id="{9BC60891-7A28-6F63-5DD2-504C39790EE0}"/>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3" name="Straight Connector 41">
            <a:extLst>
              <a:ext uri="{FF2B5EF4-FFF2-40B4-BE49-F238E27FC236}">
                <a16:creationId xmlns:a16="http://schemas.microsoft.com/office/drawing/2014/main" id="{ACD3521A-B238-F1ED-DF13-254D2AE1A47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A6DF2F59-89A3-BC4F-7D45-FDDDF178F43E}"/>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4EE4C550-0C26-1932-AEF7-74011508AC32}"/>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B14A298-A48E-9A37-39DC-748DEB0718F0}"/>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6">
            <a:extLst>
              <a:ext uri="{FF2B5EF4-FFF2-40B4-BE49-F238E27FC236}">
                <a16:creationId xmlns:a16="http://schemas.microsoft.com/office/drawing/2014/main" id="{1ED49152-2B78-8B6F-61A9-47DB4DCA91C7}"/>
              </a:ext>
            </a:extLst>
          </p:cNvPr>
          <p:cNvCxnSpPr>
            <a:cxnSpLocks/>
          </p:cNvCxnSpPr>
          <p:nvPr userDrawn="1"/>
        </p:nvCxnSpPr>
        <p:spPr>
          <a:xfrm flipH="1">
            <a:off x="-8540" y="516156"/>
            <a:ext cx="2443163"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36">
            <a:extLst>
              <a:ext uri="{FF2B5EF4-FFF2-40B4-BE49-F238E27FC236}">
                <a16:creationId xmlns:a16="http://schemas.microsoft.com/office/drawing/2014/main" id="{7F742682-B96D-506F-7735-8D63328591DB}"/>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Liitteet</a:t>
            </a:r>
          </a:p>
        </p:txBody>
      </p:sp>
      <p:cxnSp>
        <p:nvCxnSpPr>
          <p:cNvPr id="19" name="Straight Connector 46">
            <a:extLst>
              <a:ext uri="{FF2B5EF4-FFF2-40B4-BE49-F238E27FC236}">
                <a16:creationId xmlns:a16="http://schemas.microsoft.com/office/drawing/2014/main" id="{928BB3F7-0BE4-8297-9400-6A89DB8FF018}"/>
              </a:ext>
            </a:extLst>
          </p:cNvPr>
          <p:cNvCxnSpPr>
            <a:cxnSpLocks/>
          </p:cNvCxnSpPr>
          <p:nvPr userDrawn="1"/>
        </p:nvCxnSpPr>
        <p:spPr>
          <a:xfrm flipH="1">
            <a:off x="4876800" y="516156"/>
            <a:ext cx="731520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2106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E9B2BBB1-75F0-1543-5D08-EA6963651594}"/>
              </a:ext>
            </a:extLst>
          </p:cNvPr>
          <p:cNvGraphicFramePr>
            <a:graphicFrameLocks noChangeAspect="1"/>
          </p:cNvGraphicFramePr>
          <p:nvPr userDrawn="1">
            <p:custDataLst>
              <p:tags r:id="rId1"/>
            </p:custDataLst>
            <p:extLst>
              <p:ext uri="{D42A27DB-BD31-4B8C-83A1-F6EECF244321}">
                <p14:modId xmlns:p14="http://schemas.microsoft.com/office/powerpoint/2010/main" val="982063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E9B2BBB1-75F0-1543-5D08-EA696365159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9" name="Rectangle 6">
            <a:extLst>
              <a:ext uri="{FF2B5EF4-FFF2-40B4-BE49-F238E27FC236}">
                <a16:creationId xmlns:a16="http://schemas.microsoft.com/office/drawing/2014/main" id="{ECFCDEF2-5EE4-990E-E366-FB2A6AEBD7C0}"/>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0" name="Rectangle 12">
            <a:extLst>
              <a:ext uri="{FF2B5EF4-FFF2-40B4-BE49-F238E27FC236}">
                <a16:creationId xmlns:a16="http://schemas.microsoft.com/office/drawing/2014/main" id="{72A3610A-4685-F53C-AAE8-E8079AE199AC}"/>
              </a:ext>
            </a:extLst>
          </p:cNvPr>
          <p:cNvSpPr/>
          <p:nvPr userDrawn="1"/>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1" name="Rectangle 14">
            <a:extLst>
              <a:ext uri="{FF2B5EF4-FFF2-40B4-BE49-F238E27FC236}">
                <a16:creationId xmlns:a16="http://schemas.microsoft.com/office/drawing/2014/main" id="{1BF4957A-FB64-174E-FCD7-672DEC240481}"/>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2" name="Rectangle 15">
            <a:extLst>
              <a:ext uri="{FF2B5EF4-FFF2-40B4-BE49-F238E27FC236}">
                <a16:creationId xmlns:a16="http://schemas.microsoft.com/office/drawing/2014/main" id="{A5AE5B8B-3C70-78CB-C60F-F32CA474F52E}"/>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3" name="Rectangle 16">
            <a:extLst>
              <a:ext uri="{FF2B5EF4-FFF2-40B4-BE49-F238E27FC236}">
                <a16:creationId xmlns:a16="http://schemas.microsoft.com/office/drawing/2014/main" id="{189EB317-4216-15ED-9209-45AC88081B62}"/>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&amp; käytännöt</a:t>
            </a:r>
          </a:p>
        </p:txBody>
      </p:sp>
      <p:sp>
        <p:nvSpPr>
          <p:cNvPr id="14" name="Rectangle 18">
            <a:extLst>
              <a:ext uri="{FF2B5EF4-FFF2-40B4-BE49-F238E27FC236}">
                <a16:creationId xmlns:a16="http://schemas.microsoft.com/office/drawing/2014/main" id="{B58BD1DC-8B38-9820-BA1F-880598200C93}"/>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Toimintayksikön tiedot</a:t>
            </a:r>
          </a:p>
        </p:txBody>
      </p:sp>
      <p:sp>
        <p:nvSpPr>
          <p:cNvPr id="15" name="Rectangle 20">
            <a:extLst>
              <a:ext uri="{FF2B5EF4-FFF2-40B4-BE49-F238E27FC236}">
                <a16:creationId xmlns:a16="http://schemas.microsoft.com/office/drawing/2014/main" id="{FD4C079F-D67E-86F3-FC80-164C400E0B9D}"/>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6" name="Straight Connector 21">
            <a:extLst>
              <a:ext uri="{FF2B5EF4-FFF2-40B4-BE49-F238E27FC236}">
                <a16:creationId xmlns:a16="http://schemas.microsoft.com/office/drawing/2014/main" id="{B688A1E1-6215-84D9-E9EB-9B3E4449AAB6}"/>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4">
            <a:extLst>
              <a:ext uri="{FF2B5EF4-FFF2-40B4-BE49-F238E27FC236}">
                <a16:creationId xmlns:a16="http://schemas.microsoft.com/office/drawing/2014/main" id="{8C7C610E-C63B-F2A3-4284-16400D2F837C}"/>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25">
            <a:extLst>
              <a:ext uri="{FF2B5EF4-FFF2-40B4-BE49-F238E27FC236}">
                <a16:creationId xmlns:a16="http://schemas.microsoft.com/office/drawing/2014/main" id="{A746A806-4880-A01B-782D-41E0A306AB1D}"/>
              </a:ext>
            </a:extLst>
          </p:cNvPr>
          <p:cNvCxnSpPr>
            <a:cxnSpLocks/>
          </p:cNvCxnSpPr>
          <p:nvPr userDrawn="1"/>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6">
            <a:extLst>
              <a:ext uri="{FF2B5EF4-FFF2-40B4-BE49-F238E27FC236}">
                <a16:creationId xmlns:a16="http://schemas.microsoft.com/office/drawing/2014/main" id="{634B93C8-EE79-C4CA-2996-12E46B4F64AB}"/>
              </a:ext>
            </a:extLst>
          </p:cNvPr>
          <p:cNvCxnSpPr>
            <a:cxnSpLocks/>
          </p:cNvCxnSpPr>
          <p:nvPr userDrawn="1"/>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22">
            <a:extLst>
              <a:ext uri="{FF2B5EF4-FFF2-40B4-BE49-F238E27FC236}">
                <a16:creationId xmlns:a16="http://schemas.microsoft.com/office/drawing/2014/main" id="{29428DE1-077D-C61F-D802-39CDA787CCC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2">
            <a:extLst>
              <a:ext uri="{FF2B5EF4-FFF2-40B4-BE49-F238E27FC236}">
                <a16:creationId xmlns:a16="http://schemas.microsoft.com/office/drawing/2014/main" id="{85E86893-D6E5-3D11-3927-CC3D1FBD4538}"/>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863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4E13D40E-877C-A9D4-4811-76001E2E9045}"/>
              </a:ext>
            </a:extLst>
          </p:cNvPr>
          <p:cNvGraphicFramePr>
            <a:graphicFrameLocks noChangeAspect="1"/>
          </p:cNvGraphicFramePr>
          <p:nvPr userDrawn="1">
            <p:custDataLst>
              <p:tags r:id="rId1"/>
            </p:custDataLst>
            <p:extLst>
              <p:ext uri="{D42A27DB-BD31-4B8C-83A1-F6EECF244321}">
                <p14:modId xmlns:p14="http://schemas.microsoft.com/office/powerpoint/2010/main" val="12421216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4E13D40E-877C-A9D4-4811-76001E2E904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Suorakulmio 6">
            <a:extLst>
              <a:ext uri="{FF2B5EF4-FFF2-40B4-BE49-F238E27FC236}">
                <a16:creationId xmlns:a16="http://schemas.microsoft.com/office/drawing/2014/main" id="{71826CA2-492E-F396-E069-D17FCFCB6368}"/>
              </a:ext>
            </a:extLst>
          </p:cNvPr>
          <p:cNvSpPr/>
          <p:nvPr userDrawn="1"/>
        </p:nvSpPr>
        <p:spPr>
          <a:xfrm>
            <a:off x="64800" y="6176964"/>
            <a:ext cx="1850400" cy="555528"/>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fi-FI" dirty="0"/>
          </a:p>
        </p:txBody>
      </p:sp>
    </p:spTree>
    <p:extLst>
      <p:ext uri="{BB962C8B-B14F-4D97-AF65-F5344CB8AC3E}">
        <p14:creationId xmlns:p14="http://schemas.microsoft.com/office/powerpoint/2010/main" val="1194449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AF8DBD1F-3EF7-C43F-B3FC-E65FBBBABE6F}"/>
              </a:ext>
            </a:extLst>
          </p:cNvPr>
          <p:cNvGraphicFramePr>
            <a:graphicFrameLocks noChangeAspect="1"/>
          </p:cNvGraphicFramePr>
          <p:nvPr userDrawn="1">
            <p:custDataLst>
              <p:tags r:id="rId1"/>
            </p:custDataLst>
            <p:extLst>
              <p:ext uri="{D42A27DB-BD31-4B8C-83A1-F6EECF244321}">
                <p14:modId xmlns:p14="http://schemas.microsoft.com/office/powerpoint/2010/main" val="37808670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AF8DBD1F-3EF7-C43F-B3FC-E65FBBBABE6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784946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22" name="think-cell data - do not delete" hidden="1">
            <a:extLst>
              <a:ext uri="{FF2B5EF4-FFF2-40B4-BE49-F238E27FC236}">
                <a16:creationId xmlns:a16="http://schemas.microsoft.com/office/drawing/2014/main" id="{CF0866FF-D5D5-2D20-6553-C34AC035F0D7}"/>
              </a:ext>
            </a:extLst>
          </p:cNvPr>
          <p:cNvGraphicFramePr>
            <a:graphicFrameLocks noChangeAspect="1"/>
          </p:cNvGraphicFramePr>
          <p:nvPr userDrawn="1">
            <p:custDataLst>
              <p:tags r:id="rId1"/>
            </p:custDataLst>
            <p:extLst>
              <p:ext uri="{D42A27DB-BD31-4B8C-83A1-F6EECF244321}">
                <p14:modId xmlns:p14="http://schemas.microsoft.com/office/powerpoint/2010/main" val="240175655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2" name="think-cell data - do not delete" hidden="1">
                        <a:extLst>
                          <a:ext uri="{FF2B5EF4-FFF2-40B4-BE49-F238E27FC236}">
                            <a16:creationId xmlns:a16="http://schemas.microsoft.com/office/drawing/2014/main" id="{CF0866FF-D5D5-2D20-6553-C34AC035F0D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
            <a:extLst>
              <a:ext uri="{FF2B5EF4-FFF2-40B4-BE49-F238E27FC236}">
                <a16:creationId xmlns:a16="http://schemas.microsoft.com/office/drawing/2014/main" id="{526EB075-E510-3604-0DAB-A749278C5B74}"/>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5">
            <a:extLst>
              <a:ext uri="{FF2B5EF4-FFF2-40B4-BE49-F238E27FC236}">
                <a16:creationId xmlns:a16="http://schemas.microsoft.com/office/drawing/2014/main" id="{05727ECC-3307-85B8-1B03-2D1A75CAEADB}"/>
              </a:ext>
            </a:extLst>
          </p:cNvPr>
          <p:cNvSpPr/>
          <p:nvPr userDrawn="1"/>
        </p:nvSpPr>
        <p:spPr>
          <a:xfrm>
            <a:off x="7322756" y="-1"/>
            <a:ext cx="2427068" cy="525093"/>
          </a:xfrm>
          <a:prstGeom prst="rect">
            <a:avLst/>
          </a:prstGeom>
          <a:solidFill>
            <a:srgbClr val="FDF2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9" name="Rectangle 6">
            <a:extLst>
              <a:ext uri="{FF2B5EF4-FFF2-40B4-BE49-F238E27FC236}">
                <a16:creationId xmlns:a16="http://schemas.microsoft.com/office/drawing/2014/main" id="{E2971453-FD5D-C423-19AB-237CB6E765F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0" name="Rectangle 7">
            <a:extLst>
              <a:ext uri="{FF2B5EF4-FFF2-40B4-BE49-F238E27FC236}">
                <a16:creationId xmlns:a16="http://schemas.microsoft.com/office/drawing/2014/main" id="{83FCBADB-7936-4ABF-21A1-1AD7B94CBFC0}"/>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&amp; seuranta</a:t>
            </a:r>
          </a:p>
        </p:txBody>
      </p:sp>
      <p:sp>
        <p:nvSpPr>
          <p:cNvPr id="11" name="Rectangle 8">
            <a:extLst>
              <a:ext uri="{FF2B5EF4-FFF2-40B4-BE49-F238E27FC236}">
                <a16:creationId xmlns:a16="http://schemas.microsoft.com/office/drawing/2014/main" id="{DA4D0B96-F52B-383B-DC29-287EB64E3C1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2" name="Rectangle 9">
            <a:extLst>
              <a:ext uri="{FF2B5EF4-FFF2-40B4-BE49-F238E27FC236}">
                <a16:creationId xmlns:a16="http://schemas.microsoft.com/office/drawing/2014/main" id="{5B2F3AD8-ADFC-0278-B731-5C930EF35944}"/>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Toimintayksikön tiedot</a:t>
            </a:r>
          </a:p>
        </p:txBody>
      </p:sp>
      <p:sp>
        <p:nvSpPr>
          <p:cNvPr id="13" name="Rectangle 10">
            <a:extLst>
              <a:ext uri="{FF2B5EF4-FFF2-40B4-BE49-F238E27FC236}">
                <a16:creationId xmlns:a16="http://schemas.microsoft.com/office/drawing/2014/main" id="{32231B9F-6D05-9EF0-E5D4-67A858456CF6}"/>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4" name="Straight Connector 11">
            <a:extLst>
              <a:ext uri="{FF2B5EF4-FFF2-40B4-BE49-F238E27FC236}">
                <a16:creationId xmlns:a16="http://schemas.microsoft.com/office/drawing/2014/main" id="{727A058F-8312-668C-EFAD-99D6C4586854}"/>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17">
            <a:extLst>
              <a:ext uri="{FF2B5EF4-FFF2-40B4-BE49-F238E27FC236}">
                <a16:creationId xmlns:a16="http://schemas.microsoft.com/office/drawing/2014/main" id="{C7FE136E-1AE6-8F8E-DA88-29BEFDD945A2}"/>
              </a:ext>
            </a:extLst>
          </p:cNvPr>
          <p:cNvCxnSpPr>
            <a:cxnSpLocks/>
          </p:cNvCxnSpPr>
          <p:nvPr userDrawn="1"/>
        </p:nvCxnSpPr>
        <p:spPr>
          <a:xfrm flipH="1">
            <a:off x="4876800" y="0"/>
            <a:ext cx="987"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19">
            <a:extLst>
              <a:ext uri="{FF2B5EF4-FFF2-40B4-BE49-F238E27FC236}">
                <a16:creationId xmlns:a16="http://schemas.microsoft.com/office/drawing/2014/main" id="{70DF553E-4B0B-6655-B53D-4990B3D18A7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0">
            <a:extLst>
              <a:ext uri="{FF2B5EF4-FFF2-40B4-BE49-F238E27FC236}">
                <a16:creationId xmlns:a16="http://schemas.microsoft.com/office/drawing/2014/main" id="{553E269D-CAA9-BA3F-0E4B-D6F86728CF2B}"/>
              </a:ext>
            </a:extLst>
          </p:cNvPr>
          <p:cNvCxnSpPr>
            <a:cxnSpLocks/>
          </p:cNvCxnSpPr>
          <p:nvPr userDrawn="1"/>
        </p:nvCxnSpPr>
        <p:spPr>
          <a:xfrm>
            <a:off x="9753600" y="0"/>
            <a:ext cx="0" cy="518181"/>
          </a:xfrm>
          <a:prstGeom prst="line">
            <a:avLst/>
          </a:prstGeom>
          <a:ln w="19050" cap="sq">
            <a:noFill/>
            <a:round/>
          </a:ln>
        </p:spPr>
        <p:style>
          <a:lnRef idx="1">
            <a:schemeClr val="accent1"/>
          </a:lnRef>
          <a:fillRef idx="0">
            <a:schemeClr val="accent1"/>
          </a:fillRef>
          <a:effectRef idx="0">
            <a:schemeClr val="accent1"/>
          </a:effectRef>
          <a:fontRef idx="minor">
            <a:schemeClr val="tx1"/>
          </a:fontRef>
        </p:style>
      </p:cxnSp>
      <p:cxnSp>
        <p:nvCxnSpPr>
          <p:cNvPr id="18" name="Straight Connector 21">
            <a:extLst>
              <a:ext uri="{FF2B5EF4-FFF2-40B4-BE49-F238E27FC236}">
                <a16:creationId xmlns:a16="http://schemas.microsoft.com/office/drawing/2014/main" id="{9770894E-BDB3-D050-6653-6CC714938797}"/>
              </a:ext>
            </a:extLst>
          </p:cNvPr>
          <p:cNvCxnSpPr>
            <a:cxnSpLocks/>
          </p:cNvCxnSpPr>
          <p:nvPr userDrawn="1"/>
        </p:nvCxnSpPr>
        <p:spPr>
          <a:xfrm flipH="1">
            <a:off x="9753600" y="518181"/>
            <a:ext cx="2439699"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2">
            <a:extLst>
              <a:ext uri="{FF2B5EF4-FFF2-40B4-BE49-F238E27FC236}">
                <a16:creationId xmlns:a16="http://schemas.microsoft.com/office/drawing/2014/main" id="{E60E18EE-26FE-0843-A7A2-3AAE64074FA5}"/>
              </a:ext>
            </a:extLst>
          </p:cNvPr>
          <p:cNvCxnSpPr>
            <a:cxnSpLocks/>
          </p:cNvCxnSpPr>
          <p:nvPr userDrawn="1"/>
        </p:nvCxnSpPr>
        <p:spPr>
          <a:xfrm flipH="1">
            <a:off x="-8540" y="516156"/>
            <a:ext cx="7320947"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19">
            <a:extLst>
              <a:ext uri="{FF2B5EF4-FFF2-40B4-BE49-F238E27FC236}">
                <a16:creationId xmlns:a16="http://schemas.microsoft.com/office/drawing/2014/main" id="{6C36FB33-8E61-2F72-9C04-BAD980AE9800}"/>
              </a:ext>
            </a:extLst>
          </p:cNvPr>
          <p:cNvCxnSpPr>
            <a:cxnSpLocks/>
          </p:cNvCxnSpPr>
          <p:nvPr userDrawn="1"/>
        </p:nvCxnSpPr>
        <p:spPr>
          <a:xfrm>
            <a:off x="9747031" y="-2025"/>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83960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0266B318-2653-A847-06EB-C865B581A3E4}"/>
              </a:ext>
            </a:extLst>
          </p:cNvPr>
          <p:cNvGraphicFramePr>
            <a:graphicFrameLocks noChangeAspect="1"/>
          </p:cNvGraphicFramePr>
          <p:nvPr userDrawn="1">
            <p:custDataLst>
              <p:tags r:id="rId1"/>
            </p:custDataLst>
            <p:extLst>
              <p:ext uri="{D42A27DB-BD31-4B8C-83A1-F6EECF244321}">
                <p14:modId xmlns:p14="http://schemas.microsoft.com/office/powerpoint/2010/main" val="35146366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0266B318-2653-A847-06EB-C865B581A3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0112160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Mukautettu asettelu">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F3CDE66-82D4-0F77-DD8A-EC52B1FA5A8C}"/>
              </a:ext>
            </a:extLst>
          </p:cNvPr>
          <p:cNvGraphicFramePr>
            <a:graphicFrameLocks noChangeAspect="1"/>
          </p:cNvGraphicFramePr>
          <p:nvPr userDrawn="1">
            <p:custDataLst>
              <p:tags r:id="rId1"/>
            </p:custDataLst>
            <p:extLst>
              <p:ext uri="{D42A27DB-BD31-4B8C-83A1-F6EECF244321}">
                <p14:modId xmlns:p14="http://schemas.microsoft.com/office/powerpoint/2010/main" val="14141840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EF3CDE66-82D4-0F77-DD8A-EC52B1FA5A8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Rectangle 36">
            <a:extLst>
              <a:ext uri="{FF2B5EF4-FFF2-40B4-BE49-F238E27FC236}">
                <a16:creationId xmlns:a16="http://schemas.microsoft.com/office/drawing/2014/main" id="{050D9C7D-714A-E961-6790-86C42FBE472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chemeClr val="tx1">
                    <a:lumMod val="75000"/>
                    <a:lumOff val="25000"/>
                  </a:schemeClr>
                </a:solidFill>
                <a:effectLst/>
                <a:uLnTx/>
                <a:uFillTx/>
                <a:latin typeface="Arial" panose="020B0604020202020204"/>
                <a:ea typeface="Inter" panose="02000503000000020004" pitchFamily="2" charset="0"/>
                <a:cs typeface="+mn-cs"/>
              </a:rPr>
              <a:t>Liitteet</a:t>
            </a:r>
          </a:p>
        </p:txBody>
      </p:sp>
      <p:sp>
        <p:nvSpPr>
          <p:cNvPr id="8" name="Rectangle 37">
            <a:extLst>
              <a:ext uri="{FF2B5EF4-FFF2-40B4-BE49-F238E27FC236}">
                <a16:creationId xmlns:a16="http://schemas.microsoft.com/office/drawing/2014/main" id="{87F0D37B-BD12-5F01-D563-31232C7D1E15}"/>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9" name="Rectangle 38">
            <a:extLst>
              <a:ext uri="{FF2B5EF4-FFF2-40B4-BE49-F238E27FC236}">
                <a16:creationId xmlns:a16="http://schemas.microsoft.com/office/drawing/2014/main" id="{BF16CA5E-7C55-4974-051E-D2DB067C0FE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0" name="Rectangle 39">
            <a:extLst>
              <a:ext uri="{FF2B5EF4-FFF2-40B4-BE49-F238E27FC236}">
                <a16:creationId xmlns:a16="http://schemas.microsoft.com/office/drawing/2014/main" id="{F16E5374-A3B1-D53D-082E-774B23BCF4DC}"/>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Toimintayksikön tiedot</a:t>
            </a:r>
          </a:p>
        </p:txBody>
      </p:sp>
      <p:sp>
        <p:nvSpPr>
          <p:cNvPr id="11" name="Rectangle 40">
            <a:extLst>
              <a:ext uri="{FF2B5EF4-FFF2-40B4-BE49-F238E27FC236}">
                <a16:creationId xmlns:a16="http://schemas.microsoft.com/office/drawing/2014/main" id="{ED060CC1-79F5-7614-B77D-E88E585AC134}"/>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mn-ea"/>
                <a:cs typeface="+mn-cs"/>
              </a:rPr>
              <a:t>Sisällysluettelo</a:t>
            </a:r>
          </a:p>
        </p:txBody>
      </p:sp>
      <p:cxnSp>
        <p:nvCxnSpPr>
          <p:cNvPr id="12" name="Straight Connector 41">
            <a:extLst>
              <a:ext uri="{FF2B5EF4-FFF2-40B4-BE49-F238E27FC236}">
                <a16:creationId xmlns:a16="http://schemas.microsoft.com/office/drawing/2014/main" id="{394B3EF3-7BC8-C233-9783-303BB7FAB51D}"/>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3" name="Straight Connector 42">
            <a:extLst>
              <a:ext uri="{FF2B5EF4-FFF2-40B4-BE49-F238E27FC236}">
                <a16:creationId xmlns:a16="http://schemas.microsoft.com/office/drawing/2014/main" id="{BC07BA31-9603-F06F-B47F-FE2568A6BABE}"/>
              </a:ext>
            </a:extLst>
          </p:cNvPr>
          <p:cNvCxnSpPr>
            <a:cxnSpLocks/>
          </p:cNvCxnSpPr>
          <p:nvPr userDrawn="1"/>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3">
            <a:extLst>
              <a:ext uri="{FF2B5EF4-FFF2-40B4-BE49-F238E27FC236}">
                <a16:creationId xmlns:a16="http://schemas.microsoft.com/office/drawing/2014/main" id="{B6B7FBDA-EB40-B175-AC61-48006E0C7A37}"/>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4">
            <a:extLst>
              <a:ext uri="{FF2B5EF4-FFF2-40B4-BE49-F238E27FC236}">
                <a16:creationId xmlns:a16="http://schemas.microsoft.com/office/drawing/2014/main" id="{ED567682-8531-A5DE-F3F8-54AACBE99FE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5">
            <a:extLst>
              <a:ext uri="{FF2B5EF4-FFF2-40B4-BE49-F238E27FC236}">
                <a16:creationId xmlns:a16="http://schemas.microsoft.com/office/drawing/2014/main" id="{C4A58796-9AE2-E16A-4058-3836F23BC626}"/>
              </a:ext>
            </a:extLst>
          </p:cNvPr>
          <p:cNvCxnSpPr>
            <a:cxnSpLocks/>
          </p:cNvCxnSpPr>
          <p:nvPr userDrawn="1"/>
        </p:nvCxnSpPr>
        <p:spPr>
          <a:xfrm flipH="1">
            <a:off x="-2538" y="532326"/>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7" name="Title 48">
            <a:extLst>
              <a:ext uri="{FF2B5EF4-FFF2-40B4-BE49-F238E27FC236}">
                <a16:creationId xmlns:a16="http://schemas.microsoft.com/office/drawing/2014/main" id="{E69FAA82-31FB-CBAD-3967-53A9D622AF77}"/>
              </a:ext>
            </a:extLst>
          </p:cNvPr>
          <p:cNvSpPr>
            <a:spLocks noGrp="1"/>
          </p:cNvSpPr>
          <p:nvPr>
            <p:ph type="title"/>
          </p:nvPr>
        </p:nvSpPr>
        <p:spPr>
          <a:xfrm>
            <a:off x="451413" y="822684"/>
            <a:ext cx="11289174" cy="868004"/>
          </a:xfrm>
        </p:spPr>
        <p:txBody>
          <a:bodyPr/>
          <a:lstStyle>
            <a:lvl1pPr rtl="0">
              <a:defRPr/>
            </a:lvl1pPr>
          </a:lstStyle>
          <a:p>
            <a:endParaRPr lang="fi-FI" dirty="0"/>
          </a:p>
        </p:txBody>
      </p:sp>
      <p:sp>
        <p:nvSpPr>
          <p:cNvPr id="18" name="Content Placeholder 29">
            <a:extLst>
              <a:ext uri="{FF2B5EF4-FFF2-40B4-BE49-F238E27FC236}">
                <a16:creationId xmlns:a16="http://schemas.microsoft.com/office/drawing/2014/main" id="{151DC8EC-DDFF-E5E7-78C9-4EE40BCC0707}"/>
              </a:ext>
            </a:extLst>
          </p:cNvPr>
          <p:cNvSpPr>
            <a:spLocks noGrp="1"/>
          </p:cNvSpPr>
          <p:nvPr>
            <p:ph sz="half" idx="1"/>
          </p:nvPr>
        </p:nvSpPr>
        <p:spPr>
          <a:xfrm>
            <a:off x="451413" y="1825625"/>
            <a:ext cx="11289174" cy="3942129"/>
          </a:xfrm>
        </p:spPr>
        <p:txBody>
          <a:bodyPr numCol="1"/>
          <a:lstStyle>
            <a:lvl1pPr rtl="0">
              <a:defRPr/>
            </a:lvl1pPr>
          </a:lstStyle>
          <a:p>
            <a:pPr>
              <a:lnSpc>
                <a:spcPct val="107000"/>
              </a:lnSpc>
              <a:spcAft>
                <a:spcPts val="800"/>
              </a:spcAft>
            </a:pPr>
            <a:endParaRPr lang="fi-FI" dirty="0"/>
          </a:p>
        </p:txBody>
      </p:sp>
      <p:pic>
        <p:nvPicPr>
          <p:cNvPr id="19" name="Kuva 18">
            <a:extLst>
              <a:ext uri="{FF2B5EF4-FFF2-40B4-BE49-F238E27FC236}">
                <a16:creationId xmlns:a16="http://schemas.microsoft.com/office/drawing/2014/main" id="{AA7D838F-96CF-9D8D-75C9-3E89CE950696}"/>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42526520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C2D370A-F698-B380-3C1F-8F00801B71FE}"/>
              </a:ext>
            </a:extLst>
          </p:cNvPr>
          <p:cNvGraphicFramePr>
            <a:graphicFrameLocks noChangeAspect="1"/>
          </p:cNvGraphicFramePr>
          <p:nvPr userDrawn="1">
            <p:custDataLst>
              <p:tags r:id="rId1"/>
            </p:custDataLst>
            <p:extLst>
              <p:ext uri="{D42A27DB-BD31-4B8C-83A1-F6EECF244321}">
                <p14:modId xmlns:p14="http://schemas.microsoft.com/office/powerpoint/2010/main" val="10772075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C2D370A-F698-B380-3C1F-8F00801B71F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7187150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22001715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extLst>
              <p:ext uri="{D42A27DB-BD31-4B8C-83A1-F6EECF244321}">
                <p14:modId xmlns:p14="http://schemas.microsoft.com/office/powerpoint/2010/main" val="33958656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33488178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Mukautettu asettelu">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6DAE5CA1-7D40-C5E5-4771-E0A3C37D1DC9}"/>
              </a:ext>
            </a:extLst>
          </p:cNvPr>
          <p:cNvGraphicFramePr>
            <a:graphicFrameLocks noChangeAspect="1"/>
          </p:cNvGraphicFramePr>
          <p:nvPr userDrawn="1">
            <p:custDataLst>
              <p:tags r:id="rId1"/>
            </p:custDataLst>
            <p:extLst>
              <p:ext uri="{D42A27DB-BD31-4B8C-83A1-F6EECF244321}">
                <p14:modId xmlns:p14="http://schemas.microsoft.com/office/powerpoint/2010/main" val="3613971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9" name="think-cell data - do not delete" hidden="1">
                        <a:extLst>
                          <a:ext uri="{FF2B5EF4-FFF2-40B4-BE49-F238E27FC236}">
                            <a16:creationId xmlns:a16="http://schemas.microsoft.com/office/drawing/2014/main" id="{6DAE5CA1-7D40-C5E5-4771-E0A3C37D1DC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Title 48">
            <a:extLst>
              <a:ext uri="{FF2B5EF4-FFF2-40B4-BE49-F238E27FC236}">
                <a16:creationId xmlns:a16="http://schemas.microsoft.com/office/drawing/2014/main" id="{BEB2C391-3B20-0498-E422-05199EEA7A27}"/>
              </a:ext>
            </a:extLst>
          </p:cNvPr>
          <p:cNvSpPr>
            <a:spLocks noGrp="1"/>
          </p:cNvSpPr>
          <p:nvPr>
            <p:ph type="title"/>
          </p:nvPr>
        </p:nvSpPr>
        <p:spPr>
          <a:xfrm>
            <a:off x="451413" y="820946"/>
            <a:ext cx="11289174" cy="868004"/>
          </a:xfrm>
        </p:spPr>
        <p:txBody>
          <a:bodyPr vert="horz"/>
          <a:lstStyle>
            <a:lvl1pPr rtl="0">
              <a:defRPr/>
            </a:lvl1pPr>
          </a:lstStyle>
          <a:p>
            <a:endParaRPr lang="fi-FI" dirty="0"/>
          </a:p>
        </p:txBody>
      </p:sp>
      <p:sp>
        <p:nvSpPr>
          <p:cNvPr id="7" name="Rectangle 34">
            <a:extLst>
              <a:ext uri="{FF2B5EF4-FFF2-40B4-BE49-F238E27FC236}">
                <a16:creationId xmlns:a16="http://schemas.microsoft.com/office/drawing/2014/main" id="{61D6B59A-320E-7062-29AC-888378E27945}"/>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36">
            <a:extLst>
              <a:ext uri="{FF2B5EF4-FFF2-40B4-BE49-F238E27FC236}">
                <a16:creationId xmlns:a16="http://schemas.microsoft.com/office/drawing/2014/main" id="{2CA392DB-594A-36DA-4F1A-CDDBE2BA12F5}"/>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9" name="Rectangle 37">
            <a:extLst>
              <a:ext uri="{FF2B5EF4-FFF2-40B4-BE49-F238E27FC236}">
                <a16:creationId xmlns:a16="http://schemas.microsoft.com/office/drawing/2014/main" id="{3A6CA045-8F78-0FAE-C8B0-DD9F29E732E1}"/>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0" name="Rectangle 38">
            <a:extLst>
              <a:ext uri="{FF2B5EF4-FFF2-40B4-BE49-F238E27FC236}">
                <a16:creationId xmlns:a16="http://schemas.microsoft.com/office/drawing/2014/main" id="{F716BE8F-3A45-30FB-4A5D-AAFC835858B1}"/>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1" name="Rectangle 39">
            <a:extLst>
              <a:ext uri="{FF2B5EF4-FFF2-40B4-BE49-F238E27FC236}">
                <a16:creationId xmlns:a16="http://schemas.microsoft.com/office/drawing/2014/main" id="{68E2AA57-D0D2-1E26-C65E-AD8CCFF1BE88}"/>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Toimintayksikön tiedot</a:t>
            </a:r>
          </a:p>
        </p:txBody>
      </p:sp>
      <p:sp>
        <p:nvSpPr>
          <p:cNvPr id="12" name="Rectangle 40">
            <a:extLst>
              <a:ext uri="{FF2B5EF4-FFF2-40B4-BE49-F238E27FC236}">
                <a16:creationId xmlns:a16="http://schemas.microsoft.com/office/drawing/2014/main" id="{37AAED1E-C3B4-D250-0B24-FE1751712E9D}"/>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00">
                    <a:lumMod val="75000"/>
                    <a:lumOff val="25000"/>
                  </a:srgbClr>
                </a:solidFill>
                <a:effectLst/>
                <a:uLnTx/>
                <a:uFillTx/>
                <a:latin typeface="Arial" panose="020B0604020202020204"/>
                <a:ea typeface="Inter" panose="02000503000000020004" pitchFamily="2" charset="0"/>
                <a:cs typeface="+mn-cs"/>
              </a:rPr>
              <a:t>Sisällysluettelo</a:t>
            </a:r>
          </a:p>
        </p:txBody>
      </p:sp>
      <p:cxnSp>
        <p:nvCxnSpPr>
          <p:cNvPr id="13" name="Straight Connector 41">
            <a:extLst>
              <a:ext uri="{FF2B5EF4-FFF2-40B4-BE49-F238E27FC236}">
                <a16:creationId xmlns:a16="http://schemas.microsoft.com/office/drawing/2014/main" id="{D8FEC7D2-10C8-A9B2-9905-22747F89AD0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C79CC661-C667-C108-1138-3249B3F495ED}"/>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D0511799-89F5-6450-2385-7F9386CE842B}"/>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950DF6A-AB08-25F2-BB18-F4A9455107D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5">
            <a:extLst>
              <a:ext uri="{FF2B5EF4-FFF2-40B4-BE49-F238E27FC236}">
                <a16:creationId xmlns:a16="http://schemas.microsoft.com/office/drawing/2014/main" id="{61291EA2-35AE-25AD-0DE9-8D389697D130}"/>
              </a:ext>
            </a:extLst>
          </p:cNvPr>
          <p:cNvCxnSpPr>
            <a:cxnSpLocks/>
          </p:cNvCxnSpPr>
          <p:nvPr userDrawn="1"/>
        </p:nvCxnSpPr>
        <p:spPr>
          <a:xfrm flipH="1">
            <a:off x="2434623" y="518181"/>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0" name="TextBox 3">
            <a:extLst>
              <a:ext uri="{FF2B5EF4-FFF2-40B4-BE49-F238E27FC236}">
                <a16:creationId xmlns:a16="http://schemas.microsoft.com/office/drawing/2014/main" id="{345462BC-156E-68C4-A149-68B56A0B871B}"/>
              </a:ext>
            </a:extLst>
          </p:cNvPr>
          <p:cNvSpPr txBox="1">
            <a:spLocks/>
          </p:cNvSpPr>
          <p:nvPr userDrawn="1"/>
        </p:nvSpPr>
        <p:spPr>
          <a:xfrm>
            <a:off x="8576750" y="1984726"/>
            <a:ext cx="3191591" cy="707886"/>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mn-cs"/>
              </a:rPr>
              <a:t>Kehittäminen ja seuranta</a:t>
            </a:r>
            <a:endParaRPr kumimoji="0" lang="fi-FI" sz="1200" b="0"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2" name="TextBox 6">
            <a:extLst>
              <a:ext uri="{FF2B5EF4-FFF2-40B4-BE49-F238E27FC236}">
                <a16:creationId xmlns:a16="http://schemas.microsoft.com/office/drawing/2014/main" id="{F9CAD2F0-5907-B1DD-FBF1-D616465D00D8}"/>
              </a:ext>
            </a:extLst>
          </p:cNvPr>
          <p:cNvSpPr txBox="1">
            <a:spLocks/>
          </p:cNvSpPr>
          <p:nvPr userDrawn="1"/>
        </p:nvSpPr>
        <p:spPr>
          <a:xfrm>
            <a:off x="423659" y="1973954"/>
            <a:ext cx="3168000" cy="123110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rPr>
              <a:t>Toimintayksikön tiedot</a:t>
            </a: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endParaRP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Inter" panose="02000503000000020004" pitchFamily="2" charset="0"/>
              <a:ea typeface="Inter" panose="02000503000000020004" pitchFamily="2" charset="0"/>
              <a:cs typeface="+mn-cs"/>
            </a:endParaRPr>
          </a:p>
        </p:txBody>
      </p:sp>
      <p:cxnSp>
        <p:nvCxnSpPr>
          <p:cNvPr id="23" name="Straight Connector 12">
            <a:extLst>
              <a:ext uri="{FF2B5EF4-FFF2-40B4-BE49-F238E27FC236}">
                <a16:creationId xmlns:a16="http://schemas.microsoft.com/office/drawing/2014/main" id="{A3CE86BA-5D61-3C93-C8F8-50DF341428CD}"/>
              </a:ext>
            </a:extLst>
          </p:cNvPr>
          <p:cNvCxnSpPr>
            <a:cxnSpLocks/>
          </p:cNvCxnSpPr>
          <p:nvPr userDrawn="1"/>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16">
            <a:extLst>
              <a:ext uri="{FF2B5EF4-FFF2-40B4-BE49-F238E27FC236}">
                <a16:creationId xmlns:a16="http://schemas.microsoft.com/office/drawing/2014/main" id="{7D563F2C-DE2D-FC1F-E66F-F23680AC2F5E}"/>
              </a:ext>
            </a:extLst>
          </p:cNvPr>
          <p:cNvCxnSpPr>
            <a:cxnSpLocks/>
          </p:cNvCxnSpPr>
          <p:nvPr userDrawn="1"/>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25" name="TextBox 8">
            <a:extLst>
              <a:ext uri="{FF2B5EF4-FFF2-40B4-BE49-F238E27FC236}">
                <a16:creationId xmlns:a16="http://schemas.microsoft.com/office/drawing/2014/main" id="{08BDFEE3-10D8-1120-B523-53FA7D2AB18F}"/>
              </a:ext>
            </a:extLst>
          </p:cNvPr>
          <p:cNvSpPr txBox="1"/>
          <p:nvPr userDrawn="1"/>
        </p:nvSpPr>
        <p:spPr>
          <a:xfrm>
            <a:off x="4060761" y="1984726"/>
            <a:ext cx="4060127" cy="707886"/>
          </a:xfrm>
          <a:prstGeom prst="rect">
            <a:avLst/>
          </a:prstGeom>
          <a:noFill/>
        </p:spPr>
        <p:txBody>
          <a:bodyPr wrap="square">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mn-cs"/>
              </a:rPr>
              <a:t>Toimintaperiaatteet ja käytännöt</a:t>
            </a:r>
            <a:endParaRPr kumimoji="0" lang="fi-FI" sz="1200" b="0"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8" name="Rectangle 33">
            <a:extLst>
              <a:ext uri="{FF2B5EF4-FFF2-40B4-BE49-F238E27FC236}">
                <a16:creationId xmlns:a16="http://schemas.microsoft.com/office/drawing/2014/main" id="{F2ED44E9-313B-CB6D-8383-4569D58DFF78}"/>
              </a:ext>
            </a:extLst>
          </p:cNvPr>
          <p:cNvSpPr/>
          <p:nvPr userDrawn="1"/>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29" name="Kuva 28">
            <a:extLst>
              <a:ext uri="{FF2B5EF4-FFF2-40B4-BE49-F238E27FC236}">
                <a16:creationId xmlns:a16="http://schemas.microsoft.com/office/drawing/2014/main" id="{4CEAC39C-D9E3-F4D9-305B-6FFC9BC4D0FB}"/>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23690230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extLst>
              <p:ext uri="{D42A27DB-BD31-4B8C-83A1-F6EECF244321}">
                <p14:modId xmlns:p14="http://schemas.microsoft.com/office/powerpoint/2010/main" val="22465687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0030976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extLst>
              <p:ext uri="{D42A27DB-BD31-4B8C-83A1-F6EECF244321}">
                <p14:modId xmlns:p14="http://schemas.microsoft.com/office/powerpoint/2010/main" val="312832415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E82995AC-F008-1E4B-9263-D2B18A52AAEA}" type="datetimeFigureOut">
              <a:rPr lang="fi-FI" smtClean="0"/>
              <a:pPr/>
              <a:t>28.3.2025</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0881294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extLst>
              <p:ext uri="{D42A27DB-BD31-4B8C-83A1-F6EECF244321}">
                <p14:modId xmlns:p14="http://schemas.microsoft.com/office/powerpoint/2010/main" val="412387320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E82995AC-F008-1E4B-9263-D2B18A52AAEA}" type="datetimeFigureOut">
              <a:rPr lang="fi-FI" smtClean="0"/>
              <a:pPr/>
              <a:t>28.3.2025</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0884617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extLst>
              <p:ext uri="{D42A27DB-BD31-4B8C-83A1-F6EECF244321}">
                <p14:modId xmlns:p14="http://schemas.microsoft.com/office/powerpoint/2010/main" val="569285128"/>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2944651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extLst>
              <p:ext uri="{D42A27DB-BD31-4B8C-83A1-F6EECF244321}">
                <p14:modId xmlns:p14="http://schemas.microsoft.com/office/powerpoint/2010/main" val="80587600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6509416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Otsikkodia">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10DBA9B-9324-5F93-AB59-94262A55D99E}"/>
              </a:ext>
            </a:extLst>
          </p:cNvPr>
          <p:cNvGraphicFramePr>
            <a:graphicFrameLocks noChangeAspect="1"/>
          </p:cNvGraphicFramePr>
          <p:nvPr userDrawn="1">
            <p:custDataLst>
              <p:tags r:id="rId1"/>
            </p:custDataLst>
            <p:extLst>
              <p:ext uri="{D42A27DB-BD31-4B8C-83A1-F6EECF244321}">
                <p14:modId xmlns:p14="http://schemas.microsoft.com/office/powerpoint/2010/main" val="101855974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10DBA9B-9324-5F93-AB59-94262A55D99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2D106141-2E69-3187-64E1-D87022578E4A}"/>
              </a:ext>
            </a:extLst>
          </p:cNvPr>
          <p:cNvSpPr>
            <a:spLocks noGrp="1"/>
          </p:cNvSpPr>
          <p:nvPr>
            <p:ph type="ctrTitle"/>
          </p:nvPr>
        </p:nvSpPr>
        <p:spPr>
          <a:xfrm>
            <a:off x="1524000" y="1122363"/>
            <a:ext cx="9144000" cy="2387600"/>
          </a:xfrm>
        </p:spPr>
        <p:txBody>
          <a:bodyPr vert="horz" anchor="b"/>
          <a:lstStyle>
            <a:lvl1pPr algn="ctr" rtl="0">
              <a:defRPr sz="60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3E6307DD-53C5-6CA2-CD38-C48C333AA580}"/>
              </a:ext>
            </a:extLst>
          </p:cNvPr>
          <p:cNvSpPr>
            <a:spLocks noGrp="1"/>
          </p:cNvSpPr>
          <p:nvPr>
            <p:ph type="subTitle" idx="1"/>
          </p:nvPr>
        </p:nvSpPr>
        <p:spPr>
          <a:xfrm>
            <a:off x="1524000" y="3602038"/>
            <a:ext cx="9144000" cy="1655762"/>
          </a:xfrm>
        </p:spPr>
        <p:txBody>
          <a:bodyPr/>
          <a:lstStyle>
            <a:lvl1pPr marL="0" indent="0" algn="ctr" rtl="0">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65745425-1E8F-4E29-50D1-CCDF94ECF596}"/>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5" name="Alatunnisteen paikkamerkki 4">
            <a:extLst>
              <a:ext uri="{FF2B5EF4-FFF2-40B4-BE49-F238E27FC236}">
                <a16:creationId xmlns:a16="http://schemas.microsoft.com/office/drawing/2014/main" id="{DE023C64-E143-7B2C-33C4-F3094A72A9CE}"/>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9B3568B6-D7D6-C749-A1A7-8C1C6D8EF3C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17867157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Otsikko ja sisältö">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026F00A0-AE51-000C-E27A-D8492AC6AC69}"/>
              </a:ext>
            </a:extLst>
          </p:cNvPr>
          <p:cNvGraphicFramePr>
            <a:graphicFrameLocks noChangeAspect="1"/>
          </p:cNvGraphicFramePr>
          <p:nvPr userDrawn="1">
            <p:custDataLst>
              <p:tags r:id="rId1"/>
            </p:custDataLst>
            <p:extLst>
              <p:ext uri="{D42A27DB-BD31-4B8C-83A1-F6EECF244321}">
                <p14:modId xmlns:p14="http://schemas.microsoft.com/office/powerpoint/2010/main" val="185025174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026F00A0-AE51-000C-E27A-D8492AC6AC6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F8136B6A-3E36-CC24-58BD-44B61F7EBF7F}"/>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825F5550-B410-E591-28C5-EEEF90BD786B}"/>
              </a:ext>
            </a:extLst>
          </p:cNvPr>
          <p:cNvSpPr>
            <a:spLocks noGrp="1"/>
          </p:cNvSpPr>
          <p:nvPr>
            <p:ph idx="1"/>
          </p:nvPr>
        </p:nvSpPr>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9C4B7820-FA55-4C24-CEF9-315413F04A9A}"/>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5" name="Alatunnisteen paikkamerkki 4">
            <a:extLst>
              <a:ext uri="{FF2B5EF4-FFF2-40B4-BE49-F238E27FC236}">
                <a16:creationId xmlns:a16="http://schemas.microsoft.com/office/drawing/2014/main" id="{D0844E90-72D8-0D88-52B1-EA1BE16B9727}"/>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FA41795E-7357-3876-E355-144AA6376AB0}"/>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7075353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Osan ylätunniste">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FCD001AA-3D57-2C77-2540-940ECF9F8D40}"/>
              </a:ext>
            </a:extLst>
          </p:cNvPr>
          <p:cNvGraphicFramePr>
            <a:graphicFrameLocks noChangeAspect="1"/>
          </p:cNvGraphicFramePr>
          <p:nvPr userDrawn="1">
            <p:custDataLst>
              <p:tags r:id="rId1"/>
            </p:custDataLst>
            <p:extLst>
              <p:ext uri="{D42A27DB-BD31-4B8C-83A1-F6EECF244321}">
                <p14:modId xmlns:p14="http://schemas.microsoft.com/office/powerpoint/2010/main" val="33358918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FCD001AA-3D57-2C77-2540-940ECF9F8D4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42EA2AED-9777-7142-9F23-7C3A337A0C1C}"/>
              </a:ext>
            </a:extLst>
          </p:cNvPr>
          <p:cNvSpPr>
            <a:spLocks noGrp="1"/>
          </p:cNvSpPr>
          <p:nvPr>
            <p:ph type="title"/>
          </p:nvPr>
        </p:nvSpPr>
        <p:spPr>
          <a:xfrm>
            <a:off x="831850" y="1709738"/>
            <a:ext cx="10515600" cy="2852737"/>
          </a:xfrm>
        </p:spPr>
        <p:txBody>
          <a:bodyPr vert="horz" anchor="b"/>
          <a:lstStyle>
            <a:lvl1pPr rtl="0">
              <a:defRPr sz="60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EF5ADC06-8B06-6CDD-BF66-8EBCB0DECEB1}"/>
              </a:ext>
            </a:extLst>
          </p:cNvPr>
          <p:cNvSpPr>
            <a:spLocks noGrp="1"/>
          </p:cNvSpPr>
          <p:nvPr>
            <p:ph type="body" idx="1"/>
          </p:nvPr>
        </p:nvSpPr>
        <p:spPr>
          <a:xfrm>
            <a:off x="831850" y="4589463"/>
            <a:ext cx="10515600" cy="1500187"/>
          </a:xfrm>
        </p:spPr>
        <p:txBody>
          <a:bodyPr/>
          <a:lstStyle>
            <a:lvl1pPr marL="0" indent="0" rtl="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i-FI" dirty="0"/>
              <a:t>Muokkaa tekstin perustyylejä napsauttamalla</a:t>
            </a:r>
          </a:p>
        </p:txBody>
      </p:sp>
      <p:sp>
        <p:nvSpPr>
          <p:cNvPr id="4" name="Päivämäärän paikkamerkki 3">
            <a:extLst>
              <a:ext uri="{FF2B5EF4-FFF2-40B4-BE49-F238E27FC236}">
                <a16:creationId xmlns:a16="http://schemas.microsoft.com/office/drawing/2014/main" id="{9FD750AE-2220-C10A-C064-383249B0EEF5}"/>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5" name="Alatunnisteen paikkamerkki 4">
            <a:extLst>
              <a:ext uri="{FF2B5EF4-FFF2-40B4-BE49-F238E27FC236}">
                <a16:creationId xmlns:a16="http://schemas.microsoft.com/office/drawing/2014/main" id="{4EF479D6-3759-7188-DCAC-C1E4B01FF417}"/>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77EAC303-4EC9-2BA1-8B49-207C294DF3D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1149967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Kaksi sisältökohdetta">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E2BD139F-5856-2935-1075-115BB5384FAB}"/>
              </a:ext>
            </a:extLst>
          </p:cNvPr>
          <p:cNvGraphicFramePr>
            <a:graphicFrameLocks noChangeAspect="1"/>
          </p:cNvGraphicFramePr>
          <p:nvPr userDrawn="1">
            <p:custDataLst>
              <p:tags r:id="rId1"/>
            </p:custDataLst>
            <p:extLst>
              <p:ext uri="{D42A27DB-BD31-4B8C-83A1-F6EECF244321}">
                <p14:modId xmlns:p14="http://schemas.microsoft.com/office/powerpoint/2010/main" val="30087667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E2BD139F-5856-2935-1075-115BB5384FA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489418D-8B64-1E18-33F1-9DC621EF47F7}"/>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1F22096A-3D04-589A-E3B2-9FCA9D0C3C67}"/>
              </a:ext>
            </a:extLst>
          </p:cNvPr>
          <p:cNvSpPr>
            <a:spLocks noGrp="1"/>
          </p:cNvSpPr>
          <p:nvPr>
            <p:ph sz="half" idx="1"/>
          </p:nvPr>
        </p:nvSpPr>
        <p:spPr>
          <a:xfrm>
            <a:off x="838200" y="1825625"/>
            <a:ext cx="5181600" cy="435133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1CE450F9-58E6-B9B8-180C-F56CECEF9975}"/>
              </a:ext>
            </a:extLst>
          </p:cNvPr>
          <p:cNvSpPr>
            <a:spLocks noGrp="1"/>
          </p:cNvSpPr>
          <p:nvPr>
            <p:ph sz="half" idx="2"/>
          </p:nvPr>
        </p:nvSpPr>
        <p:spPr>
          <a:xfrm>
            <a:off x="6172200" y="1825625"/>
            <a:ext cx="5181600" cy="435133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Päivämäärän paikkamerkki 4">
            <a:extLst>
              <a:ext uri="{FF2B5EF4-FFF2-40B4-BE49-F238E27FC236}">
                <a16:creationId xmlns:a16="http://schemas.microsoft.com/office/drawing/2014/main" id="{505EF220-E7E5-36D5-7EE1-286FF994DB95}"/>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6" name="Alatunnisteen paikkamerkki 5">
            <a:extLst>
              <a:ext uri="{FF2B5EF4-FFF2-40B4-BE49-F238E27FC236}">
                <a16:creationId xmlns:a16="http://schemas.microsoft.com/office/drawing/2014/main" id="{8C572BD7-2504-67F6-CE98-34BC3EBACF37}"/>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553AB83F-5C80-36A9-F51A-07A532BCFDA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4439923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Vertailu">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F15A5BC6-9A7D-953E-8802-6952FDF6356D}"/>
              </a:ext>
            </a:extLst>
          </p:cNvPr>
          <p:cNvGraphicFramePr>
            <a:graphicFrameLocks noChangeAspect="1"/>
          </p:cNvGraphicFramePr>
          <p:nvPr userDrawn="1">
            <p:custDataLst>
              <p:tags r:id="rId1"/>
            </p:custDataLst>
            <p:extLst>
              <p:ext uri="{D42A27DB-BD31-4B8C-83A1-F6EECF244321}">
                <p14:modId xmlns:p14="http://schemas.microsoft.com/office/powerpoint/2010/main" val="113075895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1" name="think-cell data - do not delete" hidden="1">
                        <a:extLst>
                          <a:ext uri="{FF2B5EF4-FFF2-40B4-BE49-F238E27FC236}">
                            <a16:creationId xmlns:a16="http://schemas.microsoft.com/office/drawing/2014/main" id="{F15A5BC6-9A7D-953E-8802-6952FDF6356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D7411119-8EBC-66A3-F8C4-D862CCA67436}"/>
              </a:ext>
            </a:extLst>
          </p:cNvPr>
          <p:cNvSpPr>
            <a:spLocks noGrp="1"/>
          </p:cNvSpPr>
          <p:nvPr>
            <p:ph type="title"/>
          </p:nvPr>
        </p:nvSpPr>
        <p:spPr>
          <a:xfrm>
            <a:off x="839788" y="365125"/>
            <a:ext cx="10515600" cy="1325563"/>
          </a:xfrm>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6E46C1B-748E-705F-04E3-A8EF27DD10C1}"/>
              </a:ext>
            </a:extLst>
          </p:cNvPr>
          <p:cNvSpPr>
            <a:spLocks noGrp="1"/>
          </p:cNvSpPr>
          <p:nvPr>
            <p:ph type="body" idx="1"/>
          </p:nvPr>
        </p:nvSpPr>
        <p:spPr>
          <a:xfrm>
            <a:off x="839788" y="1681163"/>
            <a:ext cx="5157787" cy="823912"/>
          </a:xfrm>
        </p:spPr>
        <p:txBody>
          <a:bodyPr anchor="b"/>
          <a:lstStyle>
            <a:lvl1pPr marL="0" indent="0" rtl="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F443AC18-468A-B76A-F950-5E70586D7084}"/>
              </a:ext>
            </a:extLst>
          </p:cNvPr>
          <p:cNvSpPr>
            <a:spLocks noGrp="1"/>
          </p:cNvSpPr>
          <p:nvPr>
            <p:ph sz="half" idx="2"/>
          </p:nvPr>
        </p:nvSpPr>
        <p:spPr>
          <a:xfrm>
            <a:off x="839788" y="2505075"/>
            <a:ext cx="5157787" cy="368458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B10B0E73-45EE-3F6E-13E7-200B1E427092}"/>
              </a:ext>
            </a:extLst>
          </p:cNvPr>
          <p:cNvSpPr>
            <a:spLocks noGrp="1"/>
          </p:cNvSpPr>
          <p:nvPr>
            <p:ph type="body" sz="quarter" idx="3"/>
          </p:nvPr>
        </p:nvSpPr>
        <p:spPr>
          <a:xfrm>
            <a:off x="6172200" y="1681163"/>
            <a:ext cx="5183188" cy="823912"/>
          </a:xfrm>
        </p:spPr>
        <p:txBody>
          <a:bodyPr anchor="b"/>
          <a:lstStyle>
            <a:lvl1pPr marL="0" indent="0" rtl="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F7D1500F-BA75-1B7E-786B-CFBD88A0D887}"/>
              </a:ext>
            </a:extLst>
          </p:cNvPr>
          <p:cNvSpPr>
            <a:spLocks noGrp="1"/>
          </p:cNvSpPr>
          <p:nvPr>
            <p:ph sz="quarter" idx="4"/>
          </p:nvPr>
        </p:nvSpPr>
        <p:spPr>
          <a:xfrm>
            <a:off x="6172200" y="2505075"/>
            <a:ext cx="5183188" cy="368458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6">
            <a:extLst>
              <a:ext uri="{FF2B5EF4-FFF2-40B4-BE49-F238E27FC236}">
                <a16:creationId xmlns:a16="http://schemas.microsoft.com/office/drawing/2014/main" id="{BDC5A180-868A-F63B-ECF3-4A4706DE8062}"/>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8" name="Alatunnisteen paikkamerkki 7">
            <a:extLst>
              <a:ext uri="{FF2B5EF4-FFF2-40B4-BE49-F238E27FC236}">
                <a16:creationId xmlns:a16="http://schemas.microsoft.com/office/drawing/2014/main" id="{5F299699-AADB-FFF0-C04E-77A6AF57455F}"/>
              </a:ext>
            </a:extLst>
          </p:cNvPr>
          <p:cNvSpPr>
            <a:spLocks noGrp="1"/>
          </p:cNvSpPr>
          <p:nvPr>
            <p:ph type="ftr" sz="quarter" idx="11"/>
          </p:nvPr>
        </p:nvSpPr>
        <p:spPr/>
        <p:txBody>
          <a:bodyPr/>
          <a:lstStyle>
            <a:lvl1pPr rtl="0">
              <a:defRPr/>
            </a:lvl1pPr>
          </a:lstStyle>
          <a:p>
            <a:endParaRPr lang="fi-FI" dirty="0"/>
          </a:p>
        </p:txBody>
      </p:sp>
      <p:sp>
        <p:nvSpPr>
          <p:cNvPr id="9" name="Dian numeron paikkamerkki 8">
            <a:extLst>
              <a:ext uri="{FF2B5EF4-FFF2-40B4-BE49-F238E27FC236}">
                <a16:creationId xmlns:a16="http://schemas.microsoft.com/office/drawing/2014/main" id="{2E9F2FAA-F141-3464-24CC-3F04904EFCF2}"/>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019323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Vain otsikko">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DD9C48B7-C53D-B526-8542-DC65D5220434}"/>
              </a:ext>
            </a:extLst>
          </p:cNvPr>
          <p:cNvGraphicFramePr>
            <a:graphicFrameLocks noChangeAspect="1"/>
          </p:cNvGraphicFramePr>
          <p:nvPr userDrawn="1">
            <p:custDataLst>
              <p:tags r:id="rId1"/>
            </p:custDataLst>
            <p:extLst>
              <p:ext uri="{D42A27DB-BD31-4B8C-83A1-F6EECF244321}">
                <p14:modId xmlns:p14="http://schemas.microsoft.com/office/powerpoint/2010/main" val="35520355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DD9C48B7-C53D-B526-8542-DC65D522043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8B68E42F-BD3C-B4D9-E5F0-119677C50E8D}"/>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EE907999-DBE6-9501-6803-3ADA9E7AD0FF}"/>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4" name="Alatunnisteen paikkamerkki 3">
            <a:extLst>
              <a:ext uri="{FF2B5EF4-FFF2-40B4-BE49-F238E27FC236}">
                <a16:creationId xmlns:a16="http://schemas.microsoft.com/office/drawing/2014/main" id="{B45DAC2D-8BE9-C096-5C33-4CFB149D72BB}"/>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8A220945-684E-944A-A7BC-875B885CA881}"/>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149635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Tyhjä">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9EDEA00B-4F4D-C1E8-F821-C8E67ACC3A38}"/>
              </a:ext>
            </a:extLst>
          </p:cNvPr>
          <p:cNvGraphicFramePr>
            <a:graphicFrameLocks noChangeAspect="1"/>
          </p:cNvGraphicFramePr>
          <p:nvPr userDrawn="1">
            <p:custDataLst>
              <p:tags r:id="rId1"/>
            </p:custDataLst>
            <p:extLst>
              <p:ext uri="{D42A27DB-BD31-4B8C-83A1-F6EECF244321}">
                <p14:modId xmlns:p14="http://schemas.microsoft.com/office/powerpoint/2010/main" val="330459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9EDEA00B-4F4D-C1E8-F821-C8E67ACC3A3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äivämäärän paikkamerkki 1">
            <a:extLst>
              <a:ext uri="{FF2B5EF4-FFF2-40B4-BE49-F238E27FC236}">
                <a16:creationId xmlns:a16="http://schemas.microsoft.com/office/drawing/2014/main" id="{480E2AC9-49DC-7DC2-2E0C-7945A3B415AB}"/>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3" name="Alatunnisteen paikkamerkki 2">
            <a:extLst>
              <a:ext uri="{FF2B5EF4-FFF2-40B4-BE49-F238E27FC236}">
                <a16:creationId xmlns:a16="http://schemas.microsoft.com/office/drawing/2014/main" id="{0364B013-B2CC-AF3C-9E9C-FA8C03672412}"/>
              </a:ext>
            </a:extLst>
          </p:cNvPr>
          <p:cNvSpPr>
            <a:spLocks noGrp="1"/>
          </p:cNvSpPr>
          <p:nvPr>
            <p:ph type="ftr" sz="quarter" idx="11"/>
          </p:nvPr>
        </p:nvSpPr>
        <p:spPr/>
        <p:txBody>
          <a:bodyPr/>
          <a:lstStyle>
            <a:lvl1pPr rtl="0">
              <a:defRPr/>
            </a:lvl1pPr>
          </a:lstStyle>
          <a:p>
            <a:endParaRPr lang="fi-FI" dirty="0"/>
          </a:p>
        </p:txBody>
      </p:sp>
      <p:sp>
        <p:nvSpPr>
          <p:cNvPr id="4" name="Dian numeron paikkamerkki 3">
            <a:extLst>
              <a:ext uri="{FF2B5EF4-FFF2-40B4-BE49-F238E27FC236}">
                <a16:creationId xmlns:a16="http://schemas.microsoft.com/office/drawing/2014/main" id="{DFC89A03-B0B3-01BF-A260-66A36BB22812}"/>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5784526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Kuvatekstillinen sisältö">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BEDF092B-723D-D008-2E6B-AB11D168688D}"/>
              </a:ext>
            </a:extLst>
          </p:cNvPr>
          <p:cNvGraphicFramePr>
            <a:graphicFrameLocks noChangeAspect="1"/>
          </p:cNvGraphicFramePr>
          <p:nvPr userDrawn="1">
            <p:custDataLst>
              <p:tags r:id="rId1"/>
            </p:custDataLst>
            <p:extLst>
              <p:ext uri="{D42A27DB-BD31-4B8C-83A1-F6EECF244321}">
                <p14:modId xmlns:p14="http://schemas.microsoft.com/office/powerpoint/2010/main" val="117140404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BEDF092B-723D-D008-2E6B-AB11D168688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80278122-BF03-59DB-D685-4CA57E7036E4}"/>
              </a:ext>
            </a:extLst>
          </p:cNvPr>
          <p:cNvSpPr>
            <a:spLocks noGrp="1"/>
          </p:cNvSpPr>
          <p:nvPr>
            <p:ph type="title"/>
          </p:nvPr>
        </p:nvSpPr>
        <p:spPr>
          <a:xfrm>
            <a:off x="839788" y="457200"/>
            <a:ext cx="3932237" cy="1600200"/>
          </a:xfrm>
        </p:spPr>
        <p:txBody>
          <a:bodyPr vert="horz" anchor="b"/>
          <a:lstStyle>
            <a:lvl1pPr rtl="0">
              <a:defRPr sz="32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D2A58C85-73F9-B584-EFBE-E882E7E83852}"/>
              </a:ext>
            </a:extLst>
          </p:cNvPr>
          <p:cNvSpPr>
            <a:spLocks noGrp="1"/>
          </p:cNvSpPr>
          <p:nvPr>
            <p:ph idx="1"/>
          </p:nvPr>
        </p:nvSpPr>
        <p:spPr>
          <a:xfrm>
            <a:off x="5183188" y="987425"/>
            <a:ext cx="6172200" cy="4873625"/>
          </a:xfrm>
        </p:spPr>
        <p:txBody>
          <a:bodyPr/>
          <a:lstStyle>
            <a:lvl1pPr rtl="0">
              <a:defRPr sz="3200"/>
            </a:lvl1pPr>
            <a:lvl2pPr rtl="0">
              <a:defRPr sz="2800"/>
            </a:lvl2pPr>
            <a:lvl3pPr rtl="0">
              <a:defRPr sz="2400"/>
            </a:lvl3pPr>
            <a:lvl4pPr rtl="0">
              <a:defRPr sz="2000"/>
            </a:lvl4pPr>
            <a:lvl5pPr rtl="0">
              <a:defRPr sz="20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894AAF46-6C51-56CF-78DF-BA437039FA5E}"/>
              </a:ext>
            </a:extLst>
          </p:cNvPr>
          <p:cNvSpPr>
            <a:spLocks noGrp="1"/>
          </p:cNvSpPr>
          <p:nvPr>
            <p:ph type="body" sz="half" idx="2"/>
          </p:nvPr>
        </p:nvSpPr>
        <p:spPr>
          <a:xfrm>
            <a:off x="839788" y="2057400"/>
            <a:ext cx="3932237" cy="3811588"/>
          </a:xfrm>
        </p:spPr>
        <p:txBody>
          <a:bodyPr/>
          <a:lstStyle>
            <a:lvl1pPr marL="0" indent="0" rtl="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Muokkaa tekstin perustyylejä napsauttamalla</a:t>
            </a:r>
          </a:p>
        </p:txBody>
      </p:sp>
      <p:sp>
        <p:nvSpPr>
          <p:cNvPr id="5" name="Päivämäärän paikkamerkki 4">
            <a:extLst>
              <a:ext uri="{FF2B5EF4-FFF2-40B4-BE49-F238E27FC236}">
                <a16:creationId xmlns:a16="http://schemas.microsoft.com/office/drawing/2014/main" id="{D4DF2FFA-1C38-EEF6-14F4-8AA226244055}"/>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6" name="Alatunnisteen paikkamerkki 5">
            <a:extLst>
              <a:ext uri="{FF2B5EF4-FFF2-40B4-BE49-F238E27FC236}">
                <a16:creationId xmlns:a16="http://schemas.microsoft.com/office/drawing/2014/main" id="{225B4DC5-6A38-0C93-B6B6-FF8841854124}"/>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E6B94194-FAEC-F2E1-CD32-C3C0FB1F92C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72031871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Kuvatekstillinen kuva">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8B605DFB-8FDB-8BEB-25C8-8B50E3E68D4F}"/>
              </a:ext>
            </a:extLst>
          </p:cNvPr>
          <p:cNvGraphicFramePr>
            <a:graphicFrameLocks noChangeAspect="1"/>
          </p:cNvGraphicFramePr>
          <p:nvPr userDrawn="1">
            <p:custDataLst>
              <p:tags r:id="rId1"/>
            </p:custDataLst>
            <p:extLst>
              <p:ext uri="{D42A27DB-BD31-4B8C-83A1-F6EECF244321}">
                <p14:modId xmlns:p14="http://schemas.microsoft.com/office/powerpoint/2010/main" val="6680657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8B605DFB-8FDB-8BEB-25C8-8B50E3E68D4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867D7A5-7B8A-4CB2-E85A-75CC906DB6C3}"/>
              </a:ext>
            </a:extLst>
          </p:cNvPr>
          <p:cNvSpPr>
            <a:spLocks noGrp="1"/>
          </p:cNvSpPr>
          <p:nvPr>
            <p:ph type="title"/>
          </p:nvPr>
        </p:nvSpPr>
        <p:spPr>
          <a:xfrm>
            <a:off x="839788" y="457200"/>
            <a:ext cx="3932237" cy="1600200"/>
          </a:xfrm>
        </p:spPr>
        <p:txBody>
          <a:bodyPr vert="horz" anchor="b"/>
          <a:lstStyle>
            <a:lvl1pPr rtl="0">
              <a:defRPr sz="32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Kuvan paikkamerkki 2">
            <a:extLst>
              <a:ext uri="{FF2B5EF4-FFF2-40B4-BE49-F238E27FC236}">
                <a16:creationId xmlns:a16="http://schemas.microsoft.com/office/drawing/2014/main" id="{766079E2-857A-B424-7D9A-4FF970B6FF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i-FI"/>
          </a:p>
        </p:txBody>
      </p:sp>
      <p:sp>
        <p:nvSpPr>
          <p:cNvPr id="4" name="Tekstin paikkamerkki 3">
            <a:extLst>
              <a:ext uri="{FF2B5EF4-FFF2-40B4-BE49-F238E27FC236}">
                <a16:creationId xmlns:a16="http://schemas.microsoft.com/office/drawing/2014/main" id="{94CF4392-D026-5DB3-9433-E42D18F772B0}"/>
              </a:ext>
            </a:extLst>
          </p:cNvPr>
          <p:cNvSpPr>
            <a:spLocks noGrp="1"/>
          </p:cNvSpPr>
          <p:nvPr>
            <p:ph type="body" sz="half" idx="2"/>
          </p:nvPr>
        </p:nvSpPr>
        <p:spPr>
          <a:xfrm>
            <a:off x="839788" y="2057400"/>
            <a:ext cx="3932237" cy="3811588"/>
          </a:xfrm>
        </p:spPr>
        <p:txBody>
          <a:bodyPr/>
          <a:lstStyle>
            <a:lvl1pPr marL="0" indent="0" rtl="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Muokkaa tekstin perustyylejä napsauttamalla</a:t>
            </a:r>
          </a:p>
        </p:txBody>
      </p:sp>
      <p:sp>
        <p:nvSpPr>
          <p:cNvPr id="5" name="Päivämäärän paikkamerkki 4">
            <a:extLst>
              <a:ext uri="{FF2B5EF4-FFF2-40B4-BE49-F238E27FC236}">
                <a16:creationId xmlns:a16="http://schemas.microsoft.com/office/drawing/2014/main" id="{FD22DBA6-AD8A-DE68-3908-A40BAA0B5362}"/>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6" name="Alatunnisteen paikkamerkki 5">
            <a:extLst>
              <a:ext uri="{FF2B5EF4-FFF2-40B4-BE49-F238E27FC236}">
                <a16:creationId xmlns:a16="http://schemas.microsoft.com/office/drawing/2014/main" id="{0BD160F5-E268-24D7-071D-CFCC7C2481FA}"/>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889169D7-E651-F85D-A3B5-5285360FA07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8684902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Otsikko ja pystysuora teksti">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183AA0A6-17ED-77FD-9B47-2B8E0756511A}"/>
              </a:ext>
            </a:extLst>
          </p:cNvPr>
          <p:cNvGraphicFramePr>
            <a:graphicFrameLocks noChangeAspect="1"/>
          </p:cNvGraphicFramePr>
          <p:nvPr userDrawn="1">
            <p:custDataLst>
              <p:tags r:id="rId1"/>
            </p:custDataLst>
            <p:extLst>
              <p:ext uri="{D42A27DB-BD31-4B8C-83A1-F6EECF244321}">
                <p14:modId xmlns:p14="http://schemas.microsoft.com/office/powerpoint/2010/main" val="39857652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183AA0A6-17ED-77FD-9B47-2B8E0756511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9A980C5-BC16-2EBD-F909-66A5008494B7}"/>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ystysuoran tekstin paikkamerkki 2">
            <a:extLst>
              <a:ext uri="{FF2B5EF4-FFF2-40B4-BE49-F238E27FC236}">
                <a16:creationId xmlns:a16="http://schemas.microsoft.com/office/drawing/2014/main" id="{B6F0CD98-789A-DFA0-6935-68D1EBED9847}"/>
              </a:ext>
            </a:extLst>
          </p:cNvPr>
          <p:cNvSpPr>
            <a:spLocks noGrp="1"/>
          </p:cNvSpPr>
          <p:nvPr>
            <p:ph type="body" orient="vert" idx="1"/>
          </p:nvPr>
        </p:nvSpPr>
        <p:spPr/>
        <p:txBody>
          <a:bodyPr vert="eaVert"/>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004C72E0-ED9D-F158-FAE8-4BF19DC3F853}"/>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5" name="Alatunnisteen paikkamerkki 4">
            <a:extLst>
              <a:ext uri="{FF2B5EF4-FFF2-40B4-BE49-F238E27FC236}">
                <a16:creationId xmlns:a16="http://schemas.microsoft.com/office/drawing/2014/main" id="{DEEA8C4F-68E2-4229-1E3D-41BF85462B38}"/>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5439D74E-C56B-A26A-8969-3AC1D3469B0D}"/>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3422690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Pystysuora otsikko ja teksti">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59ED88B-5A2F-0D02-6873-1966B141838D}"/>
              </a:ext>
            </a:extLst>
          </p:cNvPr>
          <p:cNvGraphicFramePr>
            <a:graphicFrameLocks noChangeAspect="1"/>
          </p:cNvGraphicFramePr>
          <p:nvPr userDrawn="1">
            <p:custDataLst>
              <p:tags r:id="rId1"/>
            </p:custDataLst>
            <p:extLst>
              <p:ext uri="{D42A27DB-BD31-4B8C-83A1-F6EECF244321}">
                <p14:modId xmlns:p14="http://schemas.microsoft.com/office/powerpoint/2010/main" val="12081216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59ED88B-5A2F-0D02-6873-1966B141838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ystysuora otsikko 1">
            <a:extLst>
              <a:ext uri="{FF2B5EF4-FFF2-40B4-BE49-F238E27FC236}">
                <a16:creationId xmlns:a16="http://schemas.microsoft.com/office/drawing/2014/main" id="{4F164AF4-1649-755A-C0DC-A2530E4E01E4}"/>
              </a:ext>
            </a:extLst>
          </p:cNvPr>
          <p:cNvSpPr>
            <a:spLocks noGrp="1"/>
          </p:cNvSpPr>
          <p:nvPr>
            <p:ph type="title" orient="vert"/>
          </p:nvPr>
        </p:nvSpPr>
        <p:spPr>
          <a:xfrm>
            <a:off x="8724900" y="365125"/>
            <a:ext cx="2628900" cy="5811838"/>
          </a:xfrm>
        </p:spPr>
        <p:txBody>
          <a:bodyPr vert="eaVert"/>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ystysuoran tekstin paikkamerkki 2">
            <a:extLst>
              <a:ext uri="{FF2B5EF4-FFF2-40B4-BE49-F238E27FC236}">
                <a16:creationId xmlns:a16="http://schemas.microsoft.com/office/drawing/2014/main" id="{640DC179-7F3D-6AED-392D-270863EF0EEE}"/>
              </a:ext>
            </a:extLst>
          </p:cNvPr>
          <p:cNvSpPr>
            <a:spLocks noGrp="1"/>
          </p:cNvSpPr>
          <p:nvPr>
            <p:ph type="body" orient="vert" idx="1"/>
          </p:nvPr>
        </p:nvSpPr>
        <p:spPr>
          <a:xfrm>
            <a:off x="838200" y="365125"/>
            <a:ext cx="7734300" cy="5811838"/>
          </a:xfrm>
        </p:spPr>
        <p:txBody>
          <a:bodyPr vert="eaVert"/>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71D1FE52-1DEE-9AFE-7E8B-AF44404994AF}"/>
              </a:ext>
            </a:extLst>
          </p:cNvPr>
          <p:cNvSpPr>
            <a:spLocks noGrp="1"/>
          </p:cNvSpPr>
          <p:nvPr>
            <p:ph type="dt" sz="half" idx="10"/>
          </p:nvPr>
        </p:nvSpPr>
        <p:spPr/>
        <p:txBody>
          <a:bodyPr/>
          <a:lstStyle>
            <a:lvl1pPr rtl="0">
              <a:defRPr/>
            </a:lvl1pPr>
          </a:lstStyle>
          <a:p>
            <a:fld id="{04D2B43B-D51B-40A9-8805-927622F36108}" type="datetimeFigureOut">
              <a:rPr lang="fi-FI" smtClean="0"/>
              <a:pPr/>
              <a:t>28.3.2025</a:t>
            </a:fld>
            <a:endParaRPr lang="fi-FI" dirty="0"/>
          </a:p>
        </p:txBody>
      </p:sp>
      <p:sp>
        <p:nvSpPr>
          <p:cNvPr id="5" name="Alatunnisteen paikkamerkki 4">
            <a:extLst>
              <a:ext uri="{FF2B5EF4-FFF2-40B4-BE49-F238E27FC236}">
                <a16:creationId xmlns:a16="http://schemas.microsoft.com/office/drawing/2014/main" id="{D4D723AA-77E2-58A8-5378-98C06D6AD8AC}"/>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1F4B12E0-F97A-5976-4B1F-E2324F6032F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11376794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extLst>
              <p:ext uri="{D42A27DB-BD31-4B8C-83A1-F6EECF244321}">
                <p14:modId xmlns:p14="http://schemas.microsoft.com/office/powerpoint/2010/main" val="3004568968"/>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25311068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extLst>
              <p:ext uri="{D42A27DB-BD31-4B8C-83A1-F6EECF244321}">
                <p14:modId xmlns:p14="http://schemas.microsoft.com/office/powerpoint/2010/main" val="51915294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8978347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extLst>
              <p:ext uri="{D42A27DB-BD31-4B8C-83A1-F6EECF244321}">
                <p14:modId xmlns:p14="http://schemas.microsoft.com/office/powerpoint/2010/main" val="120005236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00398159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extLst>
              <p:ext uri="{D42A27DB-BD31-4B8C-83A1-F6EECF244321}">
                <p14:modId xmlns:p14="http://schemas.microsoft.com/office/powerpoint/2010/main" val="34802246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E82995AC-F008-1E4B-9263-D2B18A52AAEA}" type="datetimeFigureOut">
              <a:rPr lang="fi-FI" smtClean="0"/>
              <a:pPr/>
              <a:t>28.3.2025</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1607556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extLst>
              <p:ext uri="{D42A27DB-BD31-4B8C-83A1-F6EECF244321}">
                <p14:modId xmlns:p14="http://schemas.microsoft.com/office/powerpoint/2010/main" val="37648338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5355113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extLst>
              <p:ext uri="{D42A27DB-BD31-4B8C-83A1-F6EECF244321}">
                <p14:modId xmlns:p14="http://schemas.microsoft.com/office/powerpoint/2010/main" val="322406468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1426664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extLst>
              <p:ext uri="{D42A27DB-BD31-4B8C-83A1-F6EECF244321}">
                <p14:modId xmlns:p14="http://schemas.microsoft.com/office/powerpoint/2010/main" val="377135661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7066396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C5070C51-2CAB-0194-7E6A-3FA52BAA8F4E}"/>
              </a:ext>
            </a:extLst>
          </p:cNvPr>
          <p:cNvGraphicFramePr>
            <a:graphicFrameLocks noChangeAspect="1"/>
          </p:cNvGraphicFramePr>
          <p:nvPr userDrawn="1">
            <p:custDataLst>
              <p:tags r:id="rId1"/>
            </p:custDataLst>
            <p:extLst>
              <p:ext uri="{D42A27DB-BD31-4B8C-83A1-F6EECF244321}">
                <p14:modId xmlns:p14="http://schemas.microsoft.com/office/powerpoint/2010/main" val="2215174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C5070C51-2CAB-0194-7E6A-3FA52BAA8F4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13390584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68DB540-B56F-1326-3F65-77878AE280AC}"/>
              </a:ext>
            </a:extLst>
          </p:cNvPr>
          <p:cNvGraphicFramePr>
            <a:graphicFrameLocks noChangeAspect="1"/>
          </p:cNvGraphicFramePr>
          <p:nvPr userDrawn="1">
            <p:custDataLst>
              <p:tags r:id="rId1"/>
            </p:custDataLst>
            <p:extLst>
              <p:ext uri="{D42A27DB-BD31-4B8C-83A1-F6EECF244321}">
                <p14:modId xmlns:p14="http://schemas.microsoft.com/office/powerpoint/2010/main" val="41119202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68DB540-B56F-1326-3F65-77878AE280A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15938915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2CE2DB21-2C40-4DB0-316C-34A5A4D84729}"/>
              </a:ext>
            </a:extLst>
          </p:cNvPr>
          <p:cNvGraphicFramePr>
            <a:graphicFrameLocks noChangeAspect="1"/>
          </p:cNvGraphicFramePr>
          <p:nvPr userDrawn="1">
            <p:custDataLst>
              <p:tags r:id="rId1"/>
            </p:custDataLst>
            <p:extLst>
              <p:ext uri="{D42A27DB-BD31-4B8C-83A1-F6EECF244321}">
                <p14:modId xmlns:p14="http://schemas.microsoft.com/office/powerpoint/2010/main" val="5740607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2CE2DB21-2C40-4DB0-316C-34A5A4D8472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39236694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CE25640B-12B4-8760-09D4-6C627A0D39A6}"/>
              </a:ext>
            </a:extLst>
          </p:cNvPr>
          <p:cNvGraphicFramePr>
            <a:graphicFrameLocks noChangeAspect="1"/>
          </p:cNvGraphicFramePr>
          <p:nvPr userDrawn="1">
            <p:custDataLst>
              <p:tags r:id="rId1"/>
            </p:custDataLst>
            <p:extLst>
              <p:ext uri="{D42A27DB-BD31-4B8C-83A1-F6EECF244321}">
                <p14:modId xmlns:p14="http://schemas.microsoft.com/office/powerpoint/2010/main" val="44699422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CE25640B-12B4-8760-09D4-6C627A0D39A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14832605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5BAA5392-C94A-D0E0-4B11-A4B5AE13E618}"/>
              </a:ext>
            </a:extLst>
          </p:cNvPr>
          <p:cNvGraphicFramePr>
            <a:graphicFrameLocks noChangeAspect="1"/>
          </p:cNvGraphicFramePr>
          <p:nvPr userDrawn="1">
            <p:custDataLst>
              <p:tags r:id="rId1"/>
            </p:custDataLst>
            <p:extLst>
              <p:ext uri="{D42A27DB-BD31-4B8C-83A1-F6EECF244321}">
                <p14:modId xmlns:p14="http://schemas.microsoft.com/office/powerpoint/2010/main" val="3262137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5BAA5392-C94A-D0E0-4B11-A4B5AE13E61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19413721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1C2C35B2-9828-61EF-44FF-07F819660FFC}"/>
              </a:ext>
            </a:extLst>
          </p:cNvPr>
          <p:cNvGraphicFramePr>
            <a:graphicFrameLocks noChangeAspect="1"/>
          </p:cNvGraphicFramePr>
          <p:nvPr userDrawn="1">
            <p:custDataLst>
              <p:tags r:id="rId1"/>
            </p:custDataLst>
            <p:extLst>
              <p:ext uri="{D42A27DB-BD31-4B8C-83A1-F6EECF244321}">
                <p14:modId xmlns:p14="http://schemas.microsoft.com/office/powerpoint/2010/main" val="395015910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1C2C35B2-9828-61EF-44FF-07F819660FF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1899637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249750911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extLst>
              <p:ext uri="{D42A27DB-BD31-4B8C-83A1-F6EECF244321}">
                <p14:modId xmlns:p14="http://schemas.microsoft.com/office/powerpoint/2010/main" val="122970715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E82995AC-F008-1E4B-9263-D2B18A52AAEA}" type="datetimeFigureOut">
              <a:rPr lang="fi-FI" smtClean="0"/>
              <a:pPr/>
              <a:t>28.3.2025</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5742054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extLst>
              <p:ext uri="{D42A27DB-BD31-4B8C-83A1-F6EECF244321}">
                <p14:modId xmlns:p14="http://schemas.microsoft.com/office/powerpoint/2010/main" val="1512948312"/>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1435906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extLst>
              <p:ext uri="{D42A27DB-BD31-4B8C-83A1-F6EECF244321}">
                <p14:modId xmlns:p14="http://schemas.microsoft.com/office/powerpoint/2010/main" val="3175816242"/>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E82995AC-F008-1E4B-9263-D2B18A52AAEA}" type="datetimeFigureOut">
              <a:rPr lang="fi-FI" smtClean="0"/>
              <a:pPr/>
              <a:t>28.3.2025</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54089317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extLst>
              <p:ext uri="{D42A27DB-BD31-4B8C-83A1-F6EECF244321}">
                <p14:modId xmlns:p14="http://schemas.microsoft.com/office/powerpoint/2010/main" val="384434912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E82995AC-F008-1E4B-9263-D2B18A52AAEA}" type="datetimeFigureOut">
              <a:rPr lang="fi-FI" smtClean="0"/>
              <a:pPr/>
              <a:t>28.3.2025</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8120729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extLst>
              <p:ext uri="{D42A27DB-BD31-4B8C-83A1-F6EECF244321}">
                <p14:modId xmlns:p14="http://schemas.microsoft.com/office/powerpoint/2010/main" val="15893574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44124413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extLst>
              <p:ext uri="{D42A27DB-BD31-4B8C-83A1-F6EECF244321}">
                <p14:modId xmlns:p14="http://schemas.microsoft.com/office/powerpoint/2010/main" val="151372762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28.3.2025</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656685407"/>
      </p:ext>
    </p:extLst>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slideLayouts/slideLayout12.xml" Type="http://schemas.openxmlformats.org/officeDocument/2006/relationships/slideLayout"/><Relationship Id="rId13" Target="../slideLayouts/slideLayout13.xml" Type="http://schemas.openxmlformats.org/officeDocument/2006/relationships/slideLayout"/><Relationship Id="rId14" Target="../slideLayouts/slideLayout14.xml" Type="http://schemas.openxmlformats.org/officeDocument/2006/relationships/slideLayout"/><Relationship Id="rId15" Target="../slideLayouts/slideLayout15.xml" Type="http://schemas.openxmlformats.org/officeDocument/2006/relationships/slideLayout"/><Relationship Id="rId16" Target="../slideLayouts/slideLayout16.xml" Type="http://schemas.openxmlformats.org/officeDocument/2006/relationships/slideLayout"/><Relationship Id="rId17" Target="../slideLayouts/slideLayout17.xml" Type="http://schemas.openxmlformats.org/officeDocument/2006/relationships/slideLayout"/><Relationship Id="rId18" Target="../slideLayouts/slideLayout18.xml" Type="http://schemas.openxmlformats.org/officeDocument/2006/relationships/slideLayout"/><Relationship Id="rId19" Target="../slideLayouts/slideLayout19.xml" Type="http://schemas.openxmlformats.org/officeDocument/2006/relationships/slideLayout"/><Relationship Id="rId2" Target="../slideLayouts/slideLayout2.xml" Type="http://schemas.openxmlformats.org/officeDocument/2006/relationships/slideLayout"/><Relationship Id="rId20" Target="../slideLayouts/slideLayout20.xml" Type="http://schemas.openxmlformats.org/officeDocument/2006/relationships/slideLayout"/><Relationship Id="rId21" Target="../slideLayouts/slideLayout21.xml" Type="http://schemas.openxmlformats.org/officeDocument/2006/relationships/slideLayout"/><Relationship Id="rId22" Target="../slideLayouts/slideLayout22.xml" Type="http://schemas.openxmlformats.org/officeDocument/2006/relationships/slideLayout"/><Relationship Id="rId23" Target="../slideLayouts/slideLayout23.xml" Type="http://schemas.openxmlformats.org/officeDocument/2006/relationships/slideLayout"/><Relationship Id="rId24" Target="../slideLayouts/slideLayout24.xml" Type="http://schemas.openxmlformats.org/officeDocument/2006/relationships/slideLayout"/><Relationship Id="rId25" Target="../slideLayouts/slideLayout25.xml" Type="http://schemas.openxmlformats.org/officeDocument/2006/relationships/slideLayout"/><Relationship Id="rId26" Target="../slideLayouts/slideLayout26.xml" Type="http://schemas.openxmlformats.org/officeDocument/2006/relationships/slideLayout"/><Relationship Id="rId27" Target="../theme/theme1.xml" Type="http://schemas.openxmlformats.org/officeDocument/2006/relationships/theme"/><Relationship Id="rId28" Target="../tags/tag2.xml" Type="http://schemas.openxmlformats.org/officeDocument/2006/relationships/tags"/><Relationship Id="rId29" Target="../embeddings/oleObject1.bin" Type="http://schemas.openxmlformats.org/officeDocument/2006/relationships/oleObject"/><Relationship Id="rId3" Target="../slideLayouts/slideLayout3.xml" Type="http://schemas.openxmlformats.org/officeDocument/2006/relationships/slideLayout"/><Relationship Id="rId30" Target="../media/image1.emf" Type="http://schemas.openxmlformats.org/officeDocument/2006/relationships/image"/><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_rels/slideMaster2.xml.rels><?xml version="1.0" encoding="UTF-8" standalone="yes"?><Relationships xmlns="http://schemas.openxmlformats.org/package/2006/relationships"><Relationship Id="rId1" Target="../slideLayouts/slideLayout27.xml" Type="http://schemas.openxmlformats.org/officeDocument/2006/relationships/slideLayout"/><Relationship Id="rId10" Target="../slideLayouts/slideLayout36.xml" Type="http://schemas.openxmlformats.org/officeDocument/2006/relationships/slideLayout"/><Relationship Id="rId11" Target="../slideLayouts/slideLayout37.xml" Type="http://schemas.openxmlformats.org/officeDocument/2006/relationships/slideLayout"/><Relationship Id="rId12" Target="../theme/theme2.xml" Type="http://schemas.openxmlformats.org/officeDocument/2006/relationships/theme"/><Relationship Id="rId13" Target="../tags/tag28.xml" Type="http://schemas.openxmlformats.org/officeDocument/2006/relationships/tags"/><Relationship Id="rId14" Target="../embeddings/oleObject27.bin" Type="http://schemas.openxmlformats.org/officeDocument/2006/relationships/oleObject"/><Relationship Id="rId15" Target="../media/image18.emf" Type="http://schemas.openxmlformats.org/officeDocument/2006/relationships/image"/><Relationship Id="rId2" Target="../slideLayouts/slideLayout28.xml" Type="http://schemas.openxmlformats.org/officeDocument/2006/relationships/slideLayout"/><Relationship Id="rId3" Target="../slideLayouts/slideLayout29.xml" Type="http://schemas.openxmlformats.org/officeDocument/2006/relationships/slideLayout"/><Relationship Id="rId4" Target="../slideLayouts/slideLayout30.xml" Type="http://schemas.openxmlformats.org/officeDocument/2006/relationships/slideLayout"/><Relationship Id="rId5" Target="../slideLayouts/slideLayout31.xml" Type="http://schemas.openxmlformats.org/officeDocument/2006/relationships/slideLayout"/><Relationship Id="rId6" Target="../slideLayouts/slideLayout32.xml" Type="http://schemas.openxmlformats.org/officeDocument/2006/relationships/slideLayout"/><Relationship Id="rId7" Target="../slideLayouts/slideLayout33.xml" Type="http://schemas.openxmlformats.org/officeDocument/2006/relationships/slideLayout"/><Relationship Id="rId8" Target="../slideLayouts/slideLayout34.xml" Type="http://schemas.openxmlformats.org/officeDocument/2006/relationships/slideLayout"/><Relationship Id="rId9" Target="../slideLayouts/slideLayout35.xml" Type="http://schemas.openxmlformats.org/officeDocument/2006/relationships/slideLayout"/></Relationships>
</file>

<file path=ppt/slideMasters/_rels/slideMaster3.xml.rels><?xml version="1.0" encoding="UTF-8" standalone="yes"?><Relationships xmlns="http://schemas.openxmlformats.org/package/2006/relationships"><Relationship Id="rId1" Target="../slideLayouts/slideLayout38.xml" Type="http://schemas.openxmlformats.org/officeDocument/2006/relationships/slideLayout"/><Relationship Id="rId10" Target="../slideLayouts/slideLayout47.xml" Type="http://schemas.openxmlformats.org/officeDocument/2006/relationships/slideLayout"/><Relationship Id="rId11" Target="../slideLayouts/slideLayout48.xml" Type="http://schemas.openxmlformats.org/officeDocument/2006/relationships/slideLayout"/><Relationship Id="rId12" Target="../slideLayouts/slideLayout49.xml" Type="http://schemas.openxmlformats.org/officeDocument/2006/relationships/slideLayout"/><Relationship Id="rId13" Target="../slideLayouts/slideLayout50.xml" Type="http://schemas.openxmlformats.org/officeDocument/2006/relationships/slideLayout"/><Relationship Id="rId14" Target="../slideLayouts/slideLayout51.xml" Type="http://schemas.openxmlformats.org/officeDocument/2006/relationships/slideLayout"/><Relationship Id="rId15" Target="../slideLayouts/slideLayout52.xml" Type="http://schemas.openxmlformats.org/officeDocument/2006/relationships/slideLayout"/><Relationship Id="rId16" Target="../slideLayouts/slideLayout53.xml" Type="http://schemas.openxmlformats.org/officeDocument/2006/relationships/slideLayout"/><Relationship Id="rId17" Target="../slideLayouts/slideLayout54.xml" Type="http://schemas.openxmlformats.org/officeDocument/2006/relationships/slideLayout"/><Relationship Id="rId18" Target="../slideLayouts/slideLayout55.xml" Type="http://schemas.openxmlformats.org/officeDocument/2006/relationships/slideLayout"/><Relationship Id="rId19" Target="../slideLayouts/slideLayout56.xml" Type="http://schemas.openxmlformats.org/officeDocument/2006/relationships/slideLayout"/><Relationship Id="rId2" Target="../slideLayouts/slideLayout39.xml" Type="http://schemas.openxmlformats.org/officeDocument/2006/relationships/slideLayout"/><Relationship Id="rId20" Target="../slideLayouts/slideLayout57.xml" Type="http://schemas.openxmlformats.org/officeDocument/2006/relationships/slideLayout"/><Relationship Id="rId21" Target="../theme/theme3.xml" Type="http://schemas.openxmlformats.org/officeDocument/2006/relationships/theme"/><Relationship Id="rId22" Target="../tags/tag40.xml" Type="http://schemas.openxmlformats.org/officeDocument/2006/relationships/tags"/><Relationship Id="rId23" Target="../embeddings/oleObject39.bin" Type="http://schemas.openxmlformats.org/officeDocument/2006/relationships/oleObject"/><Relationship Id="rId24" Target="../media/image1.emf" Type="http://schemas.openxmlformats.org/officeDocument/2006/relationships/image"/><Relationship Id="rId3" Target="../slideLayouts/slideLayout40.xml" Type="http://schemas.openxmlformats.org/officeDocument/2006/relationships/slideLayout"/><Relationship Id="rId4" Target="../slideLayouts/slideLayout41.xml" Type="http://schemas.openxmlformats.org/officeDocument/2006/relationships/slideLayout"/><Relationship Id="rId5" Target="../slideLayouts/slideLayout42.xml" Type="http://schemas.openxmlformats.org/officeDocument/2006/relationships/slideLayout"/><Relationship Id="rId6" Target="../slideLayouts/slideLayout43.xml" Type="http://schemas.openxmlformats.org/officeDocument/2006/relationships/slideLayout"/><Relationship Id="rId7" Target="../slideLayouts/slideLayout44.xml" Type="http://schemas.openxmlformats.org/officeDocument/2006/relationships/slideLayout"/><Relationship Id="rId8" Target="../slideLayouts/slideLayout45.xml" Type="http://schemas.openxmlformats.org/officeDocument/2006/relationships/slideLayout"/><Relationship Id="rId9" Target="../slideLayouts/slideLayout46.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8"/>
            </p:custDataLst>
            <p:extLst>
              <p:ext uri="{D42A27DB-BD31-4B8C-83A1-F6EECF244321}">
                <p14:modId xmlns:p14="http://schemas.microsoft.com/office/powerpoint/2010/main" val="203129546"/>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9" imgW="7772400" imgH="10058400" progId="TCLayout.ActiveDocument.1">
                  <p:embed/>
                </p:oleObj>
              </mc:Choice>
              <mc:Fallback>
                <p:oleObj name="think-cell Slide" r:id="rId29"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30"/>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E82995AC-F008-1E4B-9263-D2B18A52AAEA}" type="datetimeFigureOut">
              <a:rPr lang="fi-FI" smtClean="0"/>
              <a:pPr/>
              <a:t>28.3.2025</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4090532122"/>
      </p:ext>
    </p:extLst>
  </p:cSld>
  <p:clrMap bg1="lt1" tx1="dk1" bg2="lt2" tx2="dk2" accent1="accent1" accent2="accent2" accent3="accent3" accent4="accent4" accent5="accent5" accent6="accent6" hlink="hlink" folHlink="folHlink"/>
  <p:sldLayoutIdLst>
    <p:sldLayoutId id="2147483674" r:id="rId1"/>
    <p:sldLayoutId id="2147483649" r:id="rId2"/>
    <p:sldLayoutId id="2147483663" r:id="rId3"/>
    <p:sldLayoutId id="2147483651" r:id="rId4"/>
    <p:sldLayoutId id="2147483652" r:id="rId5"/>
    <p:sldLayoutId id="2147483653" r:id="rId6"/>
    <p:sldLayoutId id="2147483654" r:id="rId7"/>
    <p:sldLayoutId id="2147483655" r:id="rId8"/>
    <p:sldLayoutId id="2147483692" r:id="rId9"/>
    <p:sldLayoutId id="2147483675" r:id="rId10"/>
    <p:sldLayoutId id="2147483696" r:id="rId11"/>
    <p:sldLayoutId id="2147483676" r:id="rId12"/>
    <p:sldLayoutId id="2147483693" r:id="rId13"/>
    <p:sldLayoutId id="2147483677" r:id="rId14"/>
    <p:sldLayoutId id="2147483694" r:id="rId15"/>
    <p:sldLayoutId id="2147483679" r:id="rId16"/>
    <p:sldLayoutId id="2147483718" r:id="rId17"/>
    <p:sldLayoutId id="2147483678" r:id="rId18"/>
    <p:sldLayoutId id="2147483665" r:id="rId19"/>
    <p:sldLayoutId id="2147483664" r:id="rId20"/>
    <p:sldLayoutId id="2147483719" r:id="rId21"/>
    <p:sldLayoutId id="2147483667" r:id="rId22"/>
    <p:sldLayoutId id="2147483657" r:id="rId23"/>
    <p:sldLayoutId id="2147483662" r:id="rId24"/>
    <p:sldLayoutId id="2147483672" r:id="rId25"/>
    <p:sldLayoutId id="2147483673" r:id="rId26"/>
  </p:sldLayoutIdLst>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819A26C-FFD0-D5D5-CDC7-D75149BB4215}"/>
              </a:ext>
            </a:extLst>
          </p:cNvPr>
          <p:cNvGraphicFramePr>
            <a:graphicFrameLocks noChangeAspect="1"/>
          </p:cNvGraphicFramePr>
          <p:nvPr userDrawn="1">
            <p:custDataLst>
              <p:tags r:id="rId13"/>
            </p:custDataLst>
            <p:extLst>
              <p:ext uri="{D42A27DB-BD31-4B8C-83A1-F6EECF244321}">
                <p14:modId xmlns:p14="http://schemas.microsoft.com/office/powerpoint/2010/main" val="232417695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484" imgH="486" progId="TCLayout.ActiveDocument.1">
                  <p:embed/>
                </p:oleObj>
              </mc:Choice>
              <mc:Fallback>
                <p:oleObj name="think-cell Slide" r:id="rId14" imgW="484" imgH="486" progId="TCLayout.ActiveDocument.1">
                  <p:embed/>
                  <p:pic>
                    <p:nvPicPr>
                      <p:cNvPr id="8" name="think-cell data - do not delete" hidden="1">
                        <a:extLst>
                          <a:ext uri="{FF2B5EF4-FFF2-40B4-BE49-F238E27FC236}">
                            <a16:creationId xmlns:a16="http://schemas.microsoft.com/office/drawing/2014/main" id="{4819A26C-FFD0-D5D5-CDC7-D75149BB4215}"/>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3170F20A-3C56-8221-65A9-7AECBD84FD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01DECE69-BEB6-4273-2FEB-C1571CE1D4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7DBF0452-F04D-4FCA-7D0E-3D97E8D145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rtl="0">
              <a:defRPr sz="1200">
                <a:solidFill>
                  <a:schemeClr val="tx1">
                    <a:tint val="75000"/>
                  </a:schemeClr>
                </a:solidFill>
              </a:defRPr>
            </a:lvl1pPr>
          </a:lstStyle>
          <a:p>
            <a:fld id="{04D2B43B-D51B-40A9-8805-927622F36108}" type="datetimeFigureOut">
              <a:rPr lang="fi-FI" smtClean="0"/>
              <a:pPr/>
              <a:t>28.3.2025</a:t>
            </a:fld>
            <a:endParaRPr lang="fi-FI" dirty="0"/>
          </a:p>
        </p:txBody>
      </p:sp>
      <p:sp>
        <p:nvSpPr>
          <p:cNvPr id="5" name="Alatunnisteen paikkamerkki 4">
            <a:extLst>
              <a:ext uri="{FF2B5EF4-FFF2-40B4-BE49-F238E27FC236}">
                <a16:creationId xmlns:a16="http://schemas.microsoft.com/office/drawing/2014/main" id="{36B5F741-FE2A-A25B-9BBC-10D4AC1633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rtl="0">
              <a:defRPr sz="1200">
                <a:solidFill>
                  <a:schemeClr val="tx1">
                    <a:tint val="75000"/>
                  </a:schemeClr>
                </a:solidFill>
              </a:defRPr>
            </a:lvl1pPr>
          </a:lstStyle>
          <a:p>
            <a:endParaRPr lang="fi-FI" dirty="0"/>
          </a:p>
        </p:txBody>
      </p:sp>
      <p:sp>
        <p:nvSpPr>
          <p:cNvPr id="6" name="Dian numeron paikkamerkki 5">
            <a:extLst>
              <a:ext uri="{FF2B5EF4-FFF2-40B4-BE49-F238E27FC236}">
                <a16:creationId xmlns:a16="http://schemas.microsoft.com/office/drawing/2014/main" id="{307096A0-04DC-8DED-A1BC-43B41A0EBC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rtl="0">
              <a:defRPr sz="1200">
                <a:solidFill>
                  <a:schemeClr val="tx1">
                    <a:tint val="75000"/>
                  </a:schemeClr>
                </a:solidFill>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401520328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2"/>
            </p:custDataLst>
            <p:extLst>
              <p:ext uri="{D42A27DB-BD31-4B8C-83A1-F6EECF244321}">
                <p14:modId xmlns:p14="http://schemas.microsoft.com/office/powerpoint/2010/main" val="1437501484"/>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3" imgW="7772400" imgH="10058400" progId="TCLayout.ActiveDocument.1">
                  <p:embed/>
                </p:oleObj>
              </mc:Choice>
              <mc:Fallback>
                <p:oleObj name="think-cell Slide" r:id="rId23"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24"/>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E82995AC-F008-1E4B-9263-D2B18A52AAEA}" type="datetimeFigureOut">
              <a:rPr lang="fi-FI" smtClean="0"/>
              <a:pPr/>
              <a:t>28.3.2025</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2447554505"/>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 id="2147483715" r:id="rId18"/>
    <p:sldLayoutId id="2147483716" r:id="rId19"/>
    <p:sldLayoutId id="2147483717" r:id="rId20"/>
  </p:sldLayoutIdLst>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Relationships xmlns="http://schemas.openxmlformats.org/package/2006/relationships"><Relationship Id="rId1" Target="../tags/tag60.xml" Type="http://schemas.openxmlformats.org/officeDocument/2006/relationships/tags"/><Relationship Id="rId2" Target="../slideLayouts/slideLayout8.xml" Type="http://schemas.openxmlformats.org/officeDocument/2006/relationships/slideLayout"/><Relationship Id="rId3" Target="../notesSlides/notesSlide1.xml" Type="http://schemas.openxmlformats.org/officeDocument/2006/relationships/notesSlide"/><Relationship Id="rId4" Target="../embeddings/oleObject59.bin" Type="http://schemas.openxmlformats.org/officeDocument/2006/relationships/oleObject"/><Relationship Id="rId5" Target="../media/image18.emf" Type="http://schemas.openxmlformats.org/officeDocument/2006/relationships/image"/><Relationship Id="rId6" Target="../media/image2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18.xml" Type="http://schemas.openxmlformats.org/officeDocument/2006/relationships/slideLayout"/><Relationship Id="rId2" Target="../notesSlides/notesSlide2.xml" Type="http://schemas.openxmlformats.org/officeDocument/2006/relationships/notesSlide"/><Relationship Id="rId3" Target="../media/image29.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21.xml" Type="http://schemas.openxmlformats.org/officeDocument/2006/relationships/slideLayout"/><Relationship Id="rId10" Target="slide55.xml" Type="http://schemas.openxmlformats.org/officeDocument/2006/relationships/slide"/><Relationship Id="rId11" Target="../media/image30.png" Type="http://schemas.openxmlformats.org/officeDocument/2006/relationships/image"/><Relationship Id="rId12" Target="../media/image31.svg" Type="http://schemas.openxmlformats.org/officeDocument/2006/relationships/image"/><Relationship Id="rId2" Target="../notesSlides/notesSlide3.xml" Type="http://schemas.openxmlformats.org/officeDocument/2006/relationships/notesSlide"/><Relationship Id="rId3" Target="slide5.xml" Type="http://schemas.openxmlformats.org/officeDocument/2006/relationships/slide"/><Relationship Id="rId4" Target="slide12.xml" Type="http://schemas.openxmlformats.org/officeDocument/2006/relationships/slide"/><Relationship Id="rId5" Target="slide23.xml" Type="http://schemas.openxmlformats.org/officeDocument/2006/relationships/slide"/><Relationship Id="rId6" Target="slide30.xml" Type="http://schemas.openxmlformats.org/officeDocument/2006/relationships/slide"/><Relationship Id="rId7" Target="slide48.xml" Type="http://schemas.openxmlformats.org/officeDocument/2006/relationships/slide"/><Relationship Id="rId8" Target="slide6.xml" Type="http://schemas.openxmlformats.org/officeDocument/2006/relationships/slide"/><Relationship Id="rId9" Target="slide52.xml" Type="http://schemas.openxmlformats.org/officeDocument/2006/relationships/slide"/></Relationships>
</file>

<file path=ppt/slides/_rels/slide4.xml.rels><?xml version="1.0" encoding="UTF-8" standalone="yes"?><Relationships xmlns="http://schemas.openxmlformats.org/package/2006/relationships"><Relationship Id="rId1" Target="../slideLayouts/slideLayout47.xml" Type="http://schemas.openxmlformats.org/officeDocument/2006/relationships/slideLayout"/><Relationship Id="rId2" Target="../notesSlides/notesSlide4.xml" Type="http://schemas.openxmlformats.org/officeDocument/2006/relationships/notesSlide"/></Relationships>
</file>

<file path=ppt/slides/_rels/slide5.xml.rels><?xml version="1.0" encoding="UTF-8" standalone="yes"?><Relationships xmlns="http://schemas.openxmlformats.org/package/2006/relationships"><Relationship Id="rId1" Target="../tags/tag61.xml" Type="http://schemas.openxmlformats.org/officeDocument/2006/relationships/tags"/><Relationship Id="rId2" Target="../slideLayouts/slideLayout11.xml" Type="http://schemas.openxmlformats.org/officeDocument/2006/relationships/slideLayout"/><Relationship Id="rId3" Target="../notesSlides/notesSlide5.xml" Type="http://schemas.openxmlformats.org/officeDocument/2006/relationships/notesSlide"/><Relationship Id="rId4" Target="../embeddings/oleObject60.bin" Type="http://schemas.openxmlformats.org/officeDocument/2006/relationships/oleObject"/><Relationship Id="rId5" Target="../media/image18.emf" Type="http://schemas.openxmlformats.org/officeDocument/2006/relationships/image"/></Relationships>
</file>

<file path=ppt/slides/_rels/slide6.xml.rels><?xml version="1.0" encoding="UTF-8" standalone="yes"?><Relationships xmlns="http://schemas.openxmlformats.org/package/2006/relationships"><Relationship Id="rId1" Target="../tags/tag62.xml" Type="http://schemas.openxmlformats.org/officeDocument/2006/relationships/tags"/><Relationship Id="rId2" Target="../slideLayouts/slideLayout11.xml" Type="http://schemas.openxmlformats.org/officeDocument/2006/relationships/slideLayout"/><Relationship Id="rId3" Target="../notesSlides/notesSlide6.xml" Type="http://schemas.openxmlformats.org/officeDocument/2006/relationships/notesSlide"/><Relationship Id="rId4" Target="../embeddings/oleObject61.bin" Type="http://schemas.openxmlformats.org/officeDocument/2006/relationships/oleObject"/><Relationship Id="rId5" Target="../media/image18.emf" Type="http://schemas.openxmlformats.org/officeDocument/2006/relationships/image"/><Relationship Id="rId6" Target="../media/image32.png" Type="http://schemas.openxmlformats.org/officeDocument/2006/relationships/image"/><Relationship Id="rId7" Target="../media/image33.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47.xml" Type="http://schemas.openxmlformats.org/officeDocument/2006/relationships/slideLayout"/><Relationship Id="rId2" Target="../notesSlides/notesSlide7.xml" Type="http://schemas.openxmlformats.org/officeDocument/2006/relationships/notesSlide"/><Relationship Id="rId3" Target="slide8.xml" Type="http://schemas.openxmlformats.org/officeDocument/2006/relationships/slide"/><Relationship Id="rId4" Target="slide12.xml" Type="http://schemas.openxmlformats.org/officeDocument/2006/relationships/slide"/><Relationship Id="rId5" Target="slide23.xml" Type="http://schemas.openxmlformats.org/officeDocument/2006/relationships/slide"/><Relationship Id="rId6" Target="slide30.xml" Type="http://schemas.openxmlformats.org/officeDocument/2006/relationships/slide"/><Relationship Id="rId7" Target="slide41.xml" Type="http://schemas.openxmlformats.org/officeDocument/2006/relationships/slide"/><Relationship Id="rId8" Target="slide48.xml" Type="http://schemas.openxmlformats.org/officeDocument/2006/relationships/slide"/></Relationships>
</file>

<file path=ppt/slides/_rels/slide8.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8.xml" Type="http://schemas.openxmlformats.org/officeDocument/2006/relationships/notesSlide"/></Relationships>
</file>

<file path=ppt/slides/_rels/slide9.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9.xml" Type="http://schemas.openxmlformats.org/officeDocument/2006/relationships/notesSlide"/></Relationships>
</file>

<file path=ppt/slides/_rels/slide10.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0.xml" Type="http://schemas.openxmlformats.org/officeDocument/2006/relationships/notesSlide"/></Relationships>
</file>

<file path=ppt/slides/_rels/slide11.xml.rels><?xml version="1.0" encoding="UTF-8" standalone="yes"?><Relationships xmlns="http://schemas.openxmlformats.org/package/2006/relationships"><Relationship Id="rId1" Target="../slideLayouts/slideLayout13.xml" Type="http://schemas.openxmlformats.org/officeDocument/2006/relationships/slideLayout"/><Relationship Id="rId2" Target="../notesSlides/notesSlide11.xml" Type="http://schemas.openxmlformats.org/officeDocument/2006/relationships/notesSlide"/><Relationship Id="rId3" Target="../media/image34.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2.xml" Type="http://schemas.openxmlformats.org/officeDocument/2006/relationships/notesSlide"/></Relationships>
</file>

<file path=ppt/slides/_rels/slide13.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3.xml" Type="http://schemas.openxmlformats.org/officeDocument/2006/relationships/notesSlide"/><Relationship Id="rId3" Target="https://etelasavonha.fi/asiakkaan-opas/asiakas-ja-potilasturvallisuus-ja-valvonta/oma-ilmoitus-vaaratilanteesta/" TargetMode="External" Type="http://schemas.openxmlformats.org/officeDocument/2006/relationships/hyperlink"/></Relationships>
</file>

<file path=ppt/slides/_rels/slide14.xml.rels><?xml version="1.0" encoding="UTF-8" standalone="yes"?><Relationships xmlns="http://schemas.openxmlformats.org/package/2006/relationships"><Relationship Id="rId1" Target="../slideLayouts/slideLayout13.xml" Type="http://schemas.openxmlformats.org/officeDocument/2006/relationships/slideLayout"/><Relationship Id="rId2" Target="../notesSlides/notesSlide14.xml" Type="http://schemas.openxmlformats.org/officeDocument/2006/relationships/notesSlide"/></Relationships>
</file>

<file path=ppt/slides/_rels/slide15.xml.rels><?xml version="1.0" encoding="UTF-8" standalone="yes"?><Relationships xmlns="http://schemas.openxmlformats.org/package/2006/relationships"><Relationship Id="rId1" Target="../tags/tag63.xml" Type="http://schemas.openxmlformats.org/officeDocument/2006/relationships/tags"/><Relationship Id="rId2" Target="../slideLayouts/slideLayout12.xml" Type="http://schemas.openxmlformats.org/officeDocument/2006/relationships/slideLayout"/><Relationship Id="rId3" Target="../notesSlides/notesSlide15.xml" Type="http://schemas.openxmlformats.org/officeDocument/2006/relationships/notesSlide"/><Relationship Id="rId4" Target="../embeddings/oleObject62.bin" Type="http://schemas.openxmlformats.org/officeDocument/2006/relationships/oleObject"/><Relationship Id="rId5" Target="../media/image18.emf" Type="http://schemas.openxmlformats.org/officeDocument/2006/relationships/image"/></Relationships>
</file>

<file path=ppt/slides/_rels/slide16.xml.rels><?xml version="1.0" encoding="UTF-8" standalone="yes"?><Relationships xmlns="http://schemas.openxmlformats.org/package/2006/relationships"><Relationship Id="rId1" Target="../tags/tag64.xml" Type="http://schemas.openxmlformats.org/officeDocument/2006/relationships/tags"/><Relationship Id="rId2" Target="../slideLayouts/slideLayout12.xml" Type="http://schemas.openxmlformats.org/officeDocument/2006/relationships/slideLayout"/><Relationship Id="rId3" Target="../notesSlides/notesSlide16.xml" Type="http://schemas.openxmlformats.org/officeDocument/2006/relationships/notesSlide"/><Relationship Id="rId4" Target="../embeddings/oleObject63.bin" Type="http://schemas.openxmlformats.org/officeDocument/2006/relationships/oleObject"/><Relationship Id="rId5" Target="../media/image18.emf" Type="http://schemas.openxmlformats.org/officeDocument/2006/relationships/image"/></Relationships>
</file>

<file path=ppt/slides/_rels/slide17.xml.rels><?xml version="1.0" encoding="UTF-8" standalone="yes"?><Relationships xmlns="http://schemas.openxmlformats.org/package/2006/relationships"><Relationship Id="rId1" Target="../tags/tag65.xml" Type="http://schemas.openxmlformats.org/officeDocument/2006/relationships/tags"/><Relationship Id="rId2" Target="../slideLayouts/slideLayout12.xml" Type="http://schemas.openxmlformats.org/officeDocument/2006/relationships/slideLayout"/><Relationship Id="rId3" Target="../notesSlides/notesSlide17.xml" Type="http://schemas.openxmlformats.org/officeDocument/2006/relationships/notesSlide"/><Relationship Id="rId4" Target="../embeddings/oleObject64.bin" Type="http://schemas.openxmlformats.org/officeDocument/2006/relationships/oleObject"/><Relationship Id="rId5" Target="../media/image18.emf" Type="http://schemas.openxmlformats.org/officeDocument/2006/relationships/image"/><Relationship Id="rId6" Target="https://julkaisut.valtioneuvosto.fi/bitstream/handle/10024/163858/STM_2022_2.pdf?sequence=1&amp;isAllowed=y" TargetMode="External" Type="http://schemas.openxmlformats.org/officeDocument/2006/relationships/hyperlink"/></Relationships>
</file>

<file path=ppt/slides/_rels/slide18.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2.svg" Type="http://schemas.openxmlformats.org/officeDocument/2006/relationships/image"/><Relationship Id="rId11" Target="../media/image43.png" Type="http://schemas.openxmlformats.org/officeDocument/2006/relationships/image"/><Relationship Id="rId12" Target="../media/image44.svg" Type="http://schemas.openxmlformats.org/officeDocument/2006/relationships/image"/><Relationship Id="rId13" Target="https://etelasavonha.fi/asiakkaan-opas/asiakas-ja-potilasturvallisuus-ja-valvonta/omavalvontaohjelma-ja-suunnitelmat/" TargetMode="External" Type="http://schemas.openxmlformats.org/officeDocument/2006/relationships/hyperlink"/><Relationship Id="rId14" Target="../media/image45.png" Type="http://schemas.openxmlformats.org/officeDocument/2006/relationships/image"/><Relationship Id="rId15" Target="../media/image46.svg" Type="http://schemas.openxmlformats.org/officeDocument/2006/relationships/image"/><Relationship Id="rId2" Target="../notesSlides/notesSlide18.xml" Type="http://schemas.openxmlformats.org/officeDocument/2006/relationships/notesSlide"/><Relationship Id="rId3" Target="../media/image35.png" Type="http://schemas.openxmlformats.org/officeDocument/2006/relationships/image"/><Relationship Id="rId4" Target="../media/image36.svg" Type="http://schemas.openxmlformats.org/officeDocument/2006/relationships/image"/><Relationship Id="rId5" Target="../media/image37.png" Type="http://schemas.openxmlformats.org/officeDocument/2006/relationships/image"/><Relationship Id="rId6" Target="../media/image38.svg" Type="http://schemas.openxmlformats.org/officeDocument/2006/relationships/image"/><Relationship Id="rId7" Target="../media/image39.png" Type="http://schemas.openxmlformats.org/officeDocument/2006/relationships/image"/><Relationship Id="rId8" Target="../media/image40.svg" Type="http://schemas.openxmlformats.org/officeDocument/2006/relationships/image"/><Relationship Id="rId9" Target="../media/image41.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0.svg" Type="http://schemas.openxmlformats.org/officeDocument/2006/relationships/image"/><Relationship Id="rId11" Target="../media/image47.png" Type="http://schemas.openxmlformats.org/officeDocument/2006/relationships/image"/><Relationship Id="rId12" Target="../media/image48.svg" Type="http://schemas.openxmlformats.org/officeDocument/2006/relationships/image"/><Relationship Id="rId13" Target="../media/image49.png" Type="http://schemas.openxmlformats.org/officeDocument/2006/relationships/image"/><Relationship Id="rId14" Target="../media/image50.svg" Type="http://schemas.openxmlformats.org/officeDocument/2006/relationships/image"/><Relationship Id="rId2" Target="../notesSlides/notesSlide19.xml" Type="http://schemas.openxmlformats.org/officeDocument/2006/relationships/notesSlide"/><Relationship Id="rId3" Target="../media/image43.png" Type="http://schemas.openxmlformats.org/officeDocument/2006/relationships/image"/><Relationship Id="rId4" Target="../media/image44.svg" Type="http://schemas.openxmlformats.org/officeDocument/2006/relationships/image"/><Relationship Id="rId5" Target="../media/image35.png" Type="http://schemas.openxmlformats.org/officeDocument/2006/relationships/image"/><Relationship Id="rId6" Target="../media/image36.svg" Type="http://schemas.openxmlformats.org/officeDocument/2006/relationships/image"/><Relationship Id="rId7" Target="../media/image37.png" Type="http://schemas.openxmlformats.org/officeDocument/2006/relationships/image"/><Relationship Id="rId8" Target="../media/image38.svg" Type="http://schemas.openxmlformats.org/officeDocument/2006/relationships/image"/><Relationship Id="rId9" Target="../media/image39.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0.svg" Type="http://schemas.openxmlformats.org/officeDocument/2006/relationships/image"/><Relationship Id="rId2" Target="../notesSlides/notesSlide20.xml" Type="http://schemas.openxmlformats.org/officeDocument/2006/relationships/notesSlide"/><Relationship Id="rId3" Target="../media/image43.png" Type="http://schemas.openxmlformats.org/officeDocument/2006/relationships/image"/><Relationship Id="rId4" Target="../media/image44.svg" Type="http://schemas.openxmlformats.org/officeDocument/2006/relationships/image"/><Relationship Id="rId5" Target="../media/image35.png" Type="http://schemas.openxmlformats.org/officeDocument/2006/relationships/image"/><Relationship Id="rId6" Target="../media/image36.svg" Type="http://schemas.openxmlformats.org/officeDocument/2006/relationships/image"/><Relationship Id="rId7" Target="../media/image37.png" Type="http://schemas.openxmlformats.org/officeDocument/2006/relationships/image"/><Relationship Id="rId8" Target="../media/image38.svg" Type="http://schemas.openxmlformats.org/officeDocument/2006/relationships/image"/><Relationship Id="rId9" Target="../media/image39.png" Type="http://schemas.openxmlformats.org/officeDocument/2006/relationships/image"/></Relationships>
</file>

<file path=ppt/slides/_rels/slide21.xml.rels><?xml version="1.0" encoding="UTF-8" standalone="yes"?><Relationships xmlns="http://schemas.openxmlformats.org/package/2006/relationships"><Relationship Id="rId1" Target="../tags/tag66.xml" Type="http://schemas.openxmlformats.org/officeDocument/2006/relationships/tags"/><Relationship Id="rId10" Target="../media/image55.png" Type="http://schemas.openxmlformats.org/officeDocument/2006/relationships/image"/><Relationship Id="rId11" Target="../media/image56.svg" Type="http://schemas.openxmlformats.org/officeDocument/2006/relationships/image"/><Relationship Id="rId12" Target="https://julkaisut.valtioneuvosto.fi/handle/10024/72811" TargetMode="External" Type="http://schemas.openxmlformats.org/officeDocument/2006/relationships/hyperlink"/><Relationship Id="rId2" Target="../slideLayouts/slideLayout12.xml" Type="http://schemas.openxmlformats.org/officeDocument/2006/relationships/slideLayout"/><Relationship Id="rId3" Target="../notesSlides/notesSlide21.xml" Type="http://schemas.openxmlformats.org/officeDocument/2006/relationships/notesSlide"/><Relationship Id="rId4" Target="../embeddings/oleObject65.bin" Type="http://schemas.openxmlformats.org/officeDocument/2006/relationships/oleObject"/><Relationship Id="rId5" Target="../media/image18.emf" Type="http://schemas.openxmlformats.org/officeDocument/2006/relationships/image"/><Relationship Id="rId6" Target="../media/image51.png" Type="http://schemas.openxmlformats.org/officeDocument/2006/relationships/image"/><Relationship Id="rId7" Target="../media/image52.svg" Type="http://schemas.openxmlformats.org/officeDocument/2006/relationships/image"/><Relationship Id="rId8" Target="../media/image53.png" Type="http://schemas.openxmlformats.org/officeDocument/2006/relationships/image"/><Relationship Id="rId9" Target="../media/image54.svg" Type="http://schemas.openxmlformats.org/officeDocument/2006/relationships/image"/></Relationships>
</file>

<file path=ppt/slides/_rels/slide22.xml.rels><?xml version="1.0" encoding="UTF-8" standalone="yes"?><Relationships xmlns="http://schemas.openxmlformats.org/package/2006/relationships"><Relationship Id="rId1" Target="../tags/tag67.xml" Type="http://schemas.openxmlformats.org/officeDocument/2006/relationships/tags"/><Relationship Id="rId2" Target="../slideLayouts/slideLayout12.xml" Type="http://schemas.openxmlformats.org/officeDocument/2006/relationships/slideLayout"/><Relationship Id="rId3" Target="../notesSlides/notesSlide22.xml" Type="http://schemas.openxmlformats.org/officeDocument/2006/relationships/notesSlide"/><Relationship Id="rId4" Target="../embeddings/oleObject64.bin" Type="http://schemas.openxmlformats.org/officeDocument/2006/relationships/oleObject"/><Relationship Id="rId5" Target="../media/image18.emf" Type="http://schemas.openxmlformats.org/officeDocument/2006/relationships/image"/><Relationship Id="rId6" Target="https://stm.fi/valmiusasiat" TargetMode="External" Type="http://schemas.openxmlformats.org/officeDocument/2006/relationships/hyperlink"/><Relationship Id="rId7" Target="https://www.finlex.fi/fi/laki/ajantasa/2011/20111552" TargetMode="External" Type="http://schemas.openxmlformats.org/officeDocument/2006/relationships/hyperlink"/></Relationships>
</file>

<file path=ppt/slides/_rels/slide23.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23.xml" Type="http://schemas.openxmlformats.org/officeDocument/2006/relationships/notesSlide"/></Relationships>
</file>

<file path=ppt/slides/_rels/slide24.xml.rels><?xml version="1.0" encoding="UTF-8" standalone="yes"?><Relationships xmlns="http://schemas.openxmlformats.org/package/2006/relationships"><Relationship Id="rId1" Target="../tags/tag68.xml" Type="http://schemas.openxmlformats.org/officeDocument/2006/relationships/tags"/><Relationship Id="rId10" Target="../media/image61.png" Type="http://schemas.openxmlformats.org/officeDocument/2006/relationships/image"/><Relationship Id="rId11" Target="../media/image62.svg" Type="http://schemas.openxmlformats.org/officeDocument/2006/relationships/image"/><Relationship Id="rId12" Target="../media/image63.png" Type="http://schemas.openxmlformats.org/officeDocument/2006/relationships/image"/><Relationship Id="rId13" Target="../media/image64.svg" Type="http://schemas.openxmlformats.org/officeDocument/2006/relationships/image"/><Relationship Id="rId14" Target="../media/image65.png" Type="http://schemas.openxmlformats.org/officeDocument/2006/relationships/image"/><Relationship Id="rId15" Target="../media/image66.svg" Type="http://schemas.openxmlformats.org/officeDocument/2006/relationships/image"/><Relationship Id="rId2" Target="../slideLayouts/slideLayout9.xml" Type="http://schemas.openxmlformats.org/officeDocument/2006/relationships/slideLayout"/><Relationship Id="rId3" Target="../notesSlides/notesSlide24.xml" Type="http://schemas.openxmlformats.org/officeDocument/2006/relationships/notesSlide"/><Relationship Id="rId4" Target="../embeddings/oleObject66.bin" Type="http://schemas.openxmlformats.org/officeDocument/2006/relationships/oleObject"/><Relationship Id="rId5" Target="../media/image18.emf" Type="http://schemas.openxmlformats.org/officeDocument/2006/relationships/image"/><Relationship Id="rId6" Target="../media/image57.png" Type="http://schemas.openxmlformats.org/officeDocument/2006/relationships/image"/><Relationship Id="rId7" Target="../media/image58.svg" Type="http://schemas.openxmlformats.org/officeDocument/2006/relationships/image"/><Relationship Id="rId8" Target="../media/image59.png" Type="http://schemas.openxmlformats.org/officeDocument/2006/relationships/image"/><Relationship Id="rId9" Target="../media/image60.svg" Type="http://schemas.openxmlformats.org/officeDocument/2006/relationships/image"/></Relationships>
</file>

<file path=ppt/slides/_rels/slide25.xml.rels><?xml version="1.0" encoding="UTF-8" standalone="yes"?><Relationships xmlns="http://schemas.openxmlformats.org/package/2006/relationships"><Relationship Id="rId1" Target="../tags/tag69.xml" Type="http://schemas.openxmlformats.org/officeDocument/2006/relationships/tags"/><Relationship Id="rId2" Target="../slideLayouts/slideLayout12.xml" Type="http://schemas.openxmlformats.org/officeDocument/2006/relationships/slideLayout"/><Relationship Id="rId3" Target="../notesSlides/notesSlide25.xml" Type="http://schemas.openxmlformats.org/officeDocument/2006/relationships/notesSlide"/><Relationship Id="rId4" Target="../embeddings/oleObject67.bin" Type="http://schemas.openxmlformats.org/officeDocument/2006/relationships/oleObject"/><Relationship Id="rId5" Target="../media/image18.emf" Type="http://schemas.openxmlformats.org/officeDocument/2006/relationships/image"/></Relationships>
</file>

<file path=ppt/slides/_rels/slide26.xml.rels><?xml version="1.0" encoding="UTF-8" standalone="yes"?><Relationships xmlns="http://schemas.openxmlformats.org/package/2006/relationships"><Relationship Id="rId1" Target="../tags/tag70.xml" Type="http://schemas.openxmlformats.org/officeDocument/2006/relationships/tags"/><Relationship Id="rId2" Target="../slideLayouts/slideLayout12.xml" Type="http://schemas.openxmlformats.org/officeDocument/2006/relationships/slideLayout"/><Relationship Id="rId3" Target="../notesSlides/notesSlide26.xml" Type="http://schemas.openxmlformats.org/officeDocument/2006/relationships/notesSlide"/><Relationship Id="rId4" Target="../embeddings/oleObject68.bin" Type="http://schemas.openxmlformats.org/officeDocument/2006/relationships/oleObject"/><Relationship Id="rId5" Target="../media/image18.emf" Type="http://schemas.openxmlformats.org/officeDocument/2006/relationships/image"/><Relationship Id="rId6" Target="../media/image61.png" Type="http://schemas.openxmlformats.org/officeDocument/2006/relationships/image"/><Relationship Id="rId7" Target="../media/image67.svg" Type="http://schemas.openxmlformats.org/officeDocument/2006/relationships/image"/></Relationships>
</file>

<file path=ppt/slides/_rels/slide27.xml.rels><?xml version="1.0" encoding="UTF-8" standalone="yes"?><Relationships xmlns="http://schemas.openxmlformats.org/package/2006/relationships"><Relationship Id="rId1" Target="../tags/tag71.xml" Type="http://schemas.openxmlformats.org/officeDocument/2006/relationships/tags"/><Relationship Id="rId2" Target="../slideLayouts/slideLayout12.xml" Type="http://schemas.openxmlformats.org/officeDocument/2006/relationships/slideLayout"/><Relationship Id="rId3" Target="../notesSlides/notesSlide27.xml" Type="http://schemas.openxmlformats.org/officeDocument/2006/relationships/notesSlide"/><Relationship Id="rId4" Target="../embeddings/oleObject69.bin" Type="http://schemas.openxmlformats.org/officeDocument/2006/relationships/oleObject"/><Relationship Id="rId5" Target="../media/image18.emf" Type="http://schemas.openxmlformats.org/officeDocument/2006/relationships/image"/><Relationship Id="rId6" Target="../media/image59.png" Type="http://schemas.openxmlformats.org/officeDocument/2006/relationships/image"/><Relationship Id="rId7" Target="../media/image68.svg" Type="http://schemas.openxmlformats.org/officeDocument/2006/relationships/image"/></Relationships>
</file>

<file path=ppt/slides/_rels/slide28.xml.rels><?xml version="1.0" encoding="UTF-8" standalone="yes"?><Relationships xmlns="http://schemas.openxmlformats.org/package/2006/relationships"><Relationship Id="rId1" Target="../tags/tag72.xml" Type="http://schemas.openxmlformats.org/officeDocument/2006/relationships/tags"/><Relationship Id="rId10" Target="../media/image57.png" Type="http://schemas.openxmlformats.org/officeDocument/2006/relationships/image"/><Relationship Id="rId11" Target="../media/image58.svg" Type="http://schemas.openxmlformats.org/officeDocument/2006/relationships/image"/><Relationship Id="rId12" Target="../media/image65.png" Type="http://schemas.openxmlformats.org/officeDocument/2006/relationships/image"/><Relationship Id="rId13" Target="../media/image66.svg" Type="http://schemas.openxmlformats.org/officeDocument/2006/relationships/image"/><Relationship Id="rId2" Target="../slideLayouts/slideLayout12.xml" Type="http://schemas.openxmlformats.org/officeDocument/2006/relationships/slideLayout"/><Relationship Id="rId3" Target="../notesSlides/notesSlide28.xml" Type="http://schemas.openxmlformats.org/officeDocument/2006/relationships/notesSlide"/><Relationship Id="rId4" Target="../embeddings/oleObject70.bin" Type="http://schemas.openxmlformats.org/officeDocument/2006/relationships/oleObject"/><Relationship Id="rId5" Target="../media/image18.emf" Type="http://schemas.openxmlformats.org/officeDocument/2006/relationships/image"/><Relationship Id="rId6" Target="https://etelasavonha.fi/asiakkaan-opas/palaute-etela-savon-hyvinvointialueelle/" TargetMode="External" Type="http://schemas.openxmlformats.org/officeDocument/2006/relationships/hyperlink"/><Relationship Id="rId7" Target="https://etelasavonha.fi/asiakkaan-opas/asiakas-ja-potilasturvallisuus-ja-valvonta/oma-ilmoitus-vaaratilanteesta/" TargetMode="External" Type="http://schemas.openxmlformats.org/officeDocument/2006/relationships/hyperlink"/><Relationship Id="rId8" Target="../media/image69.png" Type="http://schemas.openxmlformats.org/officeDocument/2006/relationships/image"/><Relationship Id="rId9" Target="../media/image70.svg" Type="http://schemas.openxmlformats.org/officeDocument/2006/relationships/image"/></Relationships>
</file>

<file path=ppt/slides/_rels/slide29.xml.rels><?xml version="1.0" encoding="UTF-8" standalone="yes"?><Relationships xmlns="http://schemas.openxmlformats.org/package/2006/relationships"><Relationship Id="rId1" Target="../tags/tag73.xml" Type="http://schemas.openxmlformats.org/officeDocument/2006/relationships/tags"/><Relationship Id="rId10" Target="../media/image33.svg" Type="http://schemas.openxmlformats.org/officeDocument/2006/relationships/image"/><Relationship Id="rId11" Target="mailto:sosiaali.potilasasiamies@etelasavonha.fi" TargetMode="External" Type="http://schemas.openxmlformats.org/officeDocument/2006/relationships/hyperlink"/><Relationship Id="rId12" Target="../media/image71.png" Type="http://schemas.openxmlformats.org/officeDocument/2006/relationships/image"/><Relationship Id="rId13" Target="../media/image72.svg" Type="http://schemas.openxmlformats.org/officeDocument/2006/relationships/image"/><Relationship Id="rId2" Target="../tags/tag74.xml" Type="http://schemas.openxmlformats.org/officeDocument/2006/relationships/tags"/><Relationship Id="rId3" Target="../slideLayouts/slideLayout12.xml" Type="http://schemas.openxmlformats.org/officeDocument/2006/relationships/slideLayout"/><Relationship Id="rId4" Target="../notesSlides/notesSlide29.xml" Type="http://schemas.openxmlformats.org/officeDocument/2006/relationships/notesSlide"/><Relationship Id="rId5" Target="../embeddings/oleObject71.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 Id="rId8" Target="https://etelasavonha.fi/asiakkaan-opas/lomakkeet-ja-hakemukset/" TargetMode="External" Type="http://schemas.openxmlformats.org/officeDocument/2006/relationships/hyperlink"/><Relationship Id="rId9" Target="../media/image32.png" Type="http://schemas.openxmlformats.org/officeDocument/2006/relationships/image"/></Relationships>
</file>

<file path=ppt/slides/_rels/slide30.xml.rels><?xml version="1.0" encoding="UTF-8" standalone="yes"?><Relationships xmlns="http://schemas.openxmlformats.org/package/2006/relationships"><Relationship Id="rId1" Target="../tags/tag75.xml" Type="http://schemas.openxmlformats.org/officeDocument/2006/relationships/tags"/><Relationship Id="rId2" Target="../slideLayouts/slideLayout12.xml" Type="http://schemas.openxmlformats.org/officeDocument/2006/relationships/slideLayout"/><Relationship Id="rId3" Target="../notesSlides/notesSlide30.xml" Type="http://schemas.openxmlformats.org/officeDocument/2006/relationships/notesSlide"/><Relationship Id="rId4" Target="../embeddings/oleObject73.bin" Type="http://schemas.openxmlformats.org/officeDocument/2006/relationships/oleObject"/><Relationship Id="rId5" Target="../media/image18.emf" Type="http://schemas.openxmlformats.org/officeDocument/2006/relationships/image"/></Relationships>
</file>

<file path=ppt/slides/_rels/slide31.xml.rels><?xml version="1.0" encoding="UTF-8" standalone="yes"?><Relationships xmlns="http://schemas.openxmlformats.org/package/2006/relationships"><Relationship Id="rId1" Target="../tags/tag76.xml" Type="http://schemas.openxmlformats.org/officeDocument/2006/relationships/tags"/><Relationship Id="rId2" Target="../slideLayouts/slideLayout12.xml" Type="http://schemas.openxmlformats.org/officeDocument/2006/relationships/slideLayout"/><Relationship Id="rId3" Target="../notesSlides/notesSlide31.xml" Type="http://schemas.openxmlformats.org/officeDocument/2006/relationships/notesSlide"/><Relationship Id="rId4" Target="../embeddings/oleObject74.bin" Type="http://schemas.openxmlformats.org/officeDocument/2006/relationships/oleObject"/><Relationship Id="rId5" Target="../media/image18.emf" Type="http://schemas.openxmlformats.org/officeDocument/2006/relationships/image"/><Relationship Id="rId6" Target="https://etelasavonha.fi/asiakkaan-opas/palveluoppaat/" TargetMode="External" Type="http://schemas.openxmlformats.org/officeDocument/2006/relationships/hyperlink"/><Relationship Id="rId7" Target="https://etelasavonha.fi/asiakkaan-opas/" TargetMode="External" Type="http://schemas.openxmlformats.org/officeDocument/2006/relationships/hyperlink"/><Relationship Id="rId8" Target="../media/image73.png" Type="http://schemas.openxmlformats.org/officeDocument/2006/relationships/image"/></Relationships>
</file>

<file path=ppt/slides/_rels/slide32.xml.rels><?xml version="1.0" encoding="UTF-8" standalone="yes"?><Relationships xmlns="http://schemas.openxmlformats.org/package/2006/relationships"><Relationship Id="rId1" Target="../tags/tag77.xml" Type="http://schemas.openxmlformats.org/officeDocument/2006/relationships/tags"/><Relationship Id="rId2" Target="../slideLayouts/slideLayout12.xml" Type="http://schemas.openxmlformats.org/officeDocument/2006/relationships/slideLayout"/><Relationship Id="rId3" Target="../notesSlides/notesSlide32.xml" Type="http://schemas.openxmlformats.org/officeDocument/2006/relationships/notesSlide"/><Relationship Id="rId4" Target="../embeddings/oleObject75.bin" Type="http://schemas.openxmlformats.org/officeDocument/2006/relationships/oleObject"/><Relationship Id="rId5" Target="../media/image18.emf" Type="http://schemas.openxmlformats.org/officeDocument/2006/relationships/image"/><Relationship Id="rId6" Target="../media/image74.png" Type="http://schemas.openxmlformats.org/officeDocument/2006/relationships/image"/><Relationship Id="rId7" Target="../media/image75.svg" Type="http://schemas.openxmlformats.org/officeDocument/2006/relationships/image"/></Relationships>
</file>

<file path=ppt/slides/_rels/slide33.xml.rels><?xml version="1.0" encoding="UTF-8" standalone="yes"?><Relationships xmlns="http://schemas.openxmlformats.org/package/2006/relationships"><Relationship Id="rId1" Target="../tags/tag78.xml" Type="http://schemas.openxmlformats.org/officeDocument/2006/relationships/tags"/><Relationship Id="rId2" Target="../slideLayouts/slideLayout13.xml" Type="http://schemas.openxmlformats.org/officeDocument/2006/relationships/slideLayout"/><Relationship Id="rId3" Target="../notesSlides/notesSlide33.xml" Type="http://schemas.openxmlformats.org/officeDocument/2006/relationships/notesSlide"/><Relationship Id="rId4" Target="../embeddings/oleObject76.bin" Type="http://schemas.openxmlformats.org/officeDocument/2006/relationships/oleObject"/><Relationship Id="rId5" Target="../media/image18.emf" Type="http://schemas.openxmlformats.org/officeDocument/2006/relationships/image"/></Relationships>
</file>

<file path=ppt/slides/_rels/slide34.xml.rels><?xml version="1.0" encoding="UTF-8" standalone="yes"?><Relationships xmlns="http://schemas.openxmlformats.org/package/2006/relationships"><Relationship Id="rId1" Target="../tags/tag79.xml" Type="http://schemas.openxmlformats.org/officeDocument/2006/relationships/tags"/><Relationship Id="rId2" Target="../slideLayouts/slideLayout12.xml" Type="http://schemas.openxmlformats.org/officeDocument/2006/relationships/slideLayout"/><Relationship Id="rId3" Target="../notesSlides/notesSlide34.xml" Type="http://schemas.openxmlformats.org/officeDocument/2006/relationships/notesSlide"/><Relationship Id="rId4" Target="../embeddings/oleObject77.bin" Type="http://schemas.openxmlformats.org/officeDocument/2006/relationships/oleObject"/><Relationship Id="rId5" Target="../media/image18.emf" Type="http://schemas.openxmlformats.org/officeDocument/2006/relationships/image"/><Relationship Id="rId6" Target="https://www.julkari.fi/bitstream/handle/10024/139415/THL_OHJ_4_2020_Vireytt%c3%a4%20seniorivuosiin_verkko.pdf?sequence=4&amp;isAllowed=y" TargetMode="External" Type="http://schemas.openxmlformats.org/officeDocument/2006/relationships/hyperlink"/><Relationship Id="rId7" Target="https://www.ruokavirasto.fi/elintarvikkeet/terveytta-edistava-ruokavalio/ravitsemus--ja-ruokasuositukset/" TargetMode="External" Type="http://schemas.openxmlformats.org/officeDocument/2006/relationships/hyperlink"/></Relationships>
</file>

<file path=ppt/slides/_rels/slide35.xml.rels><?xml version="1.0" encoding="UTF-8" standalone="yes"?><Relationships xmlns="http://schemas.openxmlformats.org/package/2006/relationships"><Relationship Id="rId1" Target="../tags/tag80.xml" Type="http://schemas.openxmlformats.org/officeDocument/2006/relationships/tags"/><Relationship Id="rId2" Target="../slideLayouts/slideLayout12.xml" Type="http://schemas.openxmlformats.org/officeDocument/2006/relationships/slideLayout"/><Relationship Id="rId3" Target="../notesSlides/notesSlide35.xml" Type="http://schemas.openxmlformats.org/officeDocument/2006/relationships/notesSlide"/><Relationship Id="rId4" Target="../embeddings/oleObject78.bin" Type="http://schemas.openxmlformats.org/officeDocument/2006/relationships/oleObject"/><Relationship Id="rId5" Target="../media/image18.emf" Type="http://schemas.openxmlformats.org/officeDocument/2006/relationships/image"/></Relationships>
</file>

<file path=ppt/slides/_rels/slide36.xml.rels><?xml version="1.0" encoding="UTF-8" standalone="yes"?><Relationships xmlns="http://schemas.openxmlformats.org/package/2006/relationships"><Relationship Id="rId1" Target="../tags/tag81.xml" Type="http://schemas.openxmlformats.org/officeDocument/2006/relationships/tags"/><Relationship Id="rId2" Target="../slideLayouts/slideLayout12.xml" Type="http://schemas.openxmlformats.org/officeDocument/2006/relationships/slideLayout"/><Relationship Id="rId3" Target="../notesSlides/notesSlide36.xml" Type="http://schemas.openxmlformats.org/officeDocument/2006/relationships/notesSlide"/><Relationship Id="rId4" Target="../embeddings/oleObject79.bin" Type="http://schemas.openxmlformats.org/officeDocument/2006/relationships/oleObject"/><Relationship Id="rId5" Target="../media/image18.emf" Type="http://schemas.openxmlformats.org/officeDocument/2006/relationships/image"/><Relationship Id="rId6" Target="../media/image76.png" Type="http://schemas.openxmlformats.org/officeDocument/2006/relationships/image"/><Relationship Id="rId7" Target="../media/image77.svg" Type="http://schemas.openxmlformats.org/officeDocument/2006/relationships/image"/></Relationships>
</file>

<file path=ppt/slides/_rels/slide37.xml.rels><?xml version="1.0" encoding="UTF-8" standalone="yes"?><Relationships xmlns="http://schemas.openxmlformats.org/package/2006/relationships"><Relationship Id="rId1" Target="../tags/tag82.xml" Type="http://schemas.openxmlformats.org/officeDocument/2006/relationships/tags"/><Relationship Id="rId2" Target="../slideLayouts/slideLayout12.xml" Type="http://schemas.openxmlformats.org/officeDocument/2006/relationships/slideLayout"/><Relationship Id="rId3" Target="../notesSlides/notesSlide37.xml" Type="http://schemas.openxmlformats.org/officeDocument/2006/relationships/notesSlide"/><Relationship Id="rId4" Target="../embeddings/oleObject80.bin" Type="http://schemas.openxmlformats.org/officeDocument/2006/relationships/oleObject"/><Relationship Id="rId5" Target="../media/image18.emf" Type="http://schemas.openxmlformats.org/officeDocument/2006/relationships/image"/><Relationship Id="rId6" Target="https://essote.terveytesi.fi/citizenportal/#/login" TargetMode="External" Type="http://schemas.openxmlformats.org/officeDocument/2006/relationships/hyperlink"/></Relationships>
</file>

<file path=ppt/slides/_rels/slide38.xml.rels><?xml version="1.0" encoding="UTF-8" standalone="yes"?><Relationships xmlns="http://schemas.openxmlformats.org/package/2006/relationships"><Relationship Id="rId1" Target="../tags/tag83.xml" Type="http://schemas.openxmlformats.org/officeDocument/2006/relationships/tags"/><Relationship Id="rId2" Target="../slideLayouts/slideLayout12.xml" Type="http://schemas.openxmlformats.org/officeDocument/2006/relationships/slideLayout"/><Relationship Id="rId3" Target="../notesSlides/notesSlide38.xml" Type="http://schemas.openxmlformats.org/officeDocument/2006/relationships/notesSlide"/><Relationship Id="rId4" Target="../embeddings/oleObject81.bin" Type="http://schemas.openxmlformats.org/officeDocument/2006/relationships/oleObject"/><Relationship Id="rId5" Target="../media/image18.emf" Type="http://schemas.openxmlformats.org/officeDocument/2006/relationships/image"/><Relationship Id="rId6" Target="https://julkaisut.valtioneuvosto.fi/handle/10024/162847" TargetMode="External" Type="http://schemas.openxmlformats.org/officeDocument/2006/relationships/hyperlink"/><Relationship Id="rId7" Target="https://valvira.fi/sosiaali-ja-terveydenhuolto/rajattu-laakevarasto" TargetMode="External" Type="http://schemas.openxmlformats.org/officeDocument/2006/relationships/hyperlink"/></Relationships>
</file>

<file path=ppt/slides/_rels/slide39.xml.rels><?xml version="1.0" encoding="UTF-8" standalone="yes"?><Relationships xmlns="http://schemas.openxmlformats.org/package/2006/relationships"><Relationship Id="rId1" Target="../tags/tag84.xml" Type="http://schemas.openxmlformats.org/officeDocument/2006/relationships/tags"/><Relationship Id="rId2" Target="../slideLayouts/slideLayout12.xml" Type="http://schemas.openxmlformats.org/officeDocument/2006/relationships/slideLayout"/><Relationship Id="rId3" Target="../notesSlides/notesSlide39.xml" Type="http://schemas.openxmlformats.org/officeDocument/2006/relationships/notesSlide"/><Relationship Id="rId4" Target="../embeddings/oleObject82.bin" Type="http://schemas.openxmlformats.org/officeDocument/2006/relationships/oleObject"/><Relationship Id="rId5" Target="../media/image18.emf" Type="http://schemas.openxmlformats.org/officeDocument/2006/relationships/image"/><Relationship Id="rId6" Target="../media/image78.png" Type="http://schemas.openxmlformats.org/officeDocument/2006/relationships/image"/><Relationship Id="rId7" Target="../media/image79.svg" Type="http://schemas.openxmlformats.org/officeDocument/2006/relationships/image"/></Relationships>
</file>

<file path=ppt/slides/_rels/slide40.xml.rels><?xml version="1.0" encoding="UTF-8" standalone="yes"?><Relationships xmlns="http://schemas.openxmlformats.org/package/2006/relationships"><Relationship Id="rId1" Target="../tags/tag85.xml" Type="http://schemas.openxmlformats.org/officeDocument/2006/relationships/tags"/><Relationship Id="rId2" Target="../tags/tag86.xml" Type="http://schemas.openxmlformats.org/officeDocument/2006/relationships/tags"/><Relationship Id="rId3" Target="../slideLayouts/slideLayout47.xml" Type="http://schemas.openxmlformats.org/officeDocument/2006/relationships/slideLayout"/><Relationship Id="rId4" Target="../notesSlides/notesSlide40.xml" Type="http://schemas.openxmlformats.org/officeDocument/2006/relationships/notesSlide"/><Relationship Id="rId5" Target="../embeddings/oleObject83.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 Id="rId8" Target="../media/image80.jpeg" Type="http://schemas.openxmlformats.org/officeDocument/2006/relationships/image"/><Relationship Id="rId9" Target="../media/image81.jpeg" Type="http://schemas.openxmlformats.org/officeDocument/2006/relationships/image"/></Relationships>
</file>

<file path=ppt/slides/_rels/slide41.xml.rels><?xml version="1.0" encoding="UTF-8" standalone="yes"?><Relationships xmlns="http://schemas.openxmlformats.org/package/2006/relationships"><Relationship Id="rId1" Target="../tags/tag87.xml" Type="http://schemas.openxmlformats.org/officeDocument/2006/relationships/tags"/><Relationship Id="rId2" Target="../tags/tag88.xml" Type="http://schemas.openxmlformats.org/officeDocument/2006/relationships/tags"/><Relationship Id="rId3" Target="../slideLayouts/slideLayout12.xml" Type="http://schemas.openxmlformats.org/officeDocument/2006/relationships/slideLayout"/><Relationship Id="rId4" Target="../notesSlides/notesSlide41.xml" Type="http://schemas.openxmlformats.org/officeDocument/2006/relationships/notesSlide"/><Relationship Id="rId5" Target="../embeddings/oleObject84.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s>
</file>

<file path=ppt/slides/_rels/slide42.xml.rels><?xml version="1.0" encoding="UTF-8" standalone="yes"?><Relationships xmlns="http://schemas.openxmlformats.org/package/2006/relationships"><Relationship Id="rId1" Target="../tags/tag89.xml" Type="http://schemas.openxmlformats.org/officeDocument/2006/relationships/tags"/><Relationship Id="rId2" Target="../slideLayouts/slideLayout12.xml" Type="http://schemas.openxmlformats.org/officeDocument/2006/relationships/slideLayout"/><Relationship Id="rId3" Target="../notesSlides/notesSlide42.xml" Type="http://schemas.openxmlformats.org/officeDocument/2006/relationships/notesSlide"/><Relationship Id="rId4" Target="../embeddings/oleObject85.bin" Type="http://schemas.openxmlformats.org/officeDocument/2006/relationships/oleObject"/><Relationship Id="rId5" Target="../media/image18.emf" Type="http://schemas.openxmlformats.org/officeDocument/2006/relationships/image"/><Relationship Id="rId6" Target="https://dvv.fi/nain-ilmoitat-edunvalvontaa-tarvitsevasta-henkilosta" TargetMode="External" Type="http://schemas.openxmlformats.org/officeDocument/2006/relationships/hyperlink"/><Relationship Id="rId7" Target="https://pelastustoimi.fi/asiointi/lomakkeet/ilmoitus-ilmeinen-palonvaara" TargetMode="External" Type="http://schemas.openxmlformats.org/officeDocument/2006/relationships/hyperlink"/><Relationship Id="rId8" Target="https://etelasavonha.fi/asiakkaan-opas/huoli/" TargetMode="External" Type="http://schemas.openxmlformats.org/officeDocument/2006/relationships/hyperlink"/></Relationships>
</file>

<file path=ppt/slides/_rels/slide43.xml.rels><?xml version="1.0" encoding="UTF-8" standalone="yes"?><Relationships xmlns="http://schemas.openxmlformats.org/package/2006/relationships"><Relationship Id="rId1" Target="../tags/tag90.xml" Type="http://schemas.openxmlformats.org/officeDocument/2006/relationships/tags"/><Relationship Id="rId2" Target="../tags/tag91.xml" Type="http://schemas.openxmlformats.org/officeDocument/2006/relationships/tags"/><Relationship Id="rId3" Target="../slideLayouts/slideLayout12.xml" Type="http://schemas.openxmlformats.org/officeDocument/2006/relationships/slideLayout"/><Relationship Id="rId4" Target="../notesSlides/notesSlide43.xml" Type="http://schemas.openxmlformats.org/officeDocument/2006/relationships/notesSlide"/><Relationship Id="rId5" Target="../embeddings/oleObject86.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s>
</file>

<file path=ppt/slides/_rels/slide44.xml.rels><?xml version="1.0" encoding="UTF-8" standalone="yes"?><Relationships xmlns="http://schemas.openxmlformats.org/package/2006/relationships"><Relationship Id="rId1" Target="../tags/tag92.xml" Type="http://schemas.openxmlformats.org/officeDocument/2006/relationships/tags"/><Relationship Id="rId2" Target="../slideLayouts/slideLayout12.xml" Type="http://schemas.openxmlformats.org/officeDocument/2006/relationships/slideLayout"/><Relationship Id="rId3" Target="../notesSlides/notesSlide44.xml" Type="http://schemas.openxmlformats.org/officeDocument/2006/relationships/notesSlide"/><Relationship Id="rId4" Target="../embeddings/oleObject87.bin" Type="http://schemas.openxmlformats.org/officeDocument/2006/relationships/oleObject"/><Relationship Id="rId5" Target="../media/image18.emf" Type="http://schemas.openxmlformats.org/officeDocument/2006/relationships/image"/><Relationship Id="rId6" Target="https://www.kuntarekry.fi/fi/tyonantajat/etela-savon-hyvinvointialue/" TargetMode="External" Type="http://schemas.openxmlformats.org/officeDocument/2006/relationships/hyperlink"/><Relationship Id="rId7" Target="https://valvira.fi/ammattioikeudet/riittava-kielitaito" TargetMode="External" Type="http://schemas.openxmlformats.org/officeDocument/2006/relationships/hyperlink"/></Relationships>
</file>

<file path=ppt/slides/_rels/slide45.xml.rels><?xml version="1.0" encoding="UTF-8" standalone="yes"?><Relationships xmlns="http://schemas.openxmlformats.org/package/2006/relationships"><Relationship Id="rId1" Target="../tags/tag93.xml" Type="http://schemas.openxmlformats.org/officeDocument/2006/relationships/tags"/><Relationship Id="rId2" Target="../slideLayouts/slideLayout12.xml" Type="http://schemas.openxmlformats.org/officeDocument/2006/relationships/slideLayout"/><Relationship Id="rId3" Target="../notesSlides/notesSlide45.xml" Type="http://schemas.openxmlformats.org/officeDocument/2006/relationships/notesSlide"/><Relationship Id="rId4" Target="../embeddings/oleObject88.bin" Type="http://schemas.openxmlformats.org/officeDocument/2006/relationships/oleObject"/><Relationship Id="rId5" Target="../media/image18.emf" Type="http://schemas.openxmlformats.org/officeDocument/2006/relationships/image"/></Relationships>
</file>

<file path=ppt/slides/_rels/slide46.xml.rels><?xml version="1.0" encoding="UTF-8" standalone="yes"?><Relationships xmlns="http://schemas.openxmlformats.org/package/2006/relationships"><Relationship Id="rId1" Target="../tags/tag94.xml" Type="http://schemas.openxmlformats.org/officeDocument/2006/relationships/tags"/><Relationship Id="rId2" Target="../slideLayouts/slideLayout12.xml" Type="http://schemas.openxmlformats.org/officeDocument/2006/relationships/slideLayout"/><Relationship Id="rId3" Target="../notesSlides/notesSlide46.xml" Type="http://schemas.openxmlformats.org/officeDocument/2006/relationships/notesSlide"/><Relationship Id="rId4" Target="../embeddings/oleObject89.bin" Type="http://schemas.openxmlformats.org/officeDocument/2006/relationships/oleObject"/><Relationship Id="rId5" Target="../media/image18.emf" Type="http://schemas.openxmlformats.org/officeDocument/2006/relationships/image"/></Relationships>
</file>

<file path=ppt/slides/_rels/slide47.xml.rels><?xml version="1.0" encoding="UTF-8" standalone="yes"?><Relationships xmlns="http://schemas.openxmlformats.org/package/2006/relationships"><Relationship Id="rId1" Target="../tags/tag95.xml" Type="http://schemas.openxmlformats.org/officeDocument/2006/relationships/tags"/><Relationship Id="rId2" Target="../slideLayouts/slideLayout12.xml" Type="http://schemas.openxmlformats.org/officeDocument/2006/relationships/slideLayout"/><Relationship Id="rId3" Target="../notesSlides/notesSlide47.xml" Type="http://schemas.openxmlformats.org/officeDocument/2006/relationships/notesSlide"/><Relationship Id="rId4" Target="../embeddings/oleObject90.bin" Type="http://schemas.openxmlformats.org/officeDocument/2006/relationships/oleObject"/><Relationship Id="rId5" Target="../media/image18.emf" Type="http://schemas.openxmlformats.org/officeDocument/2006/relationships/image"/></Relationships>
</file>

<file path=ppt/slides/_rels/slide48.xml.rels><?xml version="1.0" encoding="UTF-8" standalone="yes"?><Relationships xmlns="http://schemas.openxmlformats.org/package/2006/relationships"><Relationship Id="rId1" Target="../tags/tag96.xml" Type="http://schemas.openxmlformats.org/officeDocument/2006/relationships/tags"/><Relationship Id="rId2" Target="../slideLayouts/slideLayout12.xml" Type="http://schemas.openxmlformats.org/officeDocument/2006/relationships/slideLayout"/><Relationship Id="rId3" Target="../notesSlides/notesSlide48.xml" Type="http://schemas.openxmlformats.org/officeDocument/2006/relationships/notesSlide"/><Relationship Id="rId4" Target="../embeddings/oleObject91.bin" Type="http://schemas.openxmlformats.org/officeDocument/2006/relationships/oleObject"/><Relationship Id="rId5" Target="../media/image18.emf" Type="http://schemas.openxmlformats.org/officeDocument/2006/relationships/image"/></Relationships>
</file>

<file path=ppt/slides/_rels/slide49.xml.rels><?xml version="1.0" encoding="UTF-8" standalone="yes"?><Relationships xmlns="http://schemas.openxmlformats.org/package/2006/relationships"><Relationship Id="rId1" Target="../tags/tag97.xml" Type="http://schemas.openxmlformats.org/officeDocument/2006/relationships/tags"/><Relationship Id="rId10" Target="../media/image72.svg" Type="http://schemas.openxmlformats.org/officeDocument/2006/relationships/image"/><Relationship Id="rId11" Target="https://thl.fi/documents/920442/2816495/THL_maarays_1_2021sosiaalihuollon_asiakasasiakirjoista_ja_niihin_merkittavista_tiedoista.pdf/f11f6fce-d7c5-9fff-7a92-d40460dbde80?t=1637222140211" TargetMode="External" Type="http://schemas.openxmlformats.org/officeDocument/2006/relationships/hyperlink"/><Relationship Id="rId12" Target="https://tietosuoja.fi/documents/6927448/10594424/Sosiaalihuollon+asiakatietojen+k%C3%A4sittely.pdf/fc9f4ce8-caee-3161-f3ae-8962a87007b6/Sosiaalihuollon+asiakatietojen+k%C3%A4sittely.pdf?t=1664534736382" TargetMode="External" Type="http://schemas.openxmlformats.org/officeDocument/2006/relationships/hyperlink"/><Relationship Id="rId2" Target="../slideLayouts/slideLayout12.xml" Type="http://schemas.openxmlformats.org/officeDocument/2006/relationships/slideLayout"/><Relationship Id="rId3" Target="../notesSlides/notesSlide49.xml" Type="http://schemas.openxmlformats.org/officeDocument/2006/relationships/notesSlide"/><Relationship Id="rId4" Target="../embeddings/oleObject92.bin" Type="http://schemas.openxmlformats.org/officeDocument/2006/relationships/oleObject"/><Relationship Id="rId5" Target="../media/image18.emf" Type="http://schemas.openxmlformats.org/officeDocument/2006/relationships/image"/><Relationship Id="rId6" Target="https://etelasavonha.fi/asiakkaan-opas/asiakas-ja-potilasturvallisuus-ja-valvonta/rekisterit/" TargetMode="External" Type="http://schemas.openxmlformats.org/officeDocument/2006/relationships/hyperlink"/><Relationship Id="rId7" Target="../media/image32.png" Type="http://schemas.openxmlformats.org/officeDocument/2006/relationships/image"/><Relationship Id="rId8" Target="../media/image33.svg" Type="http://schemas.openxmlformats.org/officeDocument/2006/relationships/image"/><Relationship Id="rId9" Target="../media/image71.png" Type="http://schemas.openxmlformats.org/officeDocument/2006/relationships/image"/></Relationships>
</file>

<file path=ppt/slides/_rels/slide50.xml.rels><?xml version="1.0" encoding="UTF-8" standalone="yes"?><Relationships xmlns="http://schemas.openxmlformats.org/package/2006/relationships"><Relationship Id="rId1" Target="../tags/tag98.xml" Type="http://schemas.openxmlformats.org/officeDocument/2006/relationships/tags"/><Relationship Id="rId2" Target="../slideLayouts/slideLayout12.xml" Type="http://schemas.openxmlformats.org/officeDocument/2006/relationships/slideLayout"/><Relationship Id="rId3" Target="../notesSlides/notesSlide50.xml" Type="http://schemas.openxmlformats.org/officeDocument/2006/relationships/notesSlide"/><Relationship Id="rId4" Target="../embeddings/oleObject93.bin" Type="http://schemas.openxmlformats.org/officeDocument/2006/relationships/oleObject"/><Relationship Id="rId5" Target="../media/image18.emf" Type="http://schemas.openxmlformats.org/officeDocument/2006/relationships/image"/></Relationships>
</file>

<file path=ppt/slides/_rels/slide51.xml.rels><?xml version="1.0" encoding="UTF-8" standalone="yes"?><Relationships xmlns="http://schemas.openxmlformats.org/package/2006/relationships"><Relationship Id="rId1" Target="../slideLayouts/slideLayout8.xml" Type="http://schemas.openxmlformats.org/officeDocument/2006/relationships/slideLayout"/><Relationship Id="rId2" Target="../notesSlides/notesSlide51.xml" Type="http://schemas.openxmlformats.org/officeDocument/2006/relationships/notesSlide"/></Relationships>
</file>

<file path=ppt/slides/_rels/slide52.xml.rels><?xml version="1.0" encoding="UTF-8" standalone="yes"?><Relationships xmlns="http://schemas.openxmlformats.org/package/2006/relationships"><Relationship Id="rId1" Target="../tags/tag99.xml" Type="http://schemas.openxmlformats.org/officeDocument/2006/relationships/tags"/><Relationship Id="rId2" Target="../slideLayouts/slideLayout15.xml" Type="http://schemas.openxmlformats.org/officeDocument/2006/relationships/slideLayout"/><Relationship Id="rId3" Target="../notesSlides/notesSlide52.xml" Type="http://schemas.openxmlformats.org/officeDocument/2006/relationships/notesSlide"/><Relationship Id="rId4" Target="../embeddings/oleObject94.bin" Type="http://schemas.openxmlformats.org/officeDocument/2006/relationships/oleObject"/><Relationship Id="rId5" Target="../media/image18.emf" Type="http://schemas.openxmlformats.org/officeDocument/2006/relationships/image"/></Relationships>
</file>

<file path=ppt/slides/_rels/slide53.xml.rels><?xml version="1.0" encoding="UTF-8" standalone="yes"?><Relationships xmlns="http://schemas.openxmlformats.org/package/2006/relationships"><Relationship Id="rId1" Target="../tags/tag100.xml" Type="http://schemas.openxmlformats.org/officeDocument/2006/relationships/tags"/><Relationship Id="rId2" Target="../slideLayouts/slideLayout15.xml" Type="http://schemas.openxmlformats.org/officeDocument/2006/relationships/slideLayout"/><Relationship Id="rId3" Target="../notesSlides/notesSlide53.xml" Type="http://schemas.openxmlformats.org/officeDocument/2006/relationships/notesSlide"/><Relationship Id="rId4" Target="../embeddings/oleObject95.bin" Type="http://schemas.openxmlformats.org/officeDocument/2006/relationships/oleObject"/><Relationship Id="rId5" Target="../media/image18.emf" Type="http://schemas.openxmlformats.org/officeDocument/2006/relationships/image"/><Relationship Id="rId6" Target="https://etelasavonha.fi/asiakkaan-opas/asiakas-ja-potilasturvallisuus-ja-valvonta/omavalvontaohjelma-ja-suunnitelmat/" TargetMode="External" Type="http://schemas.openxmlformats.org/officeDocument/2006/relationships/hyperlink"/><Relationship Id="rId7" Target="https://etelasavonha.fi/asiakkaan-opas/asiakas-ja-potilasturvallisuus-ja-valvonta/valvonnan-yhteystiedot/" TargetMode="External" Type="http://schemas.openxmlformats.org/officeDocument/2006/relationships/hyperlink"/></Relationships>
</file>

<file path=ppt/slides/_rels/slide54.xml.rels><?xml version="1.0" encoding="UTF-8" standalone="yes"?><Relationships xmlns="http://schemas.openxmlformats.org/package/2006/relationships"><Relationship Id="rId1" Target="../tags/tag101.xml" Type="http://schemas.openxmlformats.org/officeDocument/2006/relationships/tags"/><Relationship Id="rId10" Target="../media/image83.svg" Type="http://schemas.openxmlformats.org/officeDocument/2006/relationships/image"/><Relationship Id="rId2" Target="../slideLayouts/slideLayout16.xml" Type="http://schemas.openxmlformats.org/officeDocument/2006/relationships/slideLayout"/><Relationship Id="rId3" Target="../notesSlides/notesSlide54.xml" Type="http://schemas.openxmlformats.org/officeDocument/2006/relationships/notesSlide"/><Relationship Id="rId4" Target="../embeddings/oleObject71.bin" Type="http://schemas.openxmlformats.org/officeDocument/2006/relationships/oleObject"/><Relationship Id="rId5" Target="../media/image18.emf" Type="http://schemas.openxmlformats.org/officeDocument/2006/relationships/image"/><Relationship Id="rId6" Target="../ink/ink1.xml" Type="http://schemas.openxmlformats.org/officeDocument/2006/relationships/customXml"/><Relationship Id="rId8" Target="../media/image890.png" Type="http://schemas.openxmlformats.org/officeDocument/2006/relationships/image"/><Relationship Id="rId9" Target="../media/image82.png" Type="http://schemas.openxmlformats.org/officeDocument/2006/relationships/image"/></Relationships>
</file>

<file path=ppt/slides/_rels/slide55.xml.rels><?xml version="1.0" encoding="UTF-8" standalone="yes"?><Relationships xmlns="http://schemas.openxmlformats.org/package/2006/relationships"><Relationship Id="rId1" Target="../tags/tag102.xml" Type="http://schemas.openxmlformats.org/officeDocument/2006/relationships/tags"/><Relationship Id="rId2" Target="../slideLayouts/slideLayout15.xml" Type="http://schemas.openxmlformats.org/officeDocument/2006/relationships/slideLayout"/><Relationship Id="rId3" Target="../notesSlides/notesSlide55.xml" Type="http://schemas.openxmlformats.org/officeDocument/2006/relationships/notesSlide"/><Relationship Id="rId4" Target="../embeddings/oleObject96.bin" Type="http://schemas.openxmlformats.org/officeDocument/2006/relationships/oleObject"/><Relationship Id="rId5" Target="../media/image18.emf" Type="http://schemas.openxmlformats.org/officeDocument/2006/relationships/image"/></Relationships>
</file>

<file path=ppt/slides/_rels/slide56.xml.rels><?xml version="1.0" encoding="UTF-8" standalone="yes"?><Relationships xmlns="http://schemas.openxmlformats.org/package/2006/relationships"><Relationship Id="rId1" Target="../tags/tag103.xml" Type="http://schemas.openxmlformats.org/officeDocument/2006/relationships/tags"/><Relationship Id="rId2" Target="../slideLayouts/slideLayout17.xml" Type="http://schemas.openxmlformats.org/officeDocument/2006/relationships/slideLayout"/><Relationship Id="rId3" Target="../notesSlides/notesSlide56.xml" Type="http://schemas.openxmlformats.org/officeDocument/2006/relationships/notesSlide"/><Relationship Id="rId4" Target="../embeddings/oleObject97.bin" Type="http://schemas.openxmlformats.org/officeDocument/2006/relationships/oleObject"/><Relationship Id="rId5" Target="../media/image18.emf" Type="http://schemas.openxmlformats.org/officeDocument/2006/relationships/image"/></Relationships>
</file>

<file path=ppt/slides/_rels/slide57.xml.rels><?xml version="1.0" encoding="UTF-8" standalone="yes"?><Relationships xmlns="http://schemas.openxmlformats.org/package/2006/relationships"><Relationship Id="rId1" Target="../tags/tag104.xml" Type="http://schemas.openxmlformats.org/officeDocument/2006/relationships/tags"/><Relationship Id="rId10" Target="https://pelastustoimi.fi/asiointi/lomakkeet/ilmoitus-ilmeinen-palonvaara" TargetMode="External" Type="http://schemas.openxmlformats.org/officeDocument/2006/relationships/hyperlink"/><Relationship Id="rId11" Target="https://urldefense.proofpoint.com/v2/url?u=https-3A__www.savonlinna.fi_asukas_terveysvalvonta_asumisterveys_&amp;d=DwMFAw&amp;c=euGZstcaTDllvimEN8b7jXrwqOf-v5A_CdpgnVfiiMM&amp;r=mc_BQWkfQO8xQBgHnlkDa0syIeHuwRe1MVW24M-zU6A&amp;m=rh-clCKp1Nzbv9CRjRVHVHhvsbhsxfaGWN7DBI9zuPEFlBVDBc0_tFFxXnvt-5o6&amp;s=QqMsBFvP9m59CpE43Eb2h68w_4bHLJu7ll6Pz5XBLjM&amp;e=" TargetMode="External" Type="http://schemas.openxmlformats.org/officeDocument/2006/relationships/hyperlink"/><Relationship Id="rId12" Target="https://urldefense.proofpoint.com/v2/url?u=https-3A__mikkeli.fi_palvelut_ymparisto_ymparistoterveydenhuolto-2D2_asumisterveys-2Dja-2Dsisailma_&amp;d=DwMFAw&amp;c=euGZstcaTDllvimEN8b7jXrwqOf-v5A_CdpgnVfiiMM&amp;r=mc_BQWkfQO8xQBgHnlkDa0syIeHuwRe1MVW24M-zU6A&amp;m=rh-clCKp1Nzbv9CRjRVHVHhvsbhsxfaGWN7DBI9zuPEFlBVDBc0_tFFxXnvt-5o6&amp;s=t3PoO75kO1TQgDv3VH0HRofQmzsadkjOj0EpDCEYEZo&amp;e=" TargetMode="External" Type="http://schemas.openxmlformats.org/officeDocument/2006/relationships/hyperlink"/><Relationship Id="rId13" Target="https://urldefense.proofpoint.com/v2/url?u=https-3A__keskisavonymparistotoimi.fi_terveysvalvonta_asumisterveys-2D2_&amp;d=DwMFAw&amp;c=euGZstcaTDllvimEN8b7jXrwqOf-v5A_CdpgnVfiiMM&amp;r=mc_BQWkfQO8xQBgHnlkDa0syIeHuwRe1MVW24M-zU6A&amp;m=rh-clCKp1Nzbv9CRjRVHVHhvsbhsxfaGWN7DBI9zuPEFlBVDBc0_tFFxXnvt-5o6&amp;s=YC2VFsqiGJKMWNU4K0EKxg8oVCXaAt-96uh1tjKFBfU&amp;e=" TargetMode="External" Type="http://schemas.openxmlformats.org/officeDocument/2006/relationships/hyperlink"/><Relationship Id="rId14" Target="https://poliisi.fi/tee-rikosilmoitus" TargetMode="External" Type="http://schemas.openxmlformats.org/officeDocument/2006/relationships/hyperlink"/><Relationship Id="rId2" Target="../slideLayouts/slideLayout9.xml" Type="http://schemas.openxmlformats.org/officeDocument/2006/relationships/slideLayout"/><Relationship Id="rId3" Target="../notesSlides/notesSlide57.xml" Type="http://schemas.openxmlformats.org/officeDocument/2006/relationships/notesSlide"/><Relationship Id="rId4" Target="../embeddings/oleObject98.bin" Type="http://schemas.openxmlformats.org/officeDocument/2006/relationships/oleObject"/><Relationship Id="rId5" Target="../media/image18.emf" Type="http://schemas.openxmlformats.org/officeDocument/2006/relationships/image"/><Relationship Id="rId6" Target="https://etelasavonha.fi/asiakkaan-opas/huoli/" TargetMode="External" Type="http://schemas.openxmlformats.org/officeDocument/2006/relationships/hyperlink"/><Relationship Id="rId7" Target="https://etelasavonha.fi/asiakkaan-opas/asiakas-ja-potilasturvallisuus-ja-valvonta/oma-ilmoitus-vaaratilanteesta/" TargetMode="External" Type="http://schemas.openxmlformats.org/officeDocument/2006/relationships/hyperlink"/><Relationship Id="rId8" Target="https://etelasavonha.fi/asiakkaan-opas/lomakkeet-ja-hakemukset/" TargetMode="External" Type="http://schemas.openxmlformats.org/officeDocument/2006/relationships/hyperlink"/><Relationship Id="rId9" Target="https://dvv.fi/nain-ilmoitat-edunvalvontaa-tarvitsevasta-henkilosta" TargetMode="External" Type="http://schemas.openxmlformats.org/officeDocument/2006/relationships/hyperlink"/></Relationships>
</file>

<file path=ppt/slides/_rels/slide58.xml.rels><?xml version="1.0" encoding="UTF-8" standalone="yes"?><Relationships xmlns="http://schemas.openxmlformats.org/package/2006/relationships"><Relationship Id="rId1" Target="../tags/tag105.xml" Type="http://schemas.openxmlformats.org/officeDocument/2006/relationships/tags"/><Relationship Id="rId10" Target="https://julkaisut.valtioneuvosto.fi/bitstream/handle/10024/163858/STM_2022_2.pdf?sequence=1&amp;isAllowed=y" TargetMode="External" Type="http://schemas.openxmlformats.org/officeDocument/2006/relationships/hyperlink"/><Relationship Id="rId11" Target="https://julkaisut.valtioneuvosto.fi/handle/10024/72811" TargetMode="External" Type="http://schemas.openxmlformats.org/officeDocument/2006/relationships/hyperlink"/><Relationship Id="rId12" Target="https://www.julkari.fi/bitstream/handle/10024/139415/THL_OHJ_4_2020_Vireytt%c3%a4%20seniorivuosiin_verkko.pdf?sequence=4&amp;isAllowed=y" TargetMode="External" Type="http://schemas.openxmlformats.org/officeDocument/2006/relationships/hyperlink"/><Relationship Id="rId13" Target="https://www.kuntarekry.fi/fi/tyonantajat/etela-savon-hyvinvointialue/" TargetMode="External" Type="http://schemas.openxmlformats.org/officeDocument/2006/relationships/hyperlink"/><Relationship Id="rId14" Target="https://valvira.fi/ammattioikeudet/riittava-kielitaito" TargetMode="External" Type="http://schemas.openxmlformats.org/officeDocument/2006/relationships/hyperlink"/><Relationship Id="rId15" Target="https://thl.fi/documents/920442/2816495/THL_maarays_1_2021sosiaalihuollon_asiakasasiakirjoista_ja_niihin_merkittavista_tiedoista.pdf/f11f6fce-d7c5-9fff-7a92-d40460dbde80?t=1637222140211" TargetMode="External" Type="http://schemas.openxmlformats.org/officeDocument/2006/relationships/hyperlink"/><Relationship Id="rId16" Target="https://tietosuoja.fi/documents/6927448/10594424/Sosiaalihuollon+asiakatietojen+k%C3%A4sittely.pdf/fc9f4ce8-caee-3161-f3ae-8962a87007b6/Sosiaalihuollon+asiakatietojen+k%C3%A4sittely.pdf?t=1664534736382" TargetMode="External" Type="http://schemas.openxmlformats.org/officeDocument/2006/relationships/hyperlink"/><Relationship Id="rId2" Target="../slideLayouts/slideLayout18.xml" Type="http://schemas.openxmlformats.org/officeDocument/2006/relationships/slideLayout"/><Relationship Id="rId3" Target="../notesSlides/notesSlide58.xml" Type="http://schemas.openxmlformats.org/officeDocument/2006/relationships/notesSlide"/><Relationship Id="rId4" Target="../embeddings/oleObject99.bin" Type="http://schemas.openxmlformats.org/officeDocument/2006/relationships/oleObject"/><Relationship Id="rId5" Target="../media/image18.emf" Type="http://schemas.openxmlformats.org/officeDocument/2006/relationships/image"/><Relationship Id="rId6" Target="https://etelasavonha.fi/asiakkaan-opas/palveluoppaat/" TargetMode="External" Type="http://schemas.openxmlformats.org/officeDocument/2006/relationships/hyperlink"/><Relationship Id="rId7" Target="https://etelasavonha.fi/asiakkaan-opas/asiakas-ja-potilasturvallisuus-ja-valvonta/rekisterit/" TargetMode="External" Type="http://schemas.openxmlformats.org/officeDocument/2006/relationships/hyperlink"/><Relationship Id="rId8" Target="https://etelasavonha.fi/asiakkaan-opas/asiakas-ja-potilasturvallisuus-ja-valvonta/omavalvontaohjelma-ja-suunnitelmat/" TargetMode="External" Type="http://schemas.openxmlformats.org/officeDocument/2006/relationships/hyperlink"/><Relationship Id="rId9" Target="https://etelasavonha.fi/asiakkaan-opas/asiakas-ja-potilasturvallisuus-ja-valvonta/valvonnan-yhteystiedot/" TargetMode="External" Type="http://schemas.openxmlformats.org/officeDocument/2006/relationships/hyperlink"/></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09EE3100-5E23-0A26-BDF8-D9B9663E1752}"/>
              </a:ext>
            </a:extLst>
          </p:cNvPr>
          <p:cNvGraphicFramePr>
            <a:graphicFrameLocks noChangeAspect="1"/>
          </p:cNvGraphicFramePr>
          <p:nvPr>
            <p:custDataLst>
              <p:tags r:id="rId1"/>
            </p:custDataLst>
            <p:extLst>
              <p:ext uri="{D42A27DB-BD31-4B8C-83A1-F6EECF244321}">
                <p14:modId xmlns:p14="http://schemas.microsoft.com/office/powerpoint/2010/main" val="29889997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2" name="think-cell data - do not delete" hidden="1">
                        <a:extLst>
                          <a:ext uri="{FF2B5EF4-FFF2-40B4-BE49-F238E27FC236}">
                            <a16:creationId xmlns:a16="http://schemas.microsoft.com/office/drawing/2014/main" id="{09EE3100-5E23-0A26-BDF8-D9B9663E175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9" name="Sisällön paikkamerkki 2">
            <a:extLst>
              <a:ext uri="{FF2B5EF4-FFF2-40B4-BE49-F238E27FC236}">
                <a16:creationId xmlns:a16="http://schemas.microsoft.com/office/drawing/2014/main" id="{3233CC60-49AA-8583-4A5E-53B34BAD0F1A}"/>
              </a:ext>
            </a:extLst>
          </p:cNvPr>
          <p:cNvSpPr txBox="1">
            <a:spLocks/>
          </p:cNvSpPr>
          <p:nvPr/>
        </p:nvSpPr>
        <p:spPr>
          <a:xfrm>
            <a:off x="1007016" y="1377319"/>
            <a:ext cx="4803045" cy="663844"/>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FI" sz="2400" b="1" spc="40" dirty="0">
                <a:latin typeface="+mj-lt"/>
                <a:ea typeface="Inter" panose="02000503000000020004" pitchFamily="2" charset="0"/>
              </a:rPr>
              <a:t>MIKKELIN TURVAKOTI</a:t>
            </a:r>
          </a:p>
        </p:txBody>
      </p:sp>
      <p:sp>
        <p:nvSpPr>
          <p:cNvPr id="10" name="Otsikko 1">
            <a:extLst>
              <a:ext uri="{FF2B5EF4-FFF2-40B4-BE49-F238E27FC236}">
                <a16:creationId xmlns:a16="http://schemas.microsoft.com/office/drawing/2014/main" id="{424094F7-DF5A-CE2F-8741-AFFA7E4F428D}"/>
              </a:ext>
            </a:extLst>
          </p:cNvPr>
          <p:cNvSpPr txBox="1">
            <a:spLocks/>
          </p:cNvSpPr>
          <p:nvPr/>
        </p:nvSpPr>
        <p:spPr>
          <a:xfrm>
            <a:off x="838200" y="2235200"/>
            <a:ext cx="8671560" cy="2387600"/>
          </a:xfrm>
          <a:prstGeom prst="rect">
            <a:avLst/>
          </a:prstGeom>
        </p:spPr>
        <p:txBody>
          <a:bodyP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r>
              <a:rPr lang="fi-FI" sz="6400" dirty="0">
                <a:latin typeface="+mj-lt"/>
                <a:ea typeface="Inter" panose="02000503000000020004" pitchFamily="2" charset="0"/>
              </a:rPr>
              <a:t>Omavalvonta-suunnitelma</a:t>
            </a:r>
          </a:p>
        </p:txBody>
      </p:sp>
      <p:pic>
        <p:nvPicPr>
          <p:cNvPr id="6" name="Kuva 5">
            <a:extLst>
              <a:ext uri="{FF2B5EF4-FFF2-40B4-BE49-F238E27FC236}">
                <a16:creationId xmlns:a16="http://schemas.microsoft.com/office/drawing/2014/main" id="{51FD26D0-6FC5-462B-BDCB-DF559F0BC1EF}"/>
              </a:ext>
            </a:extLst>
          </p:cNvPr>
          <p:cNvPicPr>
            <a:picLocks noChangeAspect="1"/>
          </p:cNvPicPr>
          <p:nvPr/>
        </p:nvPicPr>
        <p:blipFill>
          <a:blip r:embed="rId6"/>
          <a:stretch>
            <a:fillRect/>
          </a:stretch>
        </p:blipFill>
        <p:spPr>
          <a:xfrm>
            <a:off x="7240948" y="1377319"/>
            <a:ext cx="4537624" cy="3763488"/>
          </a:xfrm>
          <a:prstGeom prst="rect">
            <a:avLst/>
          </a:prstGeom>
        </p:spPr>
      </p:pic>
    </p:spTree>
    <p:extLst>
      <p:ext uri="{BB962C8B-B14F-4D97-AF65-F5344CB8AC3E}">
        <p14:creationId xmlns:p14="http://schemas.microsoft.com/office/powerpoint/2010/main" val="974395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p:txBody>
          <a:bodyPr vert="horz"/>
          <a:lstStyle/>
          <a:p>
            <a:r>
              <a:rPr lang="fi-FI" sz="2600">
                <a:latin typeface="+mj-lt"/>
                <a:ea typeface="Inter" panose="02000503000000020004" pitchFamily="2" charset="0"/>
              </a:rPr>
              <a:t>Lukijalle</a:t>
            </a:r>
            <a:endParaRPr lang="fi-FI" dirty="0"/>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838201" y="1205309"/>
            <a:ext cx="10781715" cy="681323"/>
          </a:xfrm>
          <a:prstGeom prst="rect">
            <a:avLst/>
          </a:prstGeom>
        </p:spPr>
        <p:txBody>
          <a:bodyPr anchor="b"/>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endParaRPr lang="fi-FI" sz="2600" dirty="0">
              <a:latin typeface="+mj-lt"/>
              <a:ea typeface="Inter" panose="02000503000000020004" pitchFamily="2" charset="0"/>
            </a:endParaRPr>
          </a:p>
        </p:txBody>
      </p:sp>
      <p:sp>
        <p:nvSpPr>
          <p:cNvPr id="35" name="Rectangle 34">
            <a:extLst>
              <a:ext uri="{FF2B5EF4-FFF2-40B4-BE49-F238E27FC236}">
                <a16:creationId xmlns:a16="http://schemas.microsoft.com/office/drawing/2014/main" id="{F1DC9D12-00D1-3C63-ED73-EB79BADB4691}"/>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8" name="Content Placeholder 4">
            <a:extLst>
              <a:ext uri="{FF2B5EF4-FFF2-40B4-BE49-F238E27FC236}">
                <a16:creationId xmlns:a16="http://schemas.microsoft.com/office/drawing/2014/main" id="{42C25015-C74F-C0C3-7718-26DC6F17B4FE}"/>
              </a:ext>
            </a:extLst>
          </p:cNvPr>
          <p:cNvSpPr txBox="1">
            <a:spLocks/>
          </p:cNvSpPr>
          <p:nvPr/>
        </p:nvSpPr>
        <p:spPr>
          <a:xfrm>
            <a:off x="451413" y="1825626"/>
            <a:ext cx="11289174" cy="2299565"/>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i-FI" dirty="0">
                <a:latin typeface="+mn-lt"/>
                <a:ea typeface="Inter" panose="02000503000000020004" pitchFamily="2" charset="0"/>
              </a:rPr>
              <a:t>Tämä on Turvakodin (Eloisan sosiaalipalveluiden toimiala) omavalvontasuunnitelma. Dokumentti on tuotettu perinteisen tekstidokumentin sijaan näyttöruuduille sopivassa 16:9-muodossa, ja siihen on lisätty erilaisia kuvia ja kaavioita, jotta omavalvontasuunnitelma olisi mahdollisimman helposti luettavissa ja omaksuttavissa niin henkilöstön kuin asiakkaidenkin toimesta, ja sen käsittely yhteisesti valkokankaalta olisi mahdollisimman helppoa. Dokumentti on laadittu Valviran antaman määräyksen (1/2024) mukaisesti, joka tuli voimaan 1.1.2024. Lomake kattaa kaikki määräyksen asiakokonaisuudet ja jokainen toimintayksikkö ottaa omassa omavalvontasuunnitelmassaan esille ne asiat, jotka toteutuvat palvelun käytännössä.</a:t>
            </a:r>
          </a:p>
          <a:p>
            <a:pPr>
              <a:lnSpc>
                <a:spcPct val="100000"/>
              </a:lnSpc>
            </a:pPr>
            <a:endParaRPr lang="fi-FI" dirty="0">
              <a:latin typeface="+mn-lt"/>
              <a:ea typeface="Inter" panose="02000503000000020004" pitchFamily="2" charset="0"/>
            </a:endParaRPr>
          </a:p>
          <a:p>
            <a:pPr>
              <a:lnSpc>
                <a:spcPct val="100000"/>
              </a:lnSpc>
            </a:pPr>
            <a:endParaRPr lang="fi-FI" dirty="0">
              <a:latin typeface="+mn-lt"/>
              <a:ea typeface="Inter" panose="02000503000000020004" pitchFamily="2" charset="0"/>
            </a:endParaRPr>
          </a:p>
        </p:txBody>
      </p:sp>
      <p:pic>
        <p:nvPicPr>
          <p:cNvPr id="4" name="Kuva 3">
            <a:extLst>
              <a:ext uri="{FF2B5EF4-FFF2-40B4-BE49-F238E27FC236}">
                <a16:creationId xmlns:a16="http://schemas.microsoft.com/office/drawing/2014/main" id="{BF0CAF0D-EDD4-4112-8CDD-D31EA196BC62}"/>
              </a:ext>
            </a:extLst>
          </p:cNvPr>
          <p:cNvPicPr>
            <a:picLocks noChangeAspect="1"/>
          </p:cNvPicPr>
          <p:nvPr/>
        </p:nvPicPr>
        <p:blipFill>
          <a:blip r:embed="rId3"/>
          <a:stretch>
            <a:fillRect/>
          </a:stretch>
        </p:blipFill>
        <p:spPr>
          <a:xfrm>
            <a:off x="6858452" y="1053528"/>
            <a:ext cx="4114917" cy="3518472"/>
          </a:xfrm>
          <a:prstGeom prst="rect">
            <a:avLst/>
          </a:prstGeom>
        </p:spPr>
      </p:pic>
    </p:spTree>
    <p:extLst>
      <p:ext uri="{BB962C8B-B14F-4D97-AF65-F5344CB8AC3E}">
        <p14:creationId xmlns:p14="http://schemas.microsoft.com/office/powerpoint/2010/main" val="695973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a:xfrm>
            <a:off x="432363" y="820946"/>
            <a:ext cx="11289174" cy="868004"/>
          </a:xfrm>
        </p:spPr>
        <p:txBody>
          <a:bodyPr vert="horz"/>
          <a:lstStyle/>
          <a:p>
            <a:r>
              <a:rPr lang="fi-FI" sz="2600">
                <a:latin typeface="+mj-lt"/>
                <a:ea typeface="Inter" panose="02000503000000020004" pitchFamily="2" charset="0"/>
              </a:rPr>
              <a:t>Sisällysluettelo</a:t>
            </a:r>
            <a:endParaRPr lang="fi-FI" dirty="0"/>
          </a:p>
        </p:txBody>
      </p:sp>
      <p:sp>
        <p:nvSpPr>
          <p:cNvPr id="4" name="TextBox 3">
            <a:extLst>
              <a:ext uri="{FF2B5EF4-FFF2-40B4-BE49-F238E27FC236}">
                <a16:creationId xmlns:a16="http://schemas.microsoft.com/office/drawing/2014/main" id="{83CA2BFC-BBC3-4506-C864-AFC381D87D5F}"/>
              </a:ext>
            </a:extLst>
          </p:cNvPr>
          <p:cNvSpPr txBox="1">
            <a:spLocks/>
          </p:cNvSpPr>
          <p:nvPr/>
        </p:nvSpPr>
        <p:spPr>
          <a:xfrm>
            <a:off x="8576750" y="1984726"/>
            <a:ext cx="3191591" cy="707886"/>
          </a:xfrm>
          <a:prstGeom prst="rect">
            <a:avLst/>
          </a:prstGeom>
          <a:noFill/>
        </p:spPr>
        <p:txBody>
          <a:bodyPr wrap="square" rtlCol="0">
            <a:spAutoFit/>
          </a:bodyPr>
          <a:lstStyle/>
          <a:p>
            <a:pPr marL="0" lvl="1">
              <a:spcAft>
                <a:spcPts val="600"/>
              </a:spcAft>
            </a:pPr>
            <a:r>
              <a:rPr lang="fi-FI" sz="2000" b="1" dirty="0">
                <a:solidFill>
                  <a:schemeClr val="accent3"/>
                </a:solidFill>
                <a:latin typeface="+mj-lt"/>
                <a:ea typeface="Inter" panose="02000503000000020004" pitchFamily="2" charset="0"/>
              </a:rPr>
              <a:t>Kehittäminen ja seuranta</a:t>
            </a:r>
            <a:endParaRPr lang="fi-FI" sz="1200" dirty="0">
              <a:solidFill>
                <a:schemeClr val="accent3"/>
              </a:solidFill>
              <a:latin typeface="+mj-lt"/>
              <a:ea typeface="Inter" panose="02000503000000020004" pitchFamily="2" charset="0"/>
              <a:cs typeface="Times New Roman" panose="02020603050405020304" pitchFamily="18" charset="0"/>
            </a:endParaRPr>
          </a:p>
        </p:txBody>
      </p:sp>
      <p:sp>
        <p:nvSpPr>
          <p:cNvPr id="6" name="TextBox 5">
            <a:extLst>
              <a:ext uri="{FF2B5EF4-FFF2-40B4-BE49-F238E27FC236}">
                <a16:creationId xmlns:a16="http://schemas.microsoft.com/office/drawing/2014/main" id="{B0587810-B5AC-7F2A-A646-39BBE5621D09}"/>
              </a:ext>
            </a:extLst>
          </p:cNvPr>
          <p:cNvSpPr txBox="1">
            <a:spLocks/>
          </p:cNvSpPr>
          <p:nvPr/>
        </p:nvSpPr>
        <p:spPr>
          <a:xfrm>
            <a:off x="4111824" y="2972213"/>
            <a:ext cx="4286896" cy="2956387"/>
          </a:xfrm>
          <a:prstGeom prst="rect">
            <a:avLst/>
          </a:prstGeom>
          <a:noFill/>
        </p:spPr>
        <p:txBody>
          <a:bodyPr wrap="square" lIns="91440" tIns="45720" rIns="91440" bIns="45720" rtlCol="0" anchor="t">
            <a:spAutoFit/>
          </a:bodyPr>
          <a:lstStyle/>
          <a:p>
            <a:pPr marL="0" lvl="1">
              <a:lnSpc>
                <a:spcPct val="200000"/>
              </a:lnSpc>
              <a:spcBef>
                <a:spcPts val="900"/>
              </a:spcBef>
              <a:spcAft>
                <a:spcPts val="200"/>
              </a:spcAft>
            </a:pPr>
            <a:r>
              <a:rPr lang="fi-FI" sz="1200" u="sng" dirty="0">
                <a:uFill>
                  <a:solidFill>
                    <a:schemeClr val="bg1"/>
                  </a:solidFill>
                </a:uFill>
                <a:hlinkClick r:id="rId3" action="ppaction://hlinksldjump"/>
              </a:rPr>
              <a:t>Toiminta-ajatus, arvot ja toimintaperiaatteet…..…...</a:t>
            </a:r>
            <a:endParaRPr lang="fi-FI" sz="1200" u="sng" dirty="0">
              <a:uFill>
                <a:solidFill>
                  <a:schemeClr val="bg1"/>
                </a:solidFill>
              </a:uFill>
            </a:endParaRPr>
          </a:p>
          <a:p>
            <a:pPr marL="0" lvl="1">
              <a:lnSpc>
                <a:spcPct val="200000"/>
              </a:lnSpc>
              <a:spcBef>
                <a:spcPts val="900"/>
              </a:spcBef>
              <a:spcAft>
                <a:spcPts val="200"/>
              </a:spcAft>
            </a:pPr>
            <a:r>
              <a:rPr lang="fi-FI" sz="1200" u="sng" dirty="0">
                <a:uFill>
                  <a:solidFill>
                    <a:schemeClr val="bg1"/>
                  </a:solidFill>
                </a:uFill>
                <a:hlinkClick r:id="rId4" action="ppaction://hlinksldjump"/>
              </a:rPr>
              <a:t>Omavalvonnan toimeenpano … ...…………………..</a:t>
            </a:r>
            <a:endParaRPr lang="fi-FI" sz="1200" u="sng" dirty="0">
              <a:uFill>
                <a:solidFill>
                  <a:schemeClr val="bg1"/>
                </a:solidFill>
              </a:uFill>
            </a:endParaRPr>
          </a:p>
          <a:p>
            <a:pPr marL="0" lvl="1">
              <a:lnSpc>
                <a:spcPct val="200000"/>
              </a:lnSpc>
              <a:spcBef>
                <a:spcPts val="900"/>
              </a:spcBef>
              <a:spcAft>
                <a:spcPts val="200"/>
              </a:spcAft>
            </a:pPr>
            <a:r>
              <a:rPr lang="fi-FI" sz="1200" u="sng" dirty="0">
                <a:uFill>
                  <a:solidFill>
                    <a:schemeClr val="bg1"/>
                  </a:solidFill>
                </a:uFill>
                <a:hlinkClick r:id="rId5" action="ppaction://hlinksldjump"/>
              </a:rPr>
              <a:t>Asiakkaan/potilaan asema ja oikeudet……………..</a:t>
            </a:r>
            <a:endParaRPr lang="fi-FI" sz="1200" u="sng" dirty="0">
              <a:uFill>
                <a:solidFill>
                  <a:schemeClr val="bg1"/>
                </a:solidFill>
              </a:uFill>
            </a:endParaRPr>
          </a:p>
          <a:p>
            <a:pPr marL="0" lvl="1">
              <a:lnSpc>
                <a:spcPct val="200000"/>
              </a:lnSpc>
              <a:spcBef>
                <a:spcPts val="900"/>
              </a:spcBef>
              <a:spcAft>
                <a:spcPts val="200"/>
              </a:spcAft>
            </a:pPr>
            <a:r>
              <a:rPr lang="fi-FI" sz="1200" u="sng" dirty="0">
                <a:uFill>
                  <a:solidFill>
                    <a:schemeClr val="bg1"/>
                  </a:solidFill>
                </a:uFill>
                <a:hlinkClick r:id="rId6" action="ppaction://hlinksldjump"/>
              </a:rPr>
              <a:t>Palvelun sisällön omavalvonta..…………………..…</a:t>
            </a:r>
            <a:endParaRPr lang="fi-FI" sz="1200" u="sng" dirty="0">
              <a:uFill>
                <a:solidFill>
                  <a:schemeClr val="bg1"/>
                </a:solidFill>
              </a:uFill>
            </a:endParaRPr>
          </a:p>
          <a:p>
            <a:pPr marL="0" lvl="1">
              <a:lnSpc>
                <a:spcPct val="200000"/>
              </a:lnSpc>
              <a:spcBef>
                <a:spcPts val="900"/>
              </a:spcBef>
              <a:spcAft>
                <a:spcPts val="200"/>
              </a:spcAft>
            </a:pPr>
            <a:r>
              <a:rPr lang="fi-FI" sz="1200" u="sng" dirty="0">
                <a:uFill>
                  <a:solidFill>
                    <a:schemeClr val="bg1"/>
                  </a:solidFill>
                </a:uFill>
              </a:rPr>
              <a:t>Asiakas- ja potilasturvallisuus…………………………. </a:t>
            </a:r>
          </a:p>
          <a:p>
            <a:pPr marL="0" lvl="1">
              <a:lnSpc>
                <a:spcPct val="200000"/>
              </a:lnSpc>
              <a:spcBef>
                <a:spcPts val="900"/>
              </a:spcBef>
              <a:spcAft>
                <a:spcPts val="200"/>
              </a:spcAft>
            </a:pPr>
            <a:r>
              <a:rPr lang="fi-FI" sz="1200" u="sng" dirty="0">
                <a:uFill>
                  <a:solidFill>
                    <a:schemeClr val="bg1"/>
                  </a:solidFill>
                </a:uFill>
                <a:ea typeface="Inter" panose="02000503000000020004" pitchFamily="2" charset="0"/>
                <a:hlinkClick r:id="rId7" action="ppaction://hlinksldjump"/>
              </a:rPr>
              <a:t>Asiakas- ja potilastietojen käsittely ja kirjaaminen…</a:t>
            </a:r>
            <a:endParaRPr lang="fi-FI" sz="1200" u="sng" dirty="0">
              <a:uFill>
                <a:solidFill>
                  <a:schemeClr val="bg1"/>
                </a:solidFill>
              </a:uFill>
              <a:ea typeface="Inter" panose="02000503000000020004" pitchFamily="2" charset="0"/>
            </a:endParaRPr>
          </a:p>
        </p:txBody>
      </p:sp>
      <p:sp>
        <p:nvSpPr>
          <p:cNvPr id="7" name="TextBox 6">
            <a:extLst>
              <a:ext uri="{FF2B5EF4-FFF2-40B4-BE49-F238E27FC236}">
                <a16:creationId xmlns:a16="http://schemas.microsoft.com/office/drawing/2014/main" id="{564E4902-3D68-9EFA-D2E6-C2B11A07EBEF}"/>
              </a:ext>
            </a:extLst>
          </p:cNvPr>
          <p:cNvSpPr txBox="1">
            <a:spLocks/>
          </p:cNvSpPr>
          <p:nvPr/>
        </p:nvSpPr>
        <p:spPr>
          <a:xfrm>
            <a:off x="423659" y="1973954"/>
            <a:ext cx="3168000" cy="1231106"/>
          </a:xfrm>
          <a:prstGeom prst="rect">
            <a:avLst/>
          </a:prstGeom>
          <a:noFill/>
        </p:spPr>
        <p:txBody>
          <a:bodyPr wrap="square" rtlCol="0">
            <a:spAutoFit/>
          </a:bodyPr>
          <a:lstStyle/>
          <a:p>
            <a:pPr>
              <a:spcAft>
                <a:spcPts val="600"/>
              </a:spcAft>
            </a:pPr>
            <a:r>
              <a:rPr lang="fi-FI" sz="2000" b="1" dirty="0">
                <a:solidFill>
                  <a:schemeClr val="accent1">
                    <a:lumMod val="50000"/>
                  </a:schemeClr>
                </a:solidFill>
                <a:latin typeface="+mj-lt"/>
                <a:ea typeface="Inter" panose="02000503000000020004" pitchFamily="2" charset="0"/>
                <a:cs typeface="Times New Roman" panose="02020603050405020304" pitchFamily="18" charset="0"/>
              </a:rPr>
              <a:t>Toimintayksikön tiedot</a:t>
            </a:r>
          </a:p>
          <a:p>
            <a:pPr>
              <a:spcAft>
                <a:spcPts val="600"/>
              </a:spcAft>
            </a:pPr>
            <a:endParaRPr lang="fi-FI" sz="1200" dirty="0">
              <a:solidFill>
                <a:schemeClr val="accent1">
                  <a:lumMod val="50000"/>
                </a:schemeClr>
              </a:solidFill>
              <a:latin typeface="+mj-lt"/>
              <a:ea typeface="Inter" panose="02000503000000020004" pitchFamily="2" charset="0"/>
              <a:cs typeface="Times New Roman" panose="02020603050405020304" pitchFamily="18" charset="0"/>
            </a:endParaRPr>
          </a:p>
          <a:p>
            <a:pPr>
              <a:spcAft>
                <a:spcPts val="600"/>
              </a:spcAft>
            </a:pPr>
            <a:endParaRPr lang="fi-FI" sz="1200" dirty="0">
              <a:latin typeface="Inter" panose="02000503000000020004" pitchFamily="2" charset="0"/>
              <a:ea typeface="Inter" panose="02000503000000020004" pitchFamily="2" charset="0"/>
            </a:endParaRPr>
          </a:p>
        </p:txBody>
      </p:sp>
      <p:cxnSp>
        <p:nvCxnSpPr>
          <p:cNvPr id="13" name="Straight Connector 12">
            <a:extLst>
              <a:ext uri="{FF2B5EF4-FFF2-40B4-BE49-F238E27FC236}">
                <a16:creationId xmlns:a16="http://schemas.microsoft.com/office/drawing/2014/main" id="{16AC985C-2194-CA51-7341-957CC9136BB1}"/>
              </a:ext>
            </a:extLst>
          </p:cNvPr>
          <p:cNvCxnSpPr>
            <a:cxnSpLocks/>
          </p:cNvCxnSpPr>
          <p:nvPr/>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21D1854-BE73-951C-6210-EE0DCA65D51A}"/>
              </a:ext>
            </a:extLst>
          </p:cNvPr>
          <p:cNvCxnSpPr>
            <a:cxnSpLocks/>
          </p:cNvCxnSpPr>
          <p:nvPr/>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48E41B4F-28D1-AF66-FE1F-CFD3739E2173}"/>
              </a:ext>
            </a:extLst>
          </p:cNvPr>
          <p:cNvSpPr txBox="1"/>
          <p:nvPr/>
        </p:nvSpPr>
        <p:spPr>
          <a:xfrm>
            <a:off x="4060761" y="1984726"/>
            <a:ext cx="4060127" cy="707886"/>
          </a:xfrm>
          <a:prstGeom prst="rect">
            <a:avLst/>
          </a:prstGeom>
          <a:noFill/>
        </p:spPr>
        <p:txBody>
          <a:bodyPr wrap="square">
            <a:spAutoFit/>
          </a:bodyPr>
          <a:lstStyle/>
          <a:p>
            <a:pPr marL="0" lvl="1">
              <a:spcAft>
                <a:spcPts val="600"/>
              </a:spcAft>
            </a:pPr>
            <a:r>
              <a:rPr lang="fi-FI" sz="2000" b="1" dirty="0">
                <a:solidFill>
                  <a:schemeClr val="accent5"/>
                </a:solidFill>
                <a:latin typeface="+mj-lt"/>
                <a:ea typeface="Inter" panose="02000503000000020004" pitchFamily="2" charset="0"/>
              </a:rPr>
              <a:t>Toimintaperiaatteet ja käytännöt</a:t>
            </a:r>
            <a:endParaRPr lang="fi-FI" sz="1200" dirty="0">
              <a:solidFill>
                <a:schemeClr val="accent5"/>
              </a:solidFill>
              <a:latin typeface="+mj-lt"/>
              <a:ea typeface="Inter" panose="02000503000000020004" pitchFamily="2" charset="0"/>
              <a:cs typeface="Times New Roman" panose="02020603050405020304" pitchFamily="18" charset="0"/>
            </a:endParaRPr>
          </a:p>
        </p:txBody>
      </p:sp>
      <p:sp>
        <p:nvSpPr>
          <p:cNvPr id="20" name="TextBox 19">
            <a:extLst>
              <a:ext uri="{FF2B5EF4-FFF2-40B4-BE49-F238E27FC236}">
                <a16:creationId xmlns:a16="http://schemas.microsoft.com/office/drawing/2014/main" id="{0DD80B9A-55FB-6F8A-B7DB-F9426B28698E}"/>
              </a:ext>
            </a:extLst>
          </p:cNvPr>
          <p:cNvSpPr txBox="1">
            <a:spLocks/>
          </p:cNvSpPr>
          <p:nvPr/>
        </p:nvSpPr>
        <p:spPr>
          <a:xfrm>
            <a:off x="383346" y="2972213"/>
            <a:ext cx="3292398" cy="914802"/>
          </a:xfrm>
          <a:prstGeom prst="rect">
            <a:avLst/>
          </a:prstGeom>
          <a:noFill/>
          <a:ln>
            <a:noFill/>
          </a:ln>
        </p:spPr>
        <p:txBody>
          <a:bodyPr wrap="square">
            <a:spAutoFit/>
          </a:bodyPr>
          <a:lstStyle/>
          <a:p>
            <a:pPr marL="0" marR="0" lvl="1" indent="0" algn="l" defTabSz="914377" eaLnBrk="1" fontAlgn="auto" latinLnBrk="0" hangingPunct="1">
              <a:lnSpc>
                <a:spcPct val="200000"/>
              </a:lnSpc>
              <a:spcBef>
                <a:spcPts val="900"/>
              </a:spcBef>
              <a:spcAft>
                <a:spcPts val="200"/>
              </a:spcAft>
              <a:buClrTx/>
              <a:buSzTx/>
              <a:buFontTx/>
              <a:buNone/>
              <a:tabLst/>
              <a:defRPr/>
            </a:pPr>
            <a:r>
              <a:rPr kumimoji="0" lang="fi-FI" sz="1200" u="sng" strike="noStrike" kern="1200" cap="none" spc="0" normalizeH="0" noProof="0" dirty="0">
                <a:solidFill>
                  <a:srgbClr val="000000"/>
                </a:solidFill>
                <a:effectLst/>
                <a:uLnTx/>
                <a:uFill>
                  <a:solidFill>
                    <a:schemeClr val="bg1"/>
                  </a:solidFill>
                </a:uFill>
                <a:latin typeface="Arial" panose="020B0604020202020204"/>
                <a:ea typeface="+mn-ea"/>
                <a:cs typeface="+mn-cs"/>
                <a:hlinkClick r:id="rId3" action="ppaction://hlinksldjump"/>
              </a:rPr>
              <a:t>Palveluntuottajaa koskevat tiedot……….....</a:t>
            </a:r>
            <a:endParaRPr kumimoji="0" lang="fi-FI" sz="1200" u="sng" strike="noStrike" kern="1200" cap="none" spc="0" normalizeH="0" noProof="0" dirty="0">
              <a:solidFill>
                <a:srgbClr val="000000"/>
              </a:solidFill>
              <a:effectLst/>
              <a:uLnTx/>
              <a:uFill>
                <a:solidFill>
                  <a:schemeClr val="bg1"/>
                </a:solidFill>
              </a:uFill>
              <a:latin typeface="Arial" panose="020B0604020202020204"/>
              <a:ea typeface="+mn-ea"/>
              <a:cs typeface="+mn-cs"/>
            </a:endParaRPr>
          </a:p>
          <a:p>
            <a:pPr marL="0" marR="0" lvl="1" indent="0" algn="l" defTabSz="914377" eaLnBrk="1" fontAlgn="auto" latinLnBrk="0" hangingPunct="1">
              <a:lnSpc>
                <a:spcPct val="200000"/>
              </a:lnSpc>
              <a:spcBef>
                <a:spcPts val="900"/>
              </a:spcBef>
              <a:spcAft>
                <a:spcPts val="200"/>
              </a:spcAft>
              <a:buClrTx/>
              <a:buSzTx/>
              <a:buFontTx/>
              <a:buNone/>
              <a:tabLst/>
              <a:defRPr/>
            </a:pPr>
            <a:r>
              <a:rPr lang="fi-FI" sz="1200" u="sng" dirty="0">
                <a:solidFill>
                  <a:srgbClr val="000000"/>
                </a:solidFill>
                <a:uFill>
                  <a:solidFill>
                    <a:schemeClr val="bg1"/>
                  </a:solidFill>
                </a:uFill>
                <a:latin typeface="Arial" panose="020B0604020202020204"/>
                <a:hlinkClick r:id="rId8" action="ppaction://hlinksldjump"/>
              </a:rPr>
              <a:t>Omavalvontasuunnitelman laatiminen..…...</a:t>
            </a:r>
            <a:endParaRPr kumimoji="0" lang="fi-FI" sz="1200" b="0" i="0" u="sng" strike="noStrike" kern="1200" cap="none" spc="0" normalizeH="0" noProof="0" dirty="0">
              <a:ln>
                <a:noFill/>
              </a:ln>
              <a:solidFill>
                <a:srgbClr val="000000"/>
              </a:solidFill>
              <a:effectLst/>
              <a:uLnTx/>
              <a:uFill>
                <a:solidFill>
                  <a:schemeClr val="bg1"/>
                </a:solidFill>
              </a:uFill>
              <a:latin typeface="Arial" panose="020B0604020202020204"/>
              <a:ea typeface="+mn-ea"/>
              <a:cs typeface="+mn-cs"/>
            </a:endParaRPr>
          </a:p>
        </p:txBody>
      </p:sp>
      <p:sp>
        <p:nvSpPr>
          <p:cNvPr id="24" name="TextBox 23">
            <a:extLst>
              <a:ext uri="{FF2B5EF4-FFF2-40B4-BE49-F238E27FC236}">
                <a16:creationId xmlns:a16="http://schemas.microsoft.com/office/drawing/2014/main" id="{8C90E8CC-15DA-CA5F-6364-6F83F681403C}"/>
              </a:ext>
            </a:extLst>
          </p:cNvPr>
          <p:cNvSpPr txBox="1">
            <a:spLocks/>
          </p:cNvSpPr>
          <p:nvPr/>
        </p:nvSpPr>
        <p:spPr>
          <a:xfrm>
            <a:off x="8576750" y="2972213"/>
            <a:ext cx="3292397" cy="914802"/>
          </a:xfrm>
          <a:prstGeom prst="rect">
            <a:avLst/>
          </a:prstGeom>
          <a:noFill/>
        </p:spPr>
        <p:txBody>
          <a:bodyPr wrap="square">
            <a:spAutoFit/>
          </a:bodyPr>
          <a:lstStyle/>
          <a:p>
            <a:pPr marL="0" marR="0" lvl="1" indent="0" algn="l" defTabSz="914377" eaLnBrk="1" fontAlgn="auto" latinLnBrk="0" hangingPunct="1">
              <a:lnSpc>
                <a:spcPct val="200000"/>
              </a:lnSpc>
              <a:spcBef>
                <a:spcPts val="900"/>
              </a:spcBef>
              <a:spcAft>
                <a:spcPts val="200"/>
              </a:spcAft>
              <a:buClrTx/>
              <a:buSzTx/>
              <a:buFontTx/>
              <a:buNone/>
              <a:tabLst/>
              <a:defRPr/>
            </a:pPr>
            <a:r>
              <a:rPr lang="fi-FI" sz="1200" u="sng" dirty="0">
                <a:solidFill>
                  <a:srgbClr val="000000"/>
                </a:solidFill>
                <a:uFill>
                  <a:solidFill>
                    <a:schemeClr val="bg1"/>
                  </a:solidFill>
                </a:uFill>
                <a:latin typeface="Arial" panose="020B0604020202020204"/>
                <a:hlinkClick r:id="rId9" action="ppaction://hlinksldjump"/>
              </a:rPr>
              <a:t>Yhteenveto kehittämissuunnitelmasta.......</a:t>
            </a:r>
            <a:endParaRPr kumimoji="0" lang="fi-FI" sz="1200" b="0" i="0" u="sng" strike="noStrike" kern="1200" cap="none" spc="0" normalizeH="0" baseline="0" noProof="0" dirty="0">
              <a:ln>
                <a:noFill/>
              </a:ln>
              <a:solidFill>
                <a:srgbClr val="000000"/>
              </a:solidFill>
              <a:effectLst/>
              <a:uLnTx/>
              <a:uFill>
                <a:solidFill>
                  <a:schemeClr val="bg1"/>
                </a:solidFill>
              </a:uFill>
              <a:latin typeface="Arial" panose="020B0604020202020204"/>
              <a:ea typeface="+mn-ea"/>
              <a:cs typeface="+mn-cs"/>
            </a:endParaRPr>
          </a:p>
          <a:p>
            <a:pPr marL="0" marR="0" lvl="1" indent="0" algn="l" defTabSz="914377"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chemeClr val="bg1"/>
                  </a:solidFill>
                </a:uFill>
                <a:latin typeface="Arial" panose="020B0604020202020204"/>
                <a:hlinkClick r:id="rId10" action="ppaction://hlinksldjump"/>
              </a:rPr>
              <a:t>Omavalvontasuunnitelman seuranta…......</a:t>
            </a:r>
            <a:endParaRPr kumimoji="0" lang="fi-FI" sz="1200" b="0" i="0" u="sng" strike="noStrike" kern="1200" cap="none" spc="0" normalizeH="0" baseline="0" noProof="0" dirty="0">
              <a:ln>
                <a:noFill/>
              </a:ln>
              <a:solidFill>
                <a:srgbClr val="000000"/>
              </a:solidFill>
              <a:effectLst/>
              <a:uLnTx/>
              <a:uFill>
                <a:solidFill>
                  <a:schemeClr val="bg1"/>
                </a:solidFill>
              </a:uFill>
              <a:latin typeface="Arial" panose="020B0604020202020204"/>
              <a:ea typeface="+mn-ea"/>
              <a:cs typeface="+mn-cs"/>
            </a:endParaRPr>
          </a:p>
        </p:txBody>
      </p:sp>
      <p:sp>
        <p:nvSpPr>
          <p:cNvPr id="34" name="Rectangle 33">
            <a:extLst>
              <a:ext uri="{FF2B5EF4-FFF2-40B4-BE49-F238E27FC236}">
                <a16:creationId xmlns:a16="http://schemas.microsoft.com/office/drawing/2014/main" id="{BF9383D8-21BB-CACB-8E97-7C63EE2D10E6}"/>
              </a:ext>
            </a:extLst>
          </p:cNvPr>
          <p:cNvSpPr/>
          <p:nvPr/>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 name="Rectangle 32">
            <a:extLst>
              <a:ext uri="{FF2B5EF4-FFF2-40B4-BE49-F238E27FC236}">
                <a16:creationId xmlns:a16="http://schemas.microsoft.com/office/drawing/2014/main" id="{EE3E36B6-A762-781E-4B20-89634D8E56EC}"/>
              </a:ext>
            </a:extLst>
          </p:cNvPr>
          <p:cNvSpPr/>
          <p:nvPr/>
        </p:nvSpPr>
        <p:spPr>
          <a:xfrm>
            <a:off x="1754934" y="5099475"/>
            <a:ext cx="1735250" cy="829125"/>
          </a:xfrm>
          <a:prstGeom prst="rect">
            <a:avLst/>
          </a:prstGeom>
          <a:solidFill>
            <a:schemeClr val="bg1"/>
          </a:solidFill>
          <a:ln>
            <a:solidFill>
              <a:schemeClr val="tx1">
                <a:lumMod val="75000"/>
                <a:lumOff val="2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1100" i="1" dirty="0">
                <a:solidFill>
                  <a:schemeClr val="tx1">
                    <a:lumMod val="75000"/>
                    <a:lumOff val="25000"/>
                  </a:schemeClr>
                </a:solidFill>
              </a:rPr>
              <a:t>Pääset navigoimaan dokumentissa klikkaamalla otsikoita (ctrl + klikkaus) </a:t>
            </a:r>
          </a:p>
        </p:txBody>
      </p:sp>
      <p:grpSp>
        <p:nvGrpSpPr>
          <p:cNvPr id="8" name="Group 4">
            <a:extLst>
              <a:ext uri="{FF2B5EF4-FFF2-40B4-BE49-F238E27FC236}">
                <a16:creationId xmlns:a16="http://schemas.microsoft.com/office/drawing/2014/main" id="{8C3F1396-EC50-CAE5-C4DA-51BF9C8F7FD7}"/>
              </a:ext>
            </a:extLst>
          </p:cNvPr>
          <p:cNvGrpSpPr/>
          <p:nvPr/>
        </p:nvGrpSpPr>
        <p:grpSpPr>
          <a:xfrm>
            <a:off x="1266276" y="4541525"/>
            <a:ext cx="742144" cy="829125"/>
            <a:chOff x="1086880" y="4436738"/>
            <a:chExt cx="742144" cy="829125"/>
          </a:xfrm>
        </p:grpSpPr>
        <p:grpSp>
          <p:nvGrpSpPr>
            <p:cNvPr id="10" name="Group 31">
              <a:extLst>
                <a:ext uri="{FF2B5EF4-FFF2-40B4-BE49-F238E27FC236}">
                  <a16:creationId xmlns:a16="http://schemas.microsoft.com/office/drawing/2014/main" id="{5213751A-EA01-98A2-3A29-F7E9982DEE48}"/>
                </a:ext>
              </a:extLst>
            </p:cNvPr>
            <p:cNvGrpSpPr/>
            <p:nvPr/>
          </p:nvGrpSpPr>
          <p:grpSpPr>
            <a:xfrm>
              <a:off x="1093045" y="4436738"/>
              <a:ext cx="735979" cy="829125"/>
              <a:chOff x="944056" y="4326811"/>
              <a:chExt cx="1966412" cy="1966412"/>
            </a:xfrm>
          </p:grpSpPr>
          <p:pic>
            <p:nvPicPr>
              <p:cNvPr id="12" name="Graphic 28" descr="Pinch Zoom Out outline">
                <a:extLst>
                  <a:ext uri="{FF2B5EF4-FFF2-40B4-BE49-F238E27FC236}">
                    <a16:creationId xmlns:a16="http://schemas.microsoft.com/office/drawing/2014/main" id="{77CF8B5F-3E94-B9F8-70CA-D78DAB2E743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44056" y="4326811"/>
                <a:ext cx="1966412" cy="1966412"/>
              </a:xfrm>
              <a:prstGeom prst="rect">
                <a:avLst/>
              </a:prstGeom>
            </p:spPr>
          </p:pic>
          <p:sp>
            <p:nvSpPr>
              <p:cNvPr id="14" name="Rectangle 29">
                <a:extLst>
                  <a:ext uri="{FF2B5EF4-FFF2-40B4-BE49-F238E27FC236}">
                    <a16:creationId xmlns:a16="http://schemas.microsoft.com/office/drawing/2014/main" id="{6C27C9D6-F2D2-3B1D-53BA-E0E8A54213ED}"/>
                  </a:ext>
                </a:extLst>
              </p:cNvPr>
              <p:cNvSpPr/>
              <p:nvPr/>
            </p:nvSpPr>
            <p:spPr>
              <a:xfrm>
                <a:off x="1081669" y="4506420"/>
                <a:ext cx="457198" cy="80155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30">
                <a:extLst>
                  <a:ext uri="{FF2B5EF4-FFF2-40B4-BE49-F238E27FC236}">
                    <a16:creationId xmlns:a16="http://schemas.microsoft.com/office/drawing/2014/main" id="{348E5334-8892-2A73-8E54-399ECE5EC8EF}"/>
                  </a:ext>
                </a:extLst>
              </p:cNvPr>
              <p:cNvSpPr/>
              <p:nvPr/>
            </p:nvSpPr>
            <p:spPr>
              <a:xfrm>
                <a:off x="2233196" y="5650085"/>
                <a:ext cx="364921" cy="24917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11" name="Rectangle 29">
              <a:extLst>
                <a:ext uri="{FF2B5EF4-FFF2-40B4-BE49-F238E27FC236}">
                  <a16:creationId xmlns:a16="http://schemas.microsoft.com/office/drawing/2014/main" id="{0CEB2629-CDB5-209A-B801-63730B3D9B78}"/>
                </a:ext>
              </a:extLst>
            </p:cNvPr>
            <p:cNvSpPr/>
            <p:nvPr/>
          </p:nvSpPr>
          <p:spPr>
            <a:xfrm>
              <a:off x="1086880" y="4692182"/>
              <a:ext cx="171118" cy="33797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791191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alpha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eaLnBrk="1" fontAlgn="auto" latinLnBrk="0" hangingPunct="1">
              <a:lnSpc>
                <a:spcPct val="100000"/>
              </a:lnSpc>
              <a:spcBef>
                <a:spcPct val="0"/>
              </a:spcBef>
              <a:spcAft>
                <a:spcPts val="0"/>
              </a:spcAft>
              <a:buClrTx/>
              <a:buSzTx/>
              <a:buFontTx/>
              <a:buNone/>
              <a:tabLst/>
              <a:defRPr/>
            </a:pPr>
            <a:r>
              <a:rPr lang="fi-FI" sz="6000" dirty="0" err="1">
                <a:solidFill>
                  <a:srgbClr val="00FF00">
                    <a:lumMod val="50000"/>
                  </a:srgbClr>
                </a:solidFill>
                <a:latin typeface="Arial Black" panose="020B0A04020102020204"/>
                <a:ea typeface="Inter" panose="02000503000000020004" pitchFamily="2" charset="0"/>
              </a:rPr>
              <a:t>Toimintay</a:t>
            </a:r>
            <a:r>
              <a:rPr kumimoji="0" lang="fi-FI" sz="6000" b="1" i="0" u="none" strike="noStrike" kern="1200" cap="none" spc="0" normalizeH="0" baseline="0" noProof="0" dirty="0" err="1">
                <a:ln>
                  <a:noFill/>
                </a:ln>
                <a:solidFill>
                  <a:srgbClr val="00FF00">
                    <a:lumMod val="50000"/>
                  </a:srgbClr>
                </a:solidFill>
                <a:effectLst/>
                <a:uLnTx/>
                <a:uFillTx/>
                <a:latin typeface="Arial Black" panose="020B0A04020102020204"/>
                <a:ea typeface="Inter" panose="02000503000000020004" pitchFamily="2" charset="0"/>
              </a:rPr>
              <a:t>ksikön</a:t>
            </a:r>
            <a:r>
              <a:rPr kumimoji="0" lang="fi-FI" sz="6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rPr>
              <a:t> tiedot</a:t>
            </a:r>
          </a:p>
        </p:txBody>
      </p:sp>
    </p:spTree>
    <p:extLst>
      <p:ext uri="{BB962C8B-B14F-4D97-AF65-F5344CB8AC3E}">
        <p14:creationId xmlns:p14="http://schemas.microsoft.com/office/powerpoint/2010/main" val="3712438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80FD3B79-121D-D7EA-BAFE-FED12C13377D}"/>
              </a:ext>
            </a:extLst>
          </p:cNvPr>
          <p:cNvGraphicFramePr>
            <a:graphicFrameLocks noChangeAspect="1"/>
          </p:cNvGraphicFramePr>
          <p:nvPr>
            <p:custDataLst>
              <p:tags r:id="rId1"/>
            </p:custDataLst>
            <p:extLst>
              <p:ext uri="{D42A27DB-BD31-4B8C-83A1-F6EECF244321}">
                <p14:modId xmlns:p14="http://schemas.microsoft.com/office/powerpoint/2010/main" val="40556246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80FD3B79-121D-D7EA-BAFE-FED12C13377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7" name="Title 6">
            <a:extLst>
              <a:ext uri="{FF2B5EF4-FFF2-40B4-BE49-F238E27FC236}">
                <a16:creationId xmlns:a16="http://schemas.microsoft.com/office/drawing/2014/main" id="{EA7CFFF0-E7CA-1F7A-982F-7AE67E9E8DFD}"/>
              </a:ext>
            </a:extLst>
          </p:cNvPr>
          <p:cNvSpPr>
            <a:spLocks noGrp="1"/>
          </p:cNvSpPr>
          <p:nvPr>
            <p:ph type="title"/>
          </p:nvPr>
        </p:nvSpPr>
        <p:spPr/>
        <p:txBody>
          <a:bodyPr vert="horz">
            <a:normAutofit/>
          </a:bodyPr>
          <a:lstStyle/>
          <a:p>
            <a:r>
              <a:rPr lang="fi-FI" sz="2600" dirty="0">
                <a:solidFill>
                  <a:schemeClr val="accent1">
                    <a:lumMod val="50000"/>
                  </a:schemeClr>
                </a:solidFill>
                <a:latin typeface="+mj-lt"/>
                <a:ea typeface="Inter" panose="02000503000000020004" pitchFamily="2" charset="0"/>
              </a:rPr>
              <a:t>Palveluntuottajaa </a:t>
            </a:r>
            <a:r>
              <a:rPr lang="fi-FI" sz="2600">
                <a:solidFill>
                  <a:schemeClr val="accent1">
                    <a:lumMod val="50000"/>
                  </a:schemeClr>
                </a:solidFill>
                <a:latin typeface="+mj-lt"/>
                <a:ea typeface="Inter" panose="02000503000000020004" pitchFamily="2" charset="0"/>
              </a:rPr>
              <a:t>koskevat tiedot</a:t>
            </a:r>
            <a:endParaRPr lang="fi-FI" dirty="0"/>
          </a:p>
        </p:txBody>
      </p:sp>
      <p:sp>
        <p:nvSpPr>
          <p:cNvPr id="3" name="Sisällön paikkamerkki 2">
            <a:extLst>
              <a:ext uri="{FF2B5EF4-FFF2-40B4-BE49-F238E27FC236}">
                <a16:creationId xmlns:a16="http://schemas.microsoft.com/office/drawing/2014/main" id="{752374CD-364A-A185-A000-E263E99B29B1}"/>
              </a:ext>
            </a:extLst>
          </p:cNvPr>
          <p:cNvSpPr txBox="1">
            <a:spLocks/>
          </p:cNvSpPr>
          <p:nvPr/>
        </p:nvSpPr>
        <p:spPr>
          <a:xfrm>
            <a:off x="838206" y="2021568"/>
            <a:ext cx="10468087" cy="3778341"/>
          </a:xfrm>
          <a:prstGeom prst="rect">
            <a:avLst/>
          </a:prstGeom>
        </p:spPr>
        <p:txBody>
          <a:bodyPr numCol="3" spcCol="720000"/>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fi-FI" sz="1200" dirty="0">
              <a:latin typeface="+mn-lt"/>
              <a:ea typeface="Inter" panose="02000503000000020004" pitchFamily="2" charset="0"/>
            </a:endParaRPr>
          </a:p>
        </p:txBody>
      </p:sp>
      <p:sp>
        <p:nvSpPr>
          <p:cNvPr id="16" name="Rectangle 15">
            <a:extLst>
              <a:ext uri="{FF2B5EF4-FFF2-40B4-BE49-F238E27FC236}">
                <a16:creationId xmlns:a16="http://schemas.microsoft.com/office/drawing/2014/main" id="{702F182A-A4FA-4BE3-55EB-6CF1F5F8C10D}"/>
              </a:ext>
            </a:extLst>
          </p:cNvPr>
          <p:cNvSpPr/>
          <p:nvPr/>
        </p:nvSpPr>
        <p:spPr>
          <a:xfrm>
            <a:off x="451414" y="1796596"/>
            <a:ext cx="2930234" cy="1632404"/>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2000" b="1"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rPr>
              <a:t>Palveluntuottaja</a:t>
            </a:r>
            <a:endParaRPr kumimoji="0" lang="fi-FI" sz="1200" b="0"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endParaRPr>
          </a:p>
          <a:p>
            <a:pPr>
              <a:spcAft>
                <a:spcPts val="12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Nimi:</a:t>
            </a:r>
            <a:r>
              <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 Eloisa (</a:t>
            </a:r>
            <a:r>
              <a:rPr kumimoji="0" lang="fi-FI" sz="120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mn-cs"/>
              </a:rPr>
              <a:t>Etelä-Savon hyvinvointialue)</a:t>
            </a:r>
            <a:endParaRPr kumimoji="0" lang="fi-FI" sz="120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Y-tunnus: </a:t>
            </a:r>
            <a:r>
              <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 3221315-8</a:t>
            </a:r>
          </a:p>
          <a:p>
            <a:pPr marL="0" marR="0" lvl="0" indent="0" algn="l" defTabSz="914377" eaLnBrk="1" fontAlgn="auto" latinLnBrk="0" hangingPunct="1">
              <a:lnSpc>
                <a:spcPct val="100000"/>
              </a:lnSpc>
              <a:spcBef>
                <a:spcPts val="0"/>
              </a:spcBef>
              <a:spcAft>
                <a:spcPts val="1200"/>
              </a:spcAft>
              <a:buClrTx/>
              <a:buSzTx/>
              <a:buFontTx/>
              <a:buNone/>
              <a:tabLst/>
              <a:defRPr/>
            </a:pPr>
            <a:endParaRPr lang="fi-FI" sz="1200" dirty="0">
              <a:solidFill>
                <a:srgbClr val="000000"/>
              </a:solidFill>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p:txBody>
      </p:sp>
      <p:sp>
        <p:nvSpPr>
          <p:cNvPr id="17" name="Rectangle 16">
            <a:extLst>
              <a:ext uri="{FF2B5EF4-FFF2-40B4-BE49-F238E27FC236}">
                <a16:creationId xmlns:a16="http://schemas.microsoft.com/office/drawing/2014/main" id="{5C646F02-081C-100D-CD35-61224BC2BED8}"/>
              </a:ext>
            </a:extLst>
          </p:cNvPr>
          <p:cNvSpPr/>
          <p:nvPr/>
        </p:nvSpPr>
        <p:spPr>
          <a:xfrm>
            <a:off x="2725783" y="1811557"/>
            <a:ext cx="9014804" cy="3596465"/>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1200"/>
              </a:spcAft>
              <a:defRPr/>
            </a:pPr>
            <a:r>
              <a:rPr lang="fi-FI" sz="2000" b="1" dirty="0">
                <a:solidFill>
                  <a:srgbClr val="00FF00"/>
                </a:solidFill>
                <a:latin typeface="Arial" panose="020B0604020202020204"/>
                <a:ea typeface="Inter" panose="02000503000000020004" pitchFamily="2" charset="0"/>
                <a:cs typeface="Times New Roman"/>
              </a:rPr>
              <a:t>Aikuisten sosiaalipalvelut </a:t>
            </a:r>
            <a:endParaRPr kumimoji="0" lang="fi-FI" sz="1200" b="0" i="0" u="none" strike="noStrike" kern="1200" cap="none" spc="0" normalizeH="0" baseline="0" noProof="0" dirty="0">
              <a:ln>
                <a:noFill/>
              </a:ln>
              <a:solidFill>
                <a:srgbClr val="00FF00"/>
              </a:solidFill>
              <a:effectLst/>
              <a:uLnTx/>
              <a:uFillTx/>
              <a:latin typeface="Arial" panose="020B0604020202020204"/>
              <a:ea typeface="Inter" panose="02000503000000020004" pitchFamily="2" charset="0"/>
              <a:cs typeface="Times New Roman"/>
            </a:endParaRPr>
          </a:p>
          <a:p>
            <a:pPr>
              <a:spcAft>
                <a:spcPts val="6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Nimi:</a:t>
            </a:r>
            <a:r>
              <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 </a:t>
            </a:r>
            <a:r>
              <a:rPr lang="fi-FI" sz="1200" b="1" dirty="0">
                <a:solidFill>
                  <a:srgbClr val="000000"/>
                </a:solidFill>
                <a:latin typeface="Arial" panose="020B0604020202020204"/>
                <a:cs typeface="Arial" panose="020B0604020202020204" pitchFamily="34" charset="0"/>
              </a:rPr>
              <a:t>Mikkelin turvakoti</a:t>
            </a:r>
            <a:endParaRPr lang="fi-FI" sz="1200" b="1" dirty="0">
              <a:solidFill>
                <a:srgbClr val="000000"/>
              </a:solidFill>
              <a:latin typeface="Arial" panose="020B0604020202020204"/>
              <a:cs typeface="Times New Roman" panose="02020603050405020304" pitchFamily="18" charset="0"/>
            </a:endParaRPr>
          </a:p>
          <a:p>
            <a:pPr>
              <a:spcAft>
                <a:spcPts val="6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a:rPr>
              <a:t>Toimipisteen osoite: </a:t>
            </a:r>
            <a:r>
              <a:rPr lang="fi-FI" sz="1200" b="1" dirty="0">
                <a:solidFill>
                  <a:srgbClr val="000000"/>
                </a:solidFill>
                <a:latin typeface="Arial" panose="020B0604020202020204"/>
                <a:cs typeface="Arial"/>
              </a:rPr>
              <a:t>Mikkeli, </a:t>
            </a:r>
            <a:r>
              <a:rPr lang="fi-FI" sz="1200" b="1" dirty="0" err="1">
                <a:solidFill>
                  <a:srgbClr val="000000"/>
                </a:solidFill>
                <a:latin typeface="Arial" panose="020B0604020202020204"/>
                <a:cs typeface="Arial"/>
              </a:rPr>
              <a:t>Tuukkalantie</a:t>
            </a:r>
            <a:r>
              <a:rPr lang="fi-FI" sz="1200" b="1" dirty="0">
                <a:solidFill>
                  <a:srgbClr val="000000"/>
                </a:solidFill>
                <a:latin typeface="Arial" panose="020B0604020202020204"/>
                <a:cs typeface="Arial"/>
              </a:rPr>
              <a:t> 2, 50500 Mikkeli</a:t>
            </a:r>
            <a:endParaRPr lang="fi-FI" sz="1200" b="1" i="0" u="none" strike="noStrike" kern="1200" cap="none" spc="0" normalizeH="0" baseline="0" noProof="0" dirty="0">
              <a:ln>
                <a:noFill/>
              </a:ln>
              <a:solidFill>
                <a:srgbClr val="000000"/>
              </a:solidFill>
              <a:effectLst/>
              <a:uLnTx/>
              <a:uFillTx/>
              <a:latin typeface="Arial" panose="020B0604020202020204"/>
              <a:cs typeface="Arial"/>
            </a:endParaRPr>
          </a:p>
          <a:p>
            <a:pPr>
              <a:spcAft>
                <a:spcPts val="600"/>
              </a:spcAft>
              <a:defRPr/>
            </a:pPr>
            <a:r>
              <a:rPr lang="fi-FI" sz="1200" b="1" dirty="0">
                <a:solidFill>
                  <a:srgbClr val="000000"/>
                </a:solidFill>
                <a:latin typeface="Arial" panose="020B0604020202020204"/>
                <a:ea typeface="Inter" panose="02000503000000020004" pitchFamily="2" charset="0"/>
                <a:cs typeface="Arial"/>
              </a:rPr>
              <a:t>Turvakoti on asuinkunnasta riippumaton palvelu, johon voi hakeutua myös hyvinvointialueen ulkopuolelta. .</a:t>
            </a:r>
          </a:p>
          <a:p>
            <a:pPr>
              <a:spcAft>
                <a:spcPts val="600"/>
              </a:spcAft>
              <a:defRPr/>
            </a:pPr>
            <a:endPar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a:spcAft>
                <a:spcPts val="6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Palvelumuoto: </a:t>
            </a:r>
            <a:r>
              <a:rPr lang="fi-FI" sz="1200" b="1" dirty="0">
                <a:solidFill>
                  <a:srgbClr val="000000"/>
                </a:solidFill>
                <a:latin typeface="Arial" panose="020B0604020202020204"/>
                <a:cs typeface="Arial" panose="020B0604020202020204" pitchFamily="34" charset="0"/>
              </a:rPr>
              <a:t>Turvakotipalvelu 24/7. Asiakasryhmä: lähisuhdeväkivaltaa ja sen uhkaa kokevat henkilöt ja perheet-</a:t>
            </a:r>
          </a:p>
          <a:p>
            <a:pPr>
              <a:spcAft>
                <a:spcPts val="600"/>
              </a:spcAft>
              <a:defRPr/>
            </a:pPr>
            <a:r>
              <a:rPr lang="fi-FI" sz="1200" b="1" dirty="0">
                <a:solidFill>
                  <a:srgbClr val="000000"/>
                </a:solidFill>
                <a:latin typeface="Arial" panose="020B0604020202020204"/>
                <a:cs typeface="Arial" panose="020B0604020202020204" pitchFamily="34" charset="0"/>
              </a:rPr>
              <a:t>Yksikössä 7 perhepaikkaa</a:t>
            </a:r>
          </a:p>
          <a:p>
            <a:pPr>
              <a:spcAft>
                <a:spcPts val="600"/>
              </a:spcAft>
              <a:defRPr/>
            </a:pPr>
            <a:endPar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a:spcAft>
                <a:spcPts val="600"/>
              </a:spcAft>
              <a:defRPr/>
            </a:pPr>
            <a:endParaRPr lang="fi-FI" sz="1200" b="1" dirty="0">
              <a:solidFill>
                <a:srgbClr val="000000"/>
              </a:solidFill>
              <a:latin typeface="Arial" panose="020B0604020202020204"/>
              <a:ea typeface="Inter" panose="02000503000000020004" pitchFamily="2" charset="0"/>
              <a:cs typeface="Times New Roman" panose="02020603050405020304" pitchFamily="18" charset="0"/>
            </a:endParaRPr>
          </a:p>
          <a:p>
            <a:pPr>
              <a:spcAft>
                <a:spcPts val="6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Alihankintana ostettavat palvelut ja niiden tuottajat: </a:t>
            </a:r>
            <a:endParaRPr kumimoji="0" lang="fi-FI" sz="12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endParaRPr>
          </a:p>
          <a:p>
            <a:pPr>
              <a:spcAft>
                <a:spcPts val="600"/>
              </a:spcAft>
              <a:defRPr/>
            </a:pPr>
            <a:r>
              <a:rPr lang="fi-FI" sz="1200" dirty="0">
                <a:solidFill>
                  <a:srgbClr val="000000"/>
                </a:solidFill>
                <a:latin typeface="Arial" panose="020B0604020202020204"/>
                <a:cs typeface="Arial" panose="020B0604020202020204" pitchFamily="34" charset="0"/>
              </a:rPr>
              <a:t>Vartija- ja turvallisuuspalvelut</a:t>
            </a:r>
            <a:r>
              <a:rPr kumimoji="0" lang="fi-FI" sz="120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a:t>
            </a: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a:t>
            </a:r>
            <a:r>
              <a:rPr lang="fi-FI" sz="1200" dirty="0">
                <a:solidFill>
                  <a:srgbClr val="000000"/>
                </a:solidFill>
                <a:latin typeface="Arial" panose="020B0604020202020204"/>
                <a:cs typeface="Arial" panose="020B0604020202020204" pitchFamily="34" charset="0"/>
              </a:rPr>
              <a:t>Suomen Turvamiehet</a:t>
            </a: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endParaRPr>
          </a:p>
          <a:p>
            <a:pPr>
              <a:spcAft>
                <a:spcPts val="600"/>
              </a:spcAft>
              <a:defRPr/>
            </a:pPr>
            <a:r>
              <a:rPr lang="fi-FI" sz="1200" dirty="0">
                <a:solidFill>
                  <a:srgbClr val="000000"/>
                </a:solidFill>
                <a:latin typeface="Arial" panose="020B0604020202020204"/>
                <a:cs typeface="Arial" panose="020B0604020202020204" pitchFamily="34" charset="0"/>
              </a:rPr>
              <a:t>Kameravalvonta</a:t>
            </a: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a:t>
            </a:r>
            <a:r>
              <a:rPr lang="fi-FI" sz="1200" dirty="0">
                <a:solidFill>
                  <a:srgbClr val="000000"/>
                </a:solidFill>
                <a:latin typeface="Arial" panose="020B0604020202020204"/>
                <a:cs typeface="Arial" panose="020B0604020202020204" pitchFamily="34" charset="0"/>
              </a:rPr>
              <a:t>BLC turva Oy</a:t>
            </a:r>
            <a:endPar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600"/>
              </a:spcAft>
              <a:buClrTx/>
              <a:buSzTx/>
              <a:buFontTx/>
              <a:buNone/>
              <a:tabLst/>
              <a:defRPr/>
            </a:pP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endParaRPr>
          </a:p>
        </p:txBody>
      </p:sp>
      <p:sp>
        <p:nvSpPr>
          <p:cNvPr id="18" name="Rectangle 17">
            <a:extLst>
              <a:ext uri="{FF2B5EF4-FFF2-40B4-BE49-F238E27FC236}">
                <a16:creationId xmlns:a16="http://schemas.microsoft.com/office/drawing/2014/main" id="{A6B65BFB-A478-C839-C0F0-5BA3770E5027}"/>
              </a:ext>
            </a:extLst>
          </p:cNvPr>
          <p:cNvSpPr/>
          <p:nvPr/>
        </p:nvSpPr>
        <p:spPr>
          <a:xfrm>
            <a:off x="2725783" y="5422982"/>
            <a:ext cx="9014804" cy="1239273"/>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2000" b="1"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rPr>
              <a:t>Alihankintana tuotettujen palvelujen laadun varmistaminen</a:t>
            </a:r>
            <a:endParaRPr kumimoji="0" lang="fi-FI" sz="1200" b="0"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endParaRPr>
          </a:p>
          <a:p>
            <a:r>
              <a:rPr lang="fi-FI" sz="1200" dirty="0">
                <a:solidFill>
                  <a:schemeClr val="tx1"/>
                </a:solidFill>
              </a:rPr>
              <a:t>Laadun ja asiakas- ja potilasturvallisuuden varmistamisen vastuu on asiakasta tai potilasta hoitavalla ja palvelevalla toimintayksiköllä, vaikka osa palvelusta tuotettaisiinkin alihankinta- tai ostopalveluna. Alihankkijoilta</a:t>
            </a:r>
          </a:p>
          <a:p>
            <a:r>
              <a:rPr lang="fi-FI" sz="1200" dirty="0">
                <a:solidFill>
                  <a:schemeClr val="tx1"/>
                </a:solidFill>
              </a:rPr>
              <a:t>ja ostopalvelun tuottajilta edellytetään systemaattisia toimintatapoja laadun ja asiakas- ja potilasturvallisuuden varmistamiseksi. </a:t>
            </a:r>
          </a:p>
          <a:p>
            <a:endParaRPr kumimoji="0" lang="fi-FI" sz="1200" b="0" i="0" u="none" strike="noStrike" kern="1200" cap="none" spc="0" normalizeH="0" baseline="0" noProof="0" dirty="0">
              <a:ln>
                <a:noFill/>
              </a:ln>
              <a:solidFill>
                <a:schemeClr val="tx1"/>
              </a:solidFill>
              <a:effectLst/>
              <a:highlight>
                <a:srgbClr val="FFFF00"/>
              </a:highlight>
              <a:uLnTx/>
              <a:uFillTx/>
              <a:latin typeface="Arial" panose="020B0604020202020204"/>
              <a:ea typeface="Inter" panose="02000503000000020004" pitchFamily="2" charset="0"/>
              <a:cs typeface="Times New Roman" panose="02020603050405020304" pitchFamily="18" charset="0"/>
            </a:endParaRPr>
          </a:p>
        </p:txBody>
      </p:sp>
    </p:spTree>
    <p:extLst>
      <p:ext uri="{BB962C8B-B14F-4D97-AF65-F5344CB8AC3E}">
        <p14:creationId xmlns:p14="http://schemas.microsoft.com/office/powerpoint/2010/main" val="2293981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355CFF4E-5A98-0547-9FD1-0674481FC4C5}"/>
              </a:ext>
            </a:extLst>
          </p:cNvPr>
          <p:cNvGraphicFramePr>
            <a:graphicFrameLocks noChangeAspect="1"/>
          </p:cNvGraphicFramePr>
          <p:nvPr>
            <p:custDataLst>
              <p:tags r:id="rId1"/>
            </p:custDataLst>
            <p:extLst>
              <p:ext uri="{D42A27DB-BD31-4B8C-83A1-F6EECF244321}">
                <p14:modId xmlns:p14="http://schemas.microsoft.com/office/powerpoint/2010/main" val="31754601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355CFF4E-5A98-0547-9FD1-0674481FC4C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itle 3">
            <a:extLst>
              <a:ext uri="{FF2B5EF4-FFF2-40B4-BE49-F238E27FC236}">
                <a16:creationId xmlns:a16="http://schemas.microsoft.com/office/drawing/2014/main" id="{EA907B2C-55EF-7064-E4FF-7F465E59154F}"/>
              </a:ext>
            </a:extLst>
          </p:cNvPr>
          <p:cNvSpPr>
            <a:spLocks noGrp="1"/>
          </p:cNvSpPr>
          <p:nvPr>
            <p:ph type="title"/>
          </p:nvPr>
        </p:nvSpPr>
        <p:spPr/>
        <p:txBody>
          <a:bodyPr vert="horz">
            <a:normAutofit/>
          </a:bodyPr>
          <a:lstStyle/>
          <a:p>
            <a:r>
              <a:rPr lang="fi-FI" sz="2600">
                <a:solidFill>
                  <a:schemeClr val="accent1">
                    <a:lumMod val="50000"/>
                  </a:schemeClr>
                </a:solidFill>
                <a:latin typeface="+mj-lt"/>
                <a:ea typeface="Inter" panose="02000503000000020004" pitchFamily="2" charset="0"/>
              </a:rPr>
              <a:t>Omavalvontasuunnitelman laatiminen</a:t>
            </a:r>
            <a:endParaRPr lang="fi-FI" dirty="0"/>
          </a:p>
        </p:txBody>
      </p:sp>
      <p:sp>
        <p:nvSpPr>
          <p:cNvPr id="5" name="Content Placeholder 4">
            <a:extLst>
              <a:ext uri="{FF2B5EF4-FFF2-40B4-BE49-F238E27FC236}">
                <a16:creationId xmlns:a16="http://schemas.microsoft.com/office/drawing/2014/main" id="{9DF9B0DE-9F50-010F-A787-B0D9069F9EA6}"/>
              </a:ext>
            </a:extLst>
          </p:cNvPr>
          <p:cNvSpPr>
            <a:spLocks noGrp="1"/>
          </p:cNvSpPr>
          <p:nvPr>
            <p:ph sz="half" idx="1"/>
          </p:nvPr>
        </p:nvSpPr>
        <p:spPr>
          <a:xfrm>
            <a:off x="451413" y="1825625"/>
            <a:ext cx="5506255" cy="1225635"/>
          </a:xfrm>
        </p:spPr>
        <p:txBody>
          <a:bodyPr numCol="1"/>
          <a:lstStyle/>
          <a:p>
            <a:pPr marL="0" indent="0">
              <a:lnSpc>
                <a:spcPct val="100000"/>
              </a:lnSpc>
              <a:buNone/>
            </a:pPr>
            <a:r>
              <a:rPr lang="fi-FI" sz="2000" b="1" dirty="0">
                <a:latin typeface="+mn-lt"/>
                <a:ea typeface="Inter" panose="02000503000000020004" pitchFamily="2" charset="0"/>
                <a:cs typeface="Times New Roman" panose="02020603050405020304" pitchFamily="18" charset="0"/>
              </a:rPr>
              <a:t>Omavalvonnan suunnittelusta vastaava henkilö tai henkilöt</a:t>
            </a:r>
          </a:p>
          <a:p>
            <a:pPr marL="0" indent="0">
              <a:lnSpc>
                <a:spcPct val="100000"/>
              </a:lnSpc>
              <a:buNone/>
            </a:pPr>
            <a:r>
              <a:rPr lang="fi-FI" sz="1200" dirty="0">
                <a:latin typeface="+mn-lt"/>
                <a:ea typeface="Inter" panose="02000503000000020004" pitchFamily="2" charset="0"/>
              </a:rPr>
              <a:t>Tämä omavalvontasuunnitelma on laadittu toimintayksikön palveluesihenkilön ja työntekijöiden yhteistyönä.</a:t>
            </a: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marR="0" lvl="0" indent="0" algn="l" defTabSz="914286" eaLnBrk="1" fontAlgn="auto" latinLnBrk="0" hangingPunct="1">
              <a:lnSpc>
                <a:spcPct val="100000"/>
              </a:lnSpc>
              <a:spcBef>
                <a:spcPts val="600"/>
              </a:spcBef>
              <a:spcAft>
                <a:spcPts val="0"/>
              </a:spcAft>
              <a:buClrTx/>
              <a:buSzTx/>
              <a:buFont typeface="Arial" panose="020B0604020202020204" pitchFamily="34" charset="0"/>
              <a:buNone/>
              <a:tabLst/>
              <a:defRPr/>
            </a:pPr>
            <a:endParaRPr kumimoji="0" lang="fi-FI" sz="20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Arial" panose="020B0604020202020204" pitchFamily="34" charset="0"/>
            </a:endParaRPr>
          </a:p>
          <a:p>
            <a:pPr marL="0" marR="0" lvl="0" indent="0" algn="l" defTabSz="914286" eaLnBrk="1" fontAlgn="auto" latinLnBrk="0" hangingPunct="1">
              <a:lnSpc>
                <a:spcPct val="100000"/>
              </a:lnSpc>
              <a:spcBef>
                <a:spcPts val="600"/>
              </a:spcBef>
              <a:spcAft>
                <a:spcPts val="0"/>
              </a:spcAft>
              <a:buClrTx/>
              <a:buSzTx/>
              <a:buFont typeface="Arial" panose="020B0604020202020204" pitchFamily="34" charset="0"/>
              <a:buNone/>
              <a:tabLst/>
              <a:defRPr/>
            </a:pPr>
            <a:endParaRPr lang="fi-FI" sz="2000" b="1" dirty="0">
              <a:solidFill>
                <a:srgbClr val="000000"/>
              </a:solidFill>
              <a:latin typeface="Arial" panose="020B0604020202020204"/>
              <a:ea typeface="Inter" panose="02000503000000020004" pitchFamily="2" charset="0"/>
            </a:endParaRPr>
          </a:p>
        </p:txBody>
      </p:sp>
      <p:sp>
        <p:nvSpPr>
          <p:cNvPr id="2" name="Rectangle 1">
            <a:extLst>
              <a:ext uri="{FF2B5EF4-FFF2-40B4-BE49-F238E27FC236}">
                <a16:creationId xmlns:a16="http://schemas.microsoft.com/office/drawing/2014/main" id="{3C6FA19D-8A12-8D18-EF13-823E7BA7E52C}"/>
              </a:ext>
            </a:extLst>
          </p:cNvPr>
          <p:cNvSpPr/>
          <p:nvPr/>
        </p:nvSpPr>
        <p:spPr>
          <a:xfrm>
            <a:off x="451412" y="3051260"/>
            <a:ext cx="5455440" cy="1874031"/>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Henkilöstö on osallistunut suunnitelman laatimiseen seuraavasti:</a:t>
            </a:r>
          </a:p>
          <a:p>
            <a:pPr marL="0" marR="0" lvl="0" indent="0" algn="l" defTabSz="914377" eaLnBrk="1" fontAlgn="auto" latinLnBrk="0" hangingPunct="1">
              <a:lnSpc>
                <a:spcPct val="100000"/>
              </a:lnSpc>
              <a:spcBef>
                <a:spcPts val="300"/>
              </a:spcBef>
              <a:spcAft>
                <a:spcPts val="0"/>
              </a:spcAft>
              <a:buClrTx/>
              <a:buSzTx/>
              <a:buFontTx/>
              <a:buNone/>
              <a:tabLst/>
              <a:defRPr/>
            </a:pPr>
            <a:endParaRPr lang="fi-FI" sz="1200" b="1" dirty="0">
              <a:solidFill>
                <a:srgbClr val="000000"/>
              </a:solidFill>
              <a:latin typeface="Arial" panose="020B0604020202020204"/>
              <a:cs typeface="Arial" panose="020B0604020202020204" pitchFamily="34" charset="0"/>
            </a:endParaRPr>
          </a:p>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Omavalvontasuunnitelmaa on valmistelu yksikössä asiakastyöstä vastaavan sosiaalityöntekijän johdolla elokuusta joulukuulle 2024. Suunnitelma käsitelty johtavan sosiaalityöntekijän kanssa.</a:t>
            </a:r>
          </a:p>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a:t>
            </a:r>
          </a:p>
        </p:txBody>
      </p:sp>
      <p:grpSp>
        <p:nvGrpSpPr>
          <p:cNvPr id="10" name="Ryhmä 9">
            <a:extLst>
              <a:ext uri="{FF2B5EF4-FFF2-40B4-BE49-F238E27FC236}">
                <a16:creationId xmlns:a16="http://schemas.microsoft.com/office/drawing/2014/main" id="{C113BA58-3B5F-56E3-6268-085A3AB3065A}"/>
              </a:ext>
            </a:extLst>
          </p:cNvPr>
          <p:cNvGrpSpPr/>
          <p:nvPr/>
        </p:nvGrpSpPr>
        <p:grpSpPr>
          <a:xfrm>
            <a:off x="451412" y="5032194"/>
            <a:ext cx="5455440" cy="1454331"/>
            <a:chOff x="451412" y="5060373"/>
            <a:chExt cx="5455440" cy="1454331"/>
          </a:xfrm>
        </p:grpSpPr>
        <p:grpSp>
          <p:nvGrpSpPr>
            <p:cNvPr id="7" name="Ryhmä 6">
              <a:extLst>
                <a:ext uri="{FF2B5EF4-FFF2-40B4-BE49-F238E27FC236}">
                  <a16:creationId xmlns:a16="http://schemas.microsoft.com/office/drawing/2014/main" id="{5F60CB4C-6BE2-17DE-8F80-8CFD93D6CB43}"/>
                </a:ext>
              </a:extLst>
            </p:cNvPr>
            <p:cNvGrpSpPr/>
            <p:nvPr/>
          </p:nvGrpSpPr>
          <p:grpSpPr>
            <a:xfrm>
              <a:off x="451412" y="5060373"/>
              <a:ext cx="5455440" cy="1454331"/>
              <a:chOff x="451412" y="5060373"/>
              <a:chExt cx="5455440" cy="1454331"/>
            </a:xfrm>
          </p:grpSpPr>
          <p:sp>
            <p:nvSpPr>
              <p:cNvPr id="16" name="Rectangle 15">
                <a:extLst>
                  <a:ext uri="{FF2B5EF4-FFF2-40B4-BE49-F238E27FC236}">
                    <a16:creationId xmlns:a16="http://schemas.microsoft.com/office/drawing/2014/main" id="{86F894FC-12D0-E02E-9C73-A5F595B7A1A6}"/>
                  </a:ext>
                </a:extLst>
              </p:cNvPr>
              <p:cNvSpPr/>
              <p:nvPr/>
            </p:nvSpPr>
            <p:spPr>
              <a:xfrm>
                <a:off x="451412" y="5060373"/>
                <a:ext cx="5455440" cy="1454331"/>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Omavalvonnan suunnittelusta vastaa:</a:t>
                </a:r>
              </a:p>
              <a:p>
                <a:pPr marL="0" marR="0" lvl="0" indent="0" algn="l" defTabSz="914377" eaLnBrk="1" fontAlgn="auto" latinLnBrk="0" hangingPunct="1">
                  <a:lnSpc>
                    <a:spcPct val="100000"/>
                  </a:lnSpc>
                  <a:spcBef>
                    <a:spcPts val="300"/>
                  </a:spcBef>
                  <a:spcAft>
                    <a:spcPts val="0"/>
                  </a:spcAft>
                  <a:buClrTx/>
                  <a:buSzTx/>
                  <a:buFontTx/>
                  <a:buNone/>
                  <a:tabLst/>
                  <a:defRPr/>
                </a:pPr>
                <a:r>
                  <a:rPr lang="fi-FI" sz="1200" b="1" dirty="0">
                    <a:solidFill>
                      <a:srgbClr val="000000"/>
                    </a:solidFill>
                    <a:latin typeface="Arial" panose="020B0604020202020204"/>
                    <a:cs typeface="Arial" panose="020B0604020202020204" pitchFamily="34" charset="0"/>
                  </a:rPr>
                  <a:t>Satu Auvinen, palvelualuepäällikkö</a:t>
                </a: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3" name="Graphic 41" descr="Speaker phone with solid fill">
                <a:extLst>
                  <a:ext uri="{FF2B5EF4-FFF2-40B4-BE49-F238E27FC236}">
                    <a16:creationId xmlns:a16="http://schemas.microsoft.com/office/drawing/2014/main" id="{C75F94AD-40FB-B41C-51C0-B704B439AF3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4381" y="5631474"/>
                <a:ext cx="403842" cy="403842"/>
              </a:xfrm>
              <a:prstGeom prst="rect">
                <a:avLst/>
              </a:prstGeom>
            </p:spPr>
          </p:pic>
        </p:grpSp>
        <p:sp>
          <p:nvSpPr>
            <p:cNvPr id="8" name="Tekstiruutu 7">
              <a:extLst>
                <a:ext uri="{FF2B5EF4-FFF2-40B4-BE49-F238E27FC236}">
                  <a16:creationId xmlns:a16="http://schemas.microsoft.com/office/drawing/2014/main" id="{C0774547-BADA-5D03-7E0C-314F05B57E26}"/>
                </a:ext>
              </a:extLst>
            </p:cNvPr>
            <p:cNvSpPr txBox="1"/>
            <p:nvPr/>
          </p:nvSpPr>
          <p:spPr>
            <a:xfrm>
              <a:off x="958223" y="5729363"/>
              <a:ext cx="1701415" cy="276999"/>
            </a:xfrm>
            <a:prstGeom prst="rect">
              <a:avLst/>
            </a:prstGeom>
            <a:noFill/>
          </p:spPr>
          <p:txBody>
            <a:bodyPr wrap="square"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lang="fi-FI" sz="1200" b="1" dirty="0">
                  <a:solidFill>
                    <a:srgbClr val="000000"/>
                  </a:solidFill>
                  <a:latin typeface="Arial" panose="020B0604020202020204"/>
                </a:rPr>
                <a:t>044 3512302</a:t>
              </a: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9" name="Tekstiruutu 8">
              <a:extLst>
                <a:ext uri="{FF2B5EF4-FFF2-40B4-BE49-F238E27FC236}">
                  <a16:creationId xmlns:a16="http://schemas.microsoft.com/office/drawing/2014/main" id="{DEC13BEA-38BD-4B81-E148-5EC5655E2592}"/>
                </a:ext>
              </a:extLst>
            </p:cNvPr>
            <p:cNvSpPr txBox="1"/>
            <p:nvPr/>
          </p:nvSpPr>
          <p:spPr>
            <a:xfrm>
              <a:off x="3179132" y="5729363"/>
              <a:ext cx="2727720" cy="276999"/>
            </a:xfrm>
            <a:prstGeom prst="rect">
              <a:avLst/>
            </a:prstGeom>
            <a:noFill/>
          </p:spPr>
          <p:txBody>
            <a:bodyPr wrap="square"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
        <p:nvSpPr>
          <p:cNvPr id="12" name="Content Placeholder 4">
            <a:extLst>
              <a:ext uri="{FF2B5EF4-FFF2-40B4-BE49-F238E27FC236}">
                <a16:creationId xmlns:a16="http://schemas.microsoft.com/office/drawing/2014/main" id="{17C83BD3-F861-9C82-4C32-86102DA84297}"/>
              </a:ext>
            </a:extLst>
          </p:cNvPr>
          <p:cNvSpPr txBox="1">
            <a:spLocks/>
          </p:cNvSpPr>
          <p:nvPr/>
        </p:nvSpPr>
        <p:spPr>
          <a:xfrm>
            <a:off x="6162281" y="1832551"/>
            <a:ext cx="5577206" cy="4351339"/>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defRPr/>
            </a:pPr>
            <a:r>
              <a:rPr lang="fi-FI" sz="2000" b="1" dirty="0">
                <a:solidFill>
                  <a:srgbClr val="000000"/>
                </a:solidFill>
                <a:latin typeface="Arial" panose="020B0604020202020204"/>
                <a:ea typeface="Inter" panose="02000503000000020004" pitchFamily="2" charset="0"/>
              </a:rPr>
              <a:t>Omavalvontasuunnitelman päivittäminen</a:t>
            </a:r>
            <a:r>
              <a:rPr lang="fi-FI" sz="1800" b="1" dirty="0">
                <a:solidFill>
                  <a:srgbClr val="000000"/>
                </a:solidFill>
                <a:latin typeface="Arial" panose="020B0604020202020204"/>
                <a:ea typeface="Inter" panose="02000503000000020004" pitchFamily="2" charset="0"/>
              </a:rPr>
              <a:t> </a:t>
            </a:r>
            <a:r>
              <a:rPr lang="fi-FI" dirty="0">
                <a:solidFill>
                  <a:srgbClr val="000000"/>
                </a:solidFill>
                <a:latin typeface="Arial" panose="020B0604020202020204"/>
                <a:ea typeface="Inter" panose="02000503000000020004" pitchFamily="2" charset="0"/>
              </a:rPr>
              <a:t>Omavalvontasuunnitelma tarkastetaan ja päivitetään vuosittain sekä silloin, kun toiminnassa tapahtuu palvelun laatuun ja asiakasturvallisuuteen liittyviä muutoksia. Omavalvonnan vastuuhenkilö huolehtii yhdessä henkilöstön kanssa omavalvontasuunnitelman ajantasaisuudesta.</a:t>
            </a:r>
          </a:p>
          <a:p>
            <a:pPr>
              <a:lnSpc>
                <a:spcPct val="100000"/>
              </a:lnSpc>
              <a:defRPr/>
            </a:pPr>
            <a:r>
              <a:rPr lang="fi-FI" sz="2000" b="1" dirty="0">
                <a:solidFill>
                  <a:srgbClr val="000000"/>
                </a:solidFill>
                <a:latin typeface="Arial" panose="020B0604020202020204"/>
                <a:ea typeface="Inter" panose="02000503000000020004" pitchFamily="2" charset="0"/>
              </a:rPr>
              <a:t>Omavalvontasuunnitelman julkisuus</a:t>
            </a:r>
          </a:p>
          <a:p>
            <a:pPr>
              <a:lnSpc>
                <a:spcPct val="100000"/>
              </a:lnSpc>
              <a:defRPr/>
            </a:pPr>
            <a:r>
              <a:rPr lang="fi-FI" dirty="0">
                <a:solidFill>
                  <a:srgbClr val="000000"/>
                </a:solidFill>
                <a:latin typeface="Arial" panose="020B0604020202020204"/>
                <a:ea typeface="Inter" panose="02000503000000020004" pitchFamily="2" charset="0"/>
              </a:rPr>
              <a:t>Ajan tasalla oleva omavalvontasuunnitelma on julkisesti nähtävillä, jotta asiakkaat, omaiset ja omavalvonnasta kiinnostuneet voivat helposti ja ilman erillistä pyyntöä tutustua siihen. </a:t>
            </a:r>
          </a:p>
          <a:p>
            <a:pPr>
              <a:lnSpc>
                <a:spcPct val="100000"/>
              </a:lnSpc>
              <a:defRPr/>
            </a:pPr>
            <a:r>
              <a:rPr lang="fi-FI" b="1" dirty="0">
                <a:solidFill>
                  <a:srgbClr val="000000"/>
                </a:solidFill>
                <a:latin typeface="Arial" panose="020B0604020202020204"/>
                <a:ea typeface="Inter" panose="02000503000000020004" pitchFamily="2" charset="0"/>
              </a:rPr>
              <a:t>Omavalvontasuunnitelma on nähtävissä asiakkaille </a:t>
            </a:r>
            <a:r>
              <a:rPr lang="fi-FI">
                <a:solidFill>
                  <a:srgbClr val="000000"/>
                </a:solidFill>
                <a:latin typeface="Arial" panose="020B0604020202020204"/>
                <a:ea typeface="Inter" panose="02000503000000020004" pitchFamily="2" charset="0"/>
              </a:rPr>
              <a:t>Eloisan internetsivuilla</a:t>
            </a:r>
            <a:endParaRPr lang="fi-FI" dirty="0">
              <a:solidFill>
                <a:srgbClr val="000000"/>
              </a:solidFill>
              <a:latin typeface="Arial" panose="020B0604020202020204"/>
              <a:ea typeface="Inter" panose="02000503000000020004" pitchFamily="2" charset="0"/>
            </a:endParaRPr>
          </a:p>
          <a:p>
            <a:pPr>
              <a:lnSpc>
                <a:spcPct val="100000"/>
              </a:lnSpc>
              <a:defRPr/>
            </a:pPr>
            <a:r>
              <a:rPr lang="fi-FI" b="1" dirty="0">
                <a:solidFill>
                  <a:srgbClr val="000000"/>
                </a:solidFill>
                <a:latin typeface="Arial" panose="020B0604020202020204"/>
                <a:ea typeface="Inter" panose="02000503000000020004" pitchFamily="2" charset="0"/>
              </a:rPr>
              <a:t>Omavalvontasuunnitelma on nähtävissä henkilöstölle </a:t>
            </a:r>
            <a:r>
              <a:rPr lang="fi-FI" dirty="0">
                <a:latin typeface="Arial" panose="020B0604020202020204"/>
                <a:ea typeface="Inter" panose="02000503000000020004" pitchFamily="2" charset="0"/>
              </a:rPr>
              <a:t>toimintayksikön toimistoissa ja Eloisan </a:t>
            </a:r>
            <a:r>
              <a:rPr lang="fi-FI">
                <a:latin typeface="Arial" panose="020B0604020202020204"/>
                <a:ea typeface="Inter" panose="02000503000000020004" pitchFamily="2" charset="0"/>
              </a:rPr>
              <a:t>IMS-järjestelmässä.</a:t>
            </a:r>
            <a:endParaRPr lang="fi-FI" dirty="0"/>
          </a:p>
        </p:txBody>
      </p:sp>
    </p:spTree>
    <p:extLst>
      <p:ext uri="{BB962C8B-B14F-4D97-AF65-F5344CB8AC3E}">
        <p14:creationId xmlns:p14="http://schemas.microsoft.com/office/powerpoint/2010/main" val="3260247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784520" y="2466780"/>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eaLnBrk="1" fontAlgn="auto" latinLnBrk="0" hangingPunct="1">
              <a:lnSpc>
                <a:spcPct val="100000"/>
              </a:lnSpc>
              <a:spcBef>
                <a:spcPct val="0"/>
              </a:spcBef>
              <a:spcAft>
                <a:spcPts val="0"/>
              </a:spcAft>
              <a:buClrTx/>
              <a:buSzTx/>
              <a:buFontTx/>
              <a:buNone/>
              <a:tabLst/>
              <a:defRPr/>
            </a:pPr>
            <a: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t>Toimintaperiaatteet </a:t>
            </a:r>
            <a:b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br>
            <a: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t>&amp; käytännöt</a:t>
            </a:r>
          </a:p>
        </p:txBody>
      </p:sp>
      <p:sp>
        <p:nvSpPr>
          <p:cNvPr id="13" name="TextBox 5">
            <a:extLst>
              <a:ext uri="{FF2B5EF4-FFF2-40B4-BE49-F238E27FC236}">
                <a16:creationId xmlns:a16="http://schemas.microsoft.com/office/drawing/2014/main" id="{3D37FFB7-E776-7FB3-3CAD-DC3C9A0C45F1}"/>
              </a:ext>
            </a:extLst>
          </p:cNvPr>
          <p:cNvSpPr txBox="1"/>
          <p:nvPr/>
        </p:nvSpPr>
        <p:spPr>
          <a:xfrm>
            <a:off x="1934375" y="4689774"/>
            <a:ext cx="9241017" cy="1905650"/>
          </a:xfrm>
          <a:prstGeom prst="rect">
            <a:avLst/>
          </a:prstGeom>
          <a:noFill/>
        </p:spPr>
        <p:txBody>
          <a:bodyPr wrap="square" rtlCol="0">
            <a:spAutoFit/>
          </a:bodyPr>
          <a:lstStyle/>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3" action="ppaction://hlinksldjump">
                  <a:extLst>
                    <a:ext uri="{A12FA001-AC4F-418D-AE19-62706E023703}">
                      <ahyp:hlinkClr xmlns:ahyp="http://schemas.microsoft.com/office/drawing/2018/hyperlinkcolor" val="tx"/>
                    </a:ext>
                  </a:extLst>
                </a:hlinkClick>
              </a:rPr>
              <a:t>Toiminta-ajatus, arvot ja periaatteet</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4" action="ppaction://hlinksldjump">
                  <a:extLst>
                    <a:ext uri="{A12FA001-AC4F-418D-AE19-62706E023703}">
                      <ahyp:hlinkClr xmlns:ahyp="http://schemas.microsoft.com/office/drawing/2018/hyperlinkcolor" val="tx"/>
                    </a:ext>
                  </a:extLst>
                </a:hlinkClick>
              </a:rPr>
              <a:t>Omavalvonnan toimeenpano </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5" action="ppaction://hlinksldjump">
                  <a:extLst>
                    <a:ext uri="{A12FA001-AC4F-418D-AE19-62706E023703}">
                      <ahyp:hlinkClr xmlns:ahyp="http://schemas.microsoft.com/office/drawing/2018/hyperlinkcolor" val="tx"/>
                    </a:ext>
                  </a:extLst>
                </a:hlinkClick>
              </a:rPr>
              <a:t>Asiakkaan/potilaan asema ja oikeudet</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6" action="ppaction://hlinksldjump">
                  <a:extLst>
                    <a:ext uri="{A12FA001-AC4F-418D-AE19-62706E023703}">
                      <ahyp:hlinkClr xmlns:ahyp="http://schemas.microsoft.com/office/drawing/2018/hyperlinkcolor" val="tx"/>
                    </a:ext>
                  </a:extLst>
                </a:hlinkClick>
              </a:rPr>
              <a:t>Palvelun sisällön omavalvonta</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7" action="ppaction://hlinksldjump">
                  <a:extLst>
                    <a:ext uri="{A12FA001-AC4F-418D-AE19-62706E023703}">
                      <ahyp:hlinkClr xmlns:ahyp="http://schemas.microsoft.com/office/drawing/2018/hyperlinkcolor" val="tx"/>
                    </a:ext>
                  </a:extLst>
                </a:hlinkClick>
              </a:rPr>
              <a:t>Asiakas- ja turvallisuus</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Inter" panose="02000503000000020004" pitchFamily="2" charset="0"/>
                <a:cs typeface="+mn-cs"/>
                <a:hlinkClick r:id="rId8" action="ppaction://hlinksldjump">
                  <a:extLst>
                    <a:ext uri="{A12FA001-AC4F-418D-AE19-62706E023703}">
                      <ahyp:hlinkClr xmlns:ahyp="http://schemas.microsoft.com/office/drawing/2018/hyperlinkcolor" val="tx"/>
                    </a:ext>
                  </a:extLst>
                </a:hlinkClick>
              </a:rPr>
              <a:t>Asiakas- ja potilastietojen käsittely ja kirjaaminen</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Inter" panose="02000503000000020004" pitchFamily="2" charset="0"/>
              <a:cs typeface="+mn-cs"/>
            </a:endParaRPr>
          </a:p>
        </p:txBody>
      </p:sp>
    </p:spTree>
    <p:extLst>
      <p:ext uri="{BB962C8B-B14F-4D97-AF65-F5344CB8AC3E}">
        <p14:creationId xmlns:p14="http://schemas.microsoft.com/office/powerpoint/2010/main" val="850368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Toiminta-ajatus, arvot &amp; toimintaperiaatteet</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10" name="Rectangle 9">
            <a:extLst>
              <a:ext uri="{FF2B5EF4-FFF2-40B4-BE49-F238E27FC236}">
                <a16:creationId xmlns:a16="http://schemas.microsoft.com/office/drawing/2014/main" id="{711A2673-A70D-63DB-391A-A92788FDF03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8">
            <a:extLst>
              <a:ext uri="{FF2B5EF4-FFF2-40B4-BE49-F238E27FC236}">
                <a16:creationId xmlns:a16="http://schemas.microsoft.com/office/drawing/2014/main" id="{2F1422B6-F0E9-8F33-75DB-9E2BF4E0808F}"/>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grpSp>
        <p:nvGrpSpPr>
          <p:cNvPr id="14" name="Ryhmä 13">
            <a:extLst>
              <a:ext uri="{FF2B5EF4-FFF2-40B4-BE49-F238E27FC236}">
                <a16:creationId xmlns:a16="http://schemas.microsoft.com/office/drawing/2014/main" id="{C2CF32A9-73BA-94E1-B55D-C3A95CB71A73}"/>
              </a:ext>
            </a:extLst>
          </p:cNvPr>
          <p:cNvGrpSpPr/>
          <p:nvPr/>
        </p:nvGrpSpPr>
        <p:grpSpPr>
          <a:xfrm>
            <a:off x="4928896" y="468949"/>
            <a:ext cx="2338976" cy="45719"/>
            <a:chOff x="4928896" y="468949"/>
            <a:chExt cx="2338976" cy="45719"/>
          </a:xfrm>
        </p:grpSpPr>
        <p:sp>
          <p:nvSpPr>
            <p:cNvPr id="15" name="Rectangle 42">
              <a:extLst>
                <a:ext uri="{FF2B5EF4-FFF2-40B4-BE49-F238E27FC236}">
                  <a16:creationId xmlns:a16="http://schemas.microsoft.com/office/drawing/2014/main" id="{48F5428A-DF2E-5FCB-FFEB-0F7E4EFEDE66}"/>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3">
              <a:extLst>
                <a:ext uri="{FF2B5EF4-FFF2-40B4-BE49-F238E27FC236}">
                  <a16:creationId xmlns:a16="http://schemas.microsoft.com/office/drawing/2014/main" id="{C6DF03C2-9089-A308-8CC3-AC3C2C197B09}"/>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A469076B-3FE9-9EA5-98A5-5FA6D346928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2936D695-C8FE-8A10-30F3-9829723B8602}"/>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3FBB102F-AE6A-6859-0E45-42D7D0ADA057}"/>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171309EF-06E5-8640-0026-8543B1726196}"/>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334168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C9FF827-2964-8CF3-4F91-274AB6518AF4}"/>
              </a:ext>
            </a:extLst>
          </p:cNvPr>
          <p:cNvSpPr/>
          <p:nvPr/>
        </p:nvSpPr>
        <p:spPr>
          <a:xfrm>
            <a:off x="5603240" y="2761845"/>
            <a:ext cx="6394789" cy="30657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22000"/>
              </a:lnSpc>
            </a:pPr>
            <a:r>
              <a:rPr lang="fi-FI" sz="1300" b="1" dirty="0">
                <a:solidFill>
                  <a:schemeClr val="accent5"/>
                </a:solidFill>
                <a:latin typeface="+mj-lt"/>
              </a:rPr>
              <a:t>YHDENVERTAISU.      </a:t>
            </a:r>
            <a:r>
              <a:rPr lang="fi-FI" sz="1300" dirty="0">
                <a:solidFill>
                  <a:schemeClr val="accent5"/>
                </a:solidFill>
              </a:rPr>
              <a:t>– Palvelumme ovat kaikkien lähellä ja tukena.</a:t>
            </a:r>
          </a:p>
          <a:p>
            <a:pPr>
              <a:lnSpc>
                <a:spcPct val="122000"/>
              </a:lnSpc>
            </a:pPr>
            <a:endParaRPr lang="fi-FI" sz="1300" dirty="0">
              <a:solidFill>
                <a:schemeClr val="accent5"/>
              </a:solidFill>
            </a:endParaRPr>
          </a:p>
          <a:p>
            <a:pPr>
              <a:lnSpc>
                <a:spcPct val="122000"/>
              </a:lnSpc>
            </a:pPr>
            <a:r>
              <a:rPr lang="fi-FI" sz="1300" b="1" dirty="0">
                <a:solidFill>
                  <a:schemeClr val="accent5"/>
                </a:solidFill>
                <a:latin typeface="+mj-lt"/>
              </a:rPr>
              <a:t>VAIKUTTAVUU   </a:t>
            </a:r>
            <a:r>
              <a:rPr lang="fi-FI" sz="1300" dirty="0">
                <a:solidFill>
                  <a:schemeClr val="accent5"/>
                </a:solidFill>
              </a:rPr>
              <a:t>– Toimintamme on tarkoituksenmukaista ja vastuullista.</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ASIAKASLÄHTÖISYYS   – </a:t>
            </a:r>
            <a:r>
              <a:rPr lang="fi-FI" sz="1300" dirty="0">
                <a:solidFill>
                  <a:schemeClr val="accent5"/>
                </a:solidFill>
              </a:rPr>
              <a:t>Palvelemme asiakkaita inhimillisesti ja arvostavasti.</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ROHKEU </a:t>
            </a:r>
            <a:r>
              <a:rPr lang="fi-FI" sz="1300" dirty="0">
                <a:solidFill>
                  <a:schemeClr val="accent5"/>
                </a:solidFill>
              </a:rPr>
              <a:t>– Uudistumme luovasti ja ennakkoluulottomasti.</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TURVALLISUU   </a:t>
            </a:r>
            <a:r>
              <a:rPr lang="fi-FI" sz="1300" dirty="0">
                <a:solidFill>
                  <a:schemeClr val="accent5"/>
                </a:solidFill>
              </a:rPr>
              <a:t>– Luomme turvaa asumiseen, työhön ja vapaa-aikaan.</a:t>
            </a:r>
          </a:p>
          <a:p>
            <a:pPr>
              <a:lnSpc>
                <a:spcPct val="122000"/>
              </a:lnSpc>
            </a:pPr>
            <a:endParaRPr lang="fi-FI" sz="1400" b="1" dirty="0">
              <a:solidFill>
                <a:schemeClr val="accent5"/>
              </a:solidFill>
              <a:latin typeface="+mj-lt"/>
            </a:endParaRPr>
          </a:p>
        </p:txBody>
      </p:sp>
      <p:sp>
        <p:nvSpPr>
          <p:cNvPr id="28" name="Title 27">
            <a:extLst>
              <a:ext uri="{FF2B5EF4-FFF2-40B4-BE49-F238E27FC236}">
                <a16:creationId xmlns:a16="http://schemas.microsoft.com/office/drawing/2014/main" id="{73C1ACFB-FC30-0CB3-D36F-D81C330A84CC}"/>
              </a:ext>
            </a:extLst>
          </p:cNvPr>
          <p:cNvSpPr>
            <a:spLocks noGrp="1"/>
          </p:cNvSpPr>
          <p:nvPr>
            <p:ph type="title"/>
          </p:nvPr>
        </p:nvSpPr>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Yksikön toiminta toteuttaa Eloisan yhteistä missiota ja </a:t>
            </a:r>
            <a:r>
              <a:rPr lang="fi-FI">
                <a:solidFill>
                  <a:schemeClr val="accent5"/>
                </a:solidFill>
                <a:latin typeface="+mj-lt"/>
                <a:ea typeface="Inter" panose="02000503000000020004" pitchFamily="2" charset="0"/>
                <a:cs typeface="Times New Roman" panose="02020603050405020304" pitchFamily="18" charset="0"/>
              </a:rPr>
              <a:t>arvoja!</a:t>
            </a:r>
            <a:endParaRPr lang="fi-FI" dirty="0"/>
          </a:p>
        </p:txBody>
      </p:sp>
      <p:sp>
        <p:nvSpPr>
          <p:cNvPr id="20" name="Rectangle 19">
            <a:extLst>
              <a:ext uri="{FF2B5EF4-FFF2-40B4-BE49-F238E27FC236}">
                <a16:creationId xmlns:a16="http://schemas.microsoft.com/office/drawing/2014/main" id="{85B6E7AF-6D09-FB0D-CA51-CEDE77D34EC8}"/>
              </a:ext>
            </a:extLst>
          </p:cNvPr>
          <p:cNvSpPr/>
          <p:nvPr/>
        </p:nvSpPr>
        <p:spPr>
          <a:xfrm>
            <a:off x="565099" y="2242617"/>
            <a:ext cx="4414403" cy="3438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4000" b="1" dirty="0" err="1">
                <a:solidFill>
                  <a:schemeClr val="accent5"/>
                </a:solidFill>
                <a:latin typeface="+mj-lt"/>
              </a:rPr>
              <a:t>Myö</a:t>
            </a:r>
            <a:r>
              <a:rPr lang="fi-FI" sz="4000" b="1" dirty="0">
                <a:solidFill>
                  <a:schemeClr val="accent5"/>
                </a:solidFill>
                <a:latin typeface="+mj-lt"/>
              </a:rPr>
              <a:t> </a:t>
            </a:r>
            <a:r>
              <a:rPr lang="fi-FI" sz="4000" b="1" dirty="0" err="1">
                <a:solidFill>
                  <a:schemeClr val="accent5"/>
                </a:solidFill>
                <a:latin typeface="+mj-lt"/>
              </a:rPr>
              <a:t>yhessä</a:t>
            </a:r>
            <a:r>
              <a:rPr lang="fi-FI" sz="4000" b="1" dirty="0">
                <a:solidFill>
                  <a:schemeClr val="accent5"/>
                </a:solidFill>
                <a:latin typeface="+mj-lt"/>
              </a:rPr>
              <a:t> – Terveyttä ja turvaa Etelä-Savossa</a:t>
            </a:r>
          </a:p>
        </p:txBody>
      </p:sp>
      <p:sp>
        <p:nvSpPr>
          <p:cNvPr id="2" name="Rectangle 1">
            <a:extLst>
              <a:ext uri="{FF2B5EF4-FFF2-40B4-BE49-F238E27FC236}">
                <a16:creationId xmlns:a16="http://schemas.microsoft.com/office/drawing/2014/main" id="{AC7411C1-23F6-A219-84B9-A4162F6318DE}"/>
              </a:ext>
            </a:extLst>
          </p:cNvPr>
          <p:cNvSpPr/>
          <p:nvPr/>
        </p:nvSpPr>
        <p:spPr>
          <a:xfrm>
            <a:off x="5300095" y="2682623"/>
            <a:ext cx="2239086" cy="4952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b="1"/>
              <a:t>YHDENVERTAISUUS</a:t>
            </a:r>
            <a:endParaRPr lang="fi-FI" sz="1600" dirty="0"/>
          </a:p>
        </p:txBody>
      </p:sp>
      <p:sp>
        <p:nvSpPr>
          <p:cNvPr id="5" name="Rectangle 4">
            <a:extLst>
              <a:ext uri="{FF2B5EF4-FFF2-40B4-BE49-F238E27FC236}">
                <a16:creationId xmlns:a16="http://schemas.microsoft.com/office/drawing/2014/main" id="{5D548383-C1FC-A19A-3D77-936315374F0B}"/>
              </a:ext>
            </a:extLst>
          </p:cNvPr>
          <p:cNvSpPr/>
          <p:nvPr/>
        </p:nvSpPr>
        <p:spPr>
          <a:xfrm>
            <a:off x="5300095" y="3175860"/>
            <a:ext cx="1773426" cy="4952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b="1"/>
              <a:t>VAIKUTTAVUUS</a:t>
            </a:r>
            <a:endParaRPr lang="fi-FI" sz="1600" dirty="0"/>
          </a:p>
        </p:txBody>
      </p:sp>
      <p:sp>
        <p:nvSpPr>
          <p:cNvPr id="6" name="Rectangle 5">
            <a:extLst>
              <a:ext uri="{FF2B5EF4-FFF2-40B4-BE49-F238E27FC236}">
                <a16:creationId xmlns:a16="http://schemas.microsoft.com/office/drawing/2014/main" id="{10BB6E66-1132-1D2A-C234-79A6C719CF63}"/>
              </a:ext>
            </a:extLst>
          </p:cNvPr>
          <p:cNvSpPr/>
          <p:nvPr/>
        </p:nvSpPr>
        <p:spPr>
          <a:xfrm>
            <a:off x="5300095" y="3662527"/>
            <a:ext cx="2420672" cy="4952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b="1"/>
              <a:t>ASIAKASLÄHTÖISYYS</a:t>
            </a:r>
            <a:endParaRPr lang="fi-FI" sz="1600" dirty="0"/>
          </a:p>
        </p:txBody>
      </p:sp>
      <p:sp>
        <p:nvSpPr>
          <p:cNvPr id="8" name="Rectangle 7">
            <a:extLst>
              <a:ext uri="{FF2B5EF4-FFF2-40B4-BE49-F238E27FC236}">
                <a16:creationId xmlns:a16="http://schemas.microsoft.com/office/drawing/2014/main" id="{FD72A78D-A693-07A7-788B-EEA74DD8095D}"/>
              </a:ext>
            </a:extLst>
          </p:cNvPr>
          <p:cNvSpPr/>
          <p:nvPr/>
        </p:nvSpPr>
        <p:spPr>
          <a:xfrm>
            <a:off x="5300095" y="4110003"/>
            <a:ext cx="1205482" cy="4952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b="1"/>
              <a:t>ROHKEUS</a:t>
            </a:r>
            <a:endParaRPr lang="fi-FI" sz="1600" dirty="0"/>
          </a:p>
        </p:txBody>
      </p:sp>
      <p:sp>
        <p:nvSpPr>
          <p:cNvPr id="9" name="Rectangle 8">
            <a:extLst>
              <a:ext uri="{FF2B5EF4-FFF2-40B4-BE49-F238E27FC236}">
                <a16:creationId xmlns:a16="http://schemas.microsoft.com/office/drawing/2014/main" id="{EB933D6E-CFFD-5366-5EE5-B9B7D44F1F55}"/>
              </a:ext>
            </a:extLst>
          </p:cNvPr>
          <p:cNvSpPr/>
          <p:nvPr/>
        </p:nvSpPr>
        <p:spPr>
          <a:xfrm>
            <a:off x="5300095" y="4584374"/>
            <a:ext cx="1773426" cy="4952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1600" b="1"/>
              <a:t>TURVALLISUUS</a:t>
            </a:r>
            <a:endParaRPr lang="fi-FI" sz="1600" dirty="0"/>
          </a:p>
        </p:txBody>
      </p:sp>
      <p:cxnSp>
        <p:nvCxnSpPr>
          <p:cNvPr id="12" name="Straight Connector 11">
            <a:extLst>
              <a:ext uri="{FF2B5EF4-FFF2-40B4-BE49-F238E27FC236}">
                <a16:creationId xmlns:a16="http://schemas.microsoft.com/office/drawing/2014/main" id="{F23A4B58-B159-59BA-8693-CF452982E1BB}"/>
              </a:ext>
            </a:extLst>
          </p:cNvPr>
          <p:cNvCxnSpPr>
            <a:cxnSpLocks/>
          </p:cNvCxnSpPr>
          <p:nvPr/>
        </p:nvCxnSpPr>
        <p:spPr>
          <a:xfrm flipV="1">
            <a:off x="5139799" y="1796142"/>
            <a:ext cx="0" cy="42312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952B63C-8776-5F27-1A06-EBEA8E843CE0}"/>
              </a:ext>
            </a:extLst>
          </p:cNvPr>
          <p:cNvCxnSpPr>
            <a:cxnSpLocks/>
          </p:cNvCxnSpPr>
          <p:nvPr/>
        </p:nvCxnSpPr>
        <p:spPr>
          <a:xfrm>
            <a:off x="565099" y="1805639"/>
            <a:ext cx="110514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F55FC07-D5F2-B67D-0056-5587551E14BE}"/>
              </a:ext>
            </a:extLst>
          </p:cNvPr>
          <p:cNvCxnSpPr>
            <a:cxnSpLocks/>
          </p:cNvCxnSpPr>
          <p:nvPr/>
        </p:nvCxnSpPr>
        <p:spPr>
          <a:xfrm>
            <a:off x="607297" y="6027395"/>
            <a:ext cx="110514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4054BB73-235F-BF50-6BCB-1C8F69C43278}"/>
              </a:ext>
            </a:extLst>
          </p:cNvPr>
          <p:cNvSpPr/>
          <p:nvPr/>
        </p:nvSpPr>
        <p:spPr>
          <a:xfrm>
            <a:off x="5130836" y="2054718"/>
            <a:ext cx="6496066" cy="4231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fi-FI" sz="1400" spc="300" dirty="0">
                <a:solidFill>
                  <a:schemeClr val="tx1"/>
                </a:solidFill>
              </a:rPr>
              <a:t>ARVOT:</a:t>
            </a:r>
          </a:p>
          <a:p>
            <a:pPr>
              <a:lnSpc>
                <a:spcPct val="110000"/>
              </a:lnSpc>
            </a:pPr>
            <a:endParaRPr lang="fi-FI" sz="1400" b="1" dirty="0">
              <a:solidFill>
                <a:schemeClr val="tx1"/>
              </a:solidFill>
              <a:latin typeface="+mj-lt"/>
            </a:endParaRPr>
          </a:p>
        </p:txBody>
      </p:sp>
      <p:sp>
        <p:nvSpPr>
          <p:cNvPr id="35" name="Rectangle 34">
            <a:extLst>
              <a:ext uri="{FF2B5EF4-FFF2-40B4-BE49-F238E27FC236}">
                <a16:creationId xmlns:a16="http://schemas.microsoft.com/office/drawing/2014/main" id="{B83B3E8C-A7D7-8C01-096B-48DD3A83EE57}"/>
              </a:ext>
            </a:extLst>
          </p:cNvPr>
          <p:cNvSpPr/>
          <p:nvPr/>
        </p:nvSpPr>
        <p:spPr>
          <a:xfrm>
            <a:off x="565099" y="2003630"/>
            <a:ext cx="4565736" cy="6672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i-FI" sz="1351" spc="300" dirty="0">
                <a:solidFill>
                  <a:schemeClr val="tx1"/>
                </a:solidFill>
              </a:rPr>
              <a:t>MISSIO:</a:t>
            </a:r>
            <a:endParaRPr lang="fi-FI" sz="4000" b="1" dirty="0">
              <a:solidFill>
                <a:schemeClr val="tx1"/>
              </a:solidFill>
              <a:latin typeface="+mj-lt"/>
            </a:endParaRPr>
          </a:p>
        </p:txBody>
      </p:sp>
      <p:grpSp>
        <p:nvGrpSpPr>
          <p:cNvPr id="4" name="Ryhmä 3">
            <a:extLst>
              <a:ext uri="{FF2B5EF4-FFF2-40B4-BE49-F238E27FC236}">
                <a16:creationId xmlns:a16="http://schemas.microsoft.com/office/drawing/2014/main" id="{3B18AED4-3C66-47AB-8657-3F92D4FBBF1C}"/>
              </a:ext>
            </a:extLst>
          </p:cNvPr>
          <p:cNvGrpSpPr/>
          <p:nvPr/>
        </p:nvGrpSpPr>
        <p:grpSpPr>
          <a:xfrm>
            <a:off x="4928896" y="468949"/>
            <a:ext cx="2338976" cy="45719"/>
            <a:chOff x="4928896" y="468949"/>
            <a:chExt cx="2338976" cy="45719"/>
          </a:xfrm>
        </p:grpSpPr>
        <p:sp>
          <p:nvSpPr>
            <p:cNvPr id="37" name="Rectangle 42">
              <a:extLst>
                <a:ext uri="{FF2B5EF4-FFF2-40B4-BE49-F238E27FC236}">
                  <a16:creationId xmlns:a16="http://schemas.microsoft.com/office/drawing/2014/main" id="{9D37DD45-1B76-BAC5-9BA6-FBB239B70ECE}"/>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8" name="Rectangle 43">
              <a:extLst>
                <a:ext uri="{FF2B5EF4-FFF2-40B4-BE49-F238E27FC236}">
                  <a16:creationId xmlns:a16="http://schemas.microsoft.com/office/drawing/2014/main" id="{D0E0306D-744F-67FC-69CD-84A4F1DC2620}"/>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4">
              <a:extLst>
                <a:ext uri="{FF2B5EF4-FFF2-40B4-BE49-F238E27FC236}">
                  <a16:creationId xmlns:a16="http://schemas.microsoft.com/office/drawing/2014/main" id="{C0B73645-5003-7E51-170B-CC8EC6D744F3}"/>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5">
              <a:extLst>
                <a:ext uri="{FF2B5EF4-FFF2-40B4-BE49-F238E27FC236}">
                  <a16:creationId xmlns:a16="http://schemas.microsoft.com/office/drawing/2014/main" id="{7CB4B7B2-3538-4220-F18C-B1D9B984B059}"/>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6">
              <a:extLst>
                <a:ext uri="{FF2B5EF4-FFF2-40B4-BE49-F238E27FC236}">
                  <a16:creationId xmlns:a16="http://schemas.microsoft.com/office/drawing/2014/main" id="{87FE52A6-D662-1B17-0CC5-FDC04F4DA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7">
              <a:extLst>
                <a:ext uri="{FF2B5EF4-FFF2-40B4-BE49-F238E27FC236}">
                  <a16:creationId xmlns:a16="http://schemas.microsoft.com/office/drawing/2014/main" id="{737986CC-CB88-D13F-CFB6-CFD6C7EC445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1251587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73C1ACFB-FC30-0CB3-D36F-D81C330A84CC}"/>
              </a:ext>
            </a:extLst>
          </p:cNvPr>
          <p:cNvSpPr>
            <a:spLocks noGrp="1"/>
          </p:cNvSpPr>
          <p:nvPr>
            <p:ph type="title"/>
          </p:nvPr>
        </p:nvSpPr>
        <p:spPr/>
        <p:txBody>
          <a:bodyPr vert="horz">
            <a:normAutofit/>
          </a:bodyPr>
          <a:lstStyle/>
          <a:p>
            <a:r>
              <a:rPr lang="fi-FI" dirty="0">
                <a:latin typeface="+mj-lt"/>
                <a:ea typeface="Inter" panose="02000503000000020004" pitchFamily="2" charset="0"/>
                <a:cs typeface="Times New Roman" panose="02020603050405020304" pitchFamily="18" charset="0"/>
              </a:rPr>
              <a:t>T</a:t>
            </a:r>
            <a:r>
              <a:rPr lang="fi-FI" dirty="0">
                <a:solidFill>
                  <a:schemeClr val="accent5"/>
                </a:solidFill>
                <a:latin typeface="+mj-lt"/>
                <a:ea typeface="Inter" panose="02000503000000020004" pitchFamily="2" charset="0"/>
                <a:cs typeface="Times New Roman" panose="02020603050405020304" pitchFamily="18" charset="0"/>
              </a:rPr>
              <a:t>oiminta-ajatus, arvot ja toimintaperiaatteet</a:t>
            </a:r>
          </a:p>
        </p:txBody>
      </p:sp>
      <p:sp>
        <p:nvSpPr>
          <p:cNvPr id="41" name="Content Placeholder 30">
            <a:extLst>
              <a:ext uri="{FF2B5EF4-FFF2-40B4-BE49-F238E27FC236}">
                <a16:creationId xmlns:a16="http://schemas.microsoft.com/office/drawing/2014/main" id="{A0F75A8B-6339-1E2F-889A-DF4810DE8FF8}"/>
              </a:ext>
            </a:extLst>
          </p:cNvPr>
          <p:cNvSpPr>
            <a:spLocks noGrp="1"/>
          </p:cNvSpPr>
          <p:nvPr>
            <p:ph sz="half" idx="1"/>
          </p:nvPr>
        </p:nvSpPr>
        <p:spPr>
          <a:xfrm>
            <a:off x="451413" y="1825625"/>
            <a:ext cx="5529132" cy="4514194"/>
          </a:xfrm>
        </p:spPr>
        <p:txBody>
          <a:bodyPr numCol="1"/>
          <a:lstStyle/>
          <a:p>
            <a:pPr marL="0" lvl="1">
              <a:spcBef>
                <a:spcPts val="900"/>
              </a:spcBef>
              <a:spcAft>
                <a:spcPts val="200"/>
              </a:spcAft>
            </a:pPr>
            <a:r>
              <a:rPr lang="fi-FI" sz="2000" b="1" dirty="0"/>
              <a:t>Toiminta-ajatus</a:t>
            </a:r>
          </a:p>
          <a:p>
            <a:pPr marL="0" lvl="1">
              <a:spcBef>
                <a:spcPts val="900"/>
              </a:spcBef>
              <a:spcAft>
                <a:spcPts val="200"/>
              </a:spcAft>
            </a:pPr>
            <a:r>
              <a:rPr lang="fi-FI" dirty="0"/>
              <a:t>Sosiaalihuollon palveluiden toiminta-ajatukset perustuvat lainsäädäntöön eli mm. sosiaalihuoltolakiin, perustuslakiin sekä lakiin sosiaalihuollon asiakkaan asemasta ja oikeuksista. </a:t>
            </a:r>
          </a:p>
          <a:p>
            <a:pPr marL="0" lvl="1">
              <a:spcBef>
                <a:spcPts val="900"/>
              </a:spcBef>
              <a:spcAft>
                <a:spcPts val="200"/>
              </a:spcAft>
            </a:pPr>
            <a:r>
              <a:rPr lang="fi-FI" b="1" dirty="0"/>
              <a:t>Palvelut toteutetaan niin, että ne tukevat sosiaalihuollon asiakkaan hyvinvointia, terveyttä, toimintakykyä, itsenäistä suoriutumista ja osallisuutta. </a:t>
            </a:r>
          </a:p>
          <a:p>
            <a:pPr marL="0" lvl="1">
              <a:spcBef>
                <a:spcPts val="900"/>
              </a:spcBef>
              <a:spcAft>
                <a:spcPts val="200"/>
              </a:spcAft>
            </a:pPr>
            <a:r>
              <a:rPr lang="fi-FI" b="1" dirty="0">
                <a:solidFill>
                  <a:schemeClr val="accent5"/>
                </a:solidFill>
                <a:latin typeface="Arial" panose="020B0604020202020204"/>
                <a:cs typeface="+mn-cs"/>
              </a:rPr>
              <a:t>Turvakodin toiminta perustuu Turvakotilakiin (1354/2014 ja 381/20185, asetukselle turvakotipalvelujen tuottamiselle asetetuista edellytyksistä (598/2015, 1103/2018), sosiaalihuoltolakiin (1301/2014) sekä Istanbulin sopimukseen (53/20115). Toimintaa ohjaa turvakotipalvelujen kansalliset laatusuositukset (THL 2019) ja lasten kanssa tehtävän työn laatusuositukset (THL 2022). </a:t>
            </a:r>
            <a:endParaRPr lang="fi-FI" b="1" dirty="0">
              <a:solidFill>
                <a:schemeClr val="accent5"/>
              </a:solidFill>
            </a:endParaRPr>
          </a:p>
          <a:p>
            <a:pPr marL="0" lvl="1">
              <a:spcBef>
                <a:spcPts val="900"/>
              </a:spcBef>
              <a:spcAft>
                <a:spcPts val="200"/>
              </a:spcAft>
            </a:pPr>
            <a:endParaRPr lang="fi-FI" b="1" i="1" dirty="0">
              <a:solidFill>
                <a:schemeClr val="accent5"/>
              </a:solidFill>
            </a:endParaRPr>
          </a:p>
          <a:p>
            <a:pPr marL="0" lvl="1">
              <a:spcAft>
                <a:spcPts val="600"/>
              </a:spcAft>
            </a:pPr>
            <a:endParaRPr lang="fi-FI" sz="1200" dirty="0">
              <a:highlight>
                <a:srgbClr val="FFFF00"/>
              </a:highlight>
              <a:ea typeface="Inter" panose="02000503000000020004" pitchFamily="2"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lnSpc>
                <a:spcPct val="100000"/>
              </a:lnSpc>
              <a:spcAft>
                <a:spcPts val="600"/>
              </a:spcAft>
              <a:defRPr/>
            </a:pPr>
            <a:endParaRPr lang="fi-FI" sz="1200" dirty="0">
              <a:latin typeface="+mn-lt"/>
            </a:endParaRPr>
          </a:p>
        </p:txBody>
      </p:sp>
      <p:sp>
        <p:nvSpPr>
          <p:cNvPr id="33" name="Content Placeholder 30">
            <a:extLst>
              <a:ext uri="{FF2B5EF4-FFF2-40B4-BE49-F238E27FC236}">
                <a16:creationId xmlns:a16="http://schemas.microsoft.com/office/drawing/2014/main" id="{AF05345F-4EFD-F972-1D17-A3DA0981C209}"/>
              </a:ext>
            </a:extLst>
          </p:cNvPr>
          <p:cNvSpPr txBox="1">
            <a:spLocks/>
          </p:cNvSpPr>
          <p:nvPr/>
        </p:nvSpPr>
        <p:spPr>
          <a:xfrm>
            <a:off x="6300470" y="1825625"/>
            <a:ext cx="5529132" cy="4784900"/>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r>
              <a:rPr lang="fi-FI" sz="2000" b="1" dirty="0">
                <a:ea typeface="Inter" panose="02000503000000020004" pitchFamily="2" charset="0"/>
                <a:cs typeface="Times New Roman" panose="02020603050405020304" pitchFamily="18" charset="0"/>
              </a:rPr>
              <a:t>Arvot ja toimintaperiaatteet</a:t>
            </a:r>
          </a:p>
          <a:p>
            <a:pPr marL="0" lvl="1">
              <a:spcBef>
                <a:spcPts val="0"/>
              </a:spcBef>
              <a:spcAft>
                <a:spcPts val="600"/>
              </a:spcAft>
              <a:defRPr/>
            </a:pPr>
            <a:r>
              <a:rPr lang="fi-FI" dirty="0">
                <a:ea typeface="Inter" panose="02000503000000020004" pitchFamily="2" charset="0"/>
              </a:rPr>
              <a:t>Eloisan yhteiset arvo (</a:t>
            </a:r>
            <a:r>
              <a:rPr lang="fi-FI" i="1" dirty="0">
                <a:ea typeface="Inter" panose="02000503000000020004" pitchFamily="2" charset="0"/>
              </a:rPr>
              <a:t>yhdenvertaisuus, vaikuttavuus, asiakaslähtöisyys, turvallisuus, rohkeus</a:t>
            </a:r>
            <a:r>
              <a:rPr lang="fi-FI" dirty="0">
                <a:ea typeface="Inter" panose="02000503000000020004" pitchFamily="2" charset="0"/>
              </a:rPr>
              <a:t>) ohjaavat yksikön toimintaa. </a:t>
            </a:r>
          </a:p>
          <a:p>
            <a:pPr marL="0" lvl="1">
              <a:spcBef>
                <a:spcPts val="0"/>
              </a:spcBef>
              <a:spcAft>
                <a:spcPts val="600"/>
              </a:spcAft>
              <a:defRPr/>
            </a:pPr>
            <a:r>
              <a:rPr lang="fi-FI" b="0" i="0" u="none" strike="noStrike" baseline="0" dirty="0">
                <a:solidFill>
                  <a:schemeClr val="accent5"/>
                </a:solidFill>
                <a:latin typeface="+mn-lt"/>
              </a:rPr>
              <a:t>Turvakodin toimintaperiaatteet pohjautuvat </a:t>
            </a:r>
            <a:r>
              <a:rPr lang="fi-FI" b="0" i="0" u="none" strike="noStrike" baseline="0" dirty="0" err="1">
                <a:solidFill>
                  <a:schemeClr val="accent5"/>
                </a:solidFill>
                <a:latin typeface="+mn-lt"/>
              </a:rPr>
              <a:t>THL:n</a:t>
            </a:r>
            <a:r>
              <a:rPr lang="fi-FI" b="0" i="0" u="none" strike="noStrike" baseline="0" dirty="0">
                <a:solidFill>
                  <a:schemeClr val="accent5"/>
                </a:solidFill>
                <a:latin typeface="+mn-lt"/>
              </a:rPr>
              <a:t> Turvakotipalvelujen laatusuosituksiin. </a:t>
            </a:r>
          </a:p>
          <a:p>
            <a:pPr marL="0" lvl="1">
              <a:spcBef>
                <a:spcPts val="0"/>
              </a:spcBef>
              <a:spcAft>
                <a:spcPts val="600"/>
              </a:spcAft>
              <a:defRPr/>
            </a:pPr>
            <a:r>
              <a:rPr lang="fi-FI" b="1" i="0" u="none" strike="noStrike" baseline="0" dirty="0">
                <a:solidFill>
                  <a:schemeClr val="accent5"/>
                </a:solidFill>
                <a:latin typeface="+mn-lt"/>
              </a:rPr>
              <a:t>Turvallisuus: </a:t>
            </a:r>
            <a:r>
              <a:rPr lang="fi-FI" b="0" i="0" u="none" strike="noStrike" baseline="0" dirty="0">
                <a:solidFill>
                  <a:schemeClr val="accent5"/>
                </a:solidFill>
                <a:latin typeface="+mn-lt"/>
              </a:rPr>
              <a:t>Väkivaltaa ei hyväksytä missään muodossa eikä keneenkään kohdistuneena. </a:t>
            </a:r>
          </a:p>
          <a:p>
            <a:pPr marL="0" lvl="1">
              <a:spcBef>
                <a:spcPts val="0"/>
              </a:spcBef>
              <a:spcAft>
                <a:spcPts val="600"/>
              </a:spcAft>
              <a:defRPr/>
            </a:pPr>
            <a:r>
              <a:rPr lang="fi-FI" b="1" i="0" u="none" strike="noStrike" baseline="0" dirty="0">
                <a:solidFill>
                  <a:schemeClr val="accent5"/>
                </a:solidFill>
                <a:latin typeface="+mn-lt"/>
              </a:rPr>
              <a:t>Asiakkaan osallisuus: </a:t>
            </a:r>
            <a:r>
              <a:rPr lang="fi-FI" b="0" i="0" u="none" strike="noStrike" baseline="0" dirty="0">
                <a:solidFill>
                  <a:schemeClr val="accent5"/>
                </a:solidFill>
                <a:latin typeface="+mn-lt"/>
              </a:rPr>
              <a:t>Väkivaltatyötä tehdään asiakaslähtöisesti ja asiakkaalla tarkoitetaan sekä aikuista että lasta. </a:t>
            </a:r>
          </a:p>
          <a:p>
            <a:pPr marL="0" lvl="1">
              <a:spcBef>
                <a:spcPts val="0"/>
              </a:spcBef>
              <a:spcAft>
                <a:spcPts val="600"/>
              </a:spcAft>
              <a:defRPr/>
            </a:pPr>
            <a:r>
              <a:rPr lang="fi-FI" b="1" i="0" u="none" strike="noStrike" baseline="0" dirty="0">
                <a:solidFill>
                  <a:schemeClr val="accent5"/>
                </a:solidFill>
                <a:latin typeface="+mn-lt"/>
              </a:rPr>
              <a:t>Luotettavuus: </a:t>
            </a:r>
            <a:r>
              <a:rPr lang="fi-FI" b="0" i="0" u="none" strike="noStrike" baseline="0" dirty="0">
                <a:solidFill>
                  <a:schemeClr val="accent5"/>
                </a:solidFill>
                <a:latin typeface="+mn-lt"/>
              </a:rPr>
              <a:t>Väkivaltatyötä tehdään läpinäkyvästi asiakkaille, omassa työyhteisössä toimiville sekä yhteistyökumppaneille kerrotaan työkäytännöistä, käytettävistä työmenetelmistä sekä niiden perusteluista. Asiakastyössä luotettavuus näkyy luottamuksellisena asiakassuhteena. Työntekijät noudattavat salassapitovelvollisuutta koskevia lakeja ja asetuksia. </a:t>
            </a:r>
          </a:p>
          <a:p>
            <a:pPr>
              <a:lnSpc>
                <a:spcPct val="100000"/>
              </a:lnSpc>
              <a:spcBef>
                <a:spcPts val="0"/>
              </a:spcBef>
            </a:pPr>
            <a:r>
              <a:rPr lang="fi-FI" b="1" i="0" u="none" strike="noStrike" baseline="0" dirty="0">
                <a:solidFill>
                  <a:schemeClr val="accent5"/>
                </a:solidFill>
                <a:latin typeface="+mn-lt"/>
              </a:rPr>
              <a:t>Kunnioitus: </a:t>
            </a:r>
            <a:r>
              <a:rPr lang="fi-FI" b="0" i="0" u="none" strike="noStrike" baseline="0" dirty="0">
                <a:solidFill>
                  <a:schemeClr val="accent5"/>
                </a:solidFill>
                <a:latin typeface="+mn-lt"/>
              </a:rPr>
              <a:t>Asiakastyössä huomioidaan asiakkaan erityisyys, yksilöllinen tilanne, henkilö-historia ja tarpeet. Työskentely pohjautuu asiakkaan toiveisiin ja tarpeisiin. Kunnioitus näkyy myös toiminnassa toisten työntekijöiden ja yhteistyökumppaneiden kanssa. </a:t>
            </a:r>
          </a:p>
          <a:p>
            <a:pPr>
              <a:lnSpc>
                <a:spcPct val="100000"/>
              </a:lnSpc>
              <a:spcBef>
                <a:spcPts val="0"/>
              </a:spcBef>
            </a:pPr>
            <a:endParaRPr lang="fi-FI" b="1" i="0" u="none" strike="noStrike" baseline="0" dirty="0">
              <a:solidFill>
                <a:schemeClr val="accent5"/>
              </a:solidFill>
              <a:latin typeface="+mn-lt"/>
            </a:endParaRPr>
          </a:p>
          <a:p>
            <a:pPr>
              <a:lnSpc>
                <a:spcPct val="100000"/>
              </a:lnSpc>
              <a:spcBef>
                <a:spcPts val="0"/>
              </a:spcBef>
            </a:pPr>
            <a:r>
              <a:rPr lang="fi-FI" b="1" i="0" u="none" strike="noStrike" baseline="0" dirty="0">
                <a:solidFill>
                  <a:schemeClr val="accent5"/>
                </a:solidFill>
                <a:latin typeface="+mn-lt"/>
              </a:rPr>
              <a:t>Toivon luominen: </a:t>
            </a:r>
            <a:r>
              <a:rPr lang="fi-FI" b="0" i="0" u="none" strike="noStrike" baseline="0" dirty="0">
                <a:solidFill>
                  <a:schemeClr val="accent5"/>
                </a:solidFill>
                <a:latin typeface="+mn-lt"/>
              </a:rPr>
              <a:t>Asiakkaan toimijuutta pyritään vahvistamaan luomalla uskoa ja toivoa väkivallattoman elämän mahdollisuudesta. Voimavaroja vahvistetaan positiivisten asioiden kautta.</a:t>
            </a:r>
            <a:endParaRPr lang="fi-FI" b="1" i="1" dirty="0">
              <a:solidFill>
                <a:schemeClr val="accent5"/>
              </a:solidFill>
              <a:latin typeface="+mn-lt"/>
            </a:endParaRPr>
          </a:p>
          <a:p>
            <a:pPr marL="0" lvl="1">
              <a:lnSpc>
                <a:spcPct val="100000"/>
              </a:lnSpc>
              <a:spcAft>
                <a:spcPts val="600"/>
              </a:spcAft>
              <a:defRPr/>
            </a:pPr>
            <a:endParaRPr lang="fi-FI" dirty="0">
              <a:latin typeface="+mn-lt"/>
            </a:endParaRPr>
          </a:p>
        </p:txBody>
      </p:sp>
      <p:grpSp>
        <p:nvGrpSpPr>
          <p:cNvPr id="4" name="Ryhmä 3">
            <a:extLst>
              <a:ext uri="{FF2B5EF4-FFF2-40B4-BE49-F238E27FC236}">
                <a16:creationId xmlns:a16="http://schemas.microsoft.com/office/drawing/2014/main" id="{12192642-DF26-9378-7917-2BA47DA73E18}"/>
              </a:ext>
            </a:extLst>
          </p:cNvPr>
          <p:cNvGrpSpPr/>
          <p:nvPr/>
        </p:nvGrpSpPr>
        <p:grpSpPr>
          <a:xfrm>
            <a:off x="4928896" y="468949"/>
            <a:ext cx="2338976" cy="45719"/>
            <a:chOff x="4928896" y="468949"/>
            <a:chExt cx="2338976" cy="45719"/>
          </a:xfrm>
        </p:grpSpPr>
        <p:sp>
          <p:nvSpPr>
            <p:cNvPr id="5" name="Rectangle 42">
              <a:extLst>
                <a:ext uri="{FF2B5EF4-FFF2-40B4-BE49-F238E27FC236}">
                  <a16:creationId xmlns:a16="http://schemas.microsoft.com/office/drawing/2014/main" id="{9408E5DE-40DD-EB00-4BC8-EEA4884AB2B5}"/>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3">
              <a:extLst>
                <a:ext uri="{FF2B5EF4-FFF2-40B4-BE49-F238E27FC236}">
                  <a16:creationId xmlns:a16="http://schemas.microsoft.com/office/drawing/2014/main" id="{A6590940-CBF3-8A42-3918-5E5D9A54E652}"/>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4">
              <a:extLst>
                <a:ext uri="{FF2B5EF4-FFF2-40B4-BE49-F238E27FC236}">
                  <a16:creationId xmlns:a16="http://schemas.microsoft.com/office/drawing/2014/main" id="{FB2AABBF-663D-C427-862B-D1481FD651E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5">
              <a:extLst>
                <a:ext uri="{FF2B5EF4-FFF2-40B4-BE49-F238E27FC236}">
                  <a16:creationId xmlns:a16="http://schemas.microsoft.com/office/drawing/2014/main" id="{D8FD0C10-5FA8-C50B-09A6-698619EBDD22}"/>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6">
              <a:extLst>
                <a:ext uri="{FF2B5EF4-FFF2-40B4-BE49-F238E27FC236}">
                  <a16:creationId xmlns:a16="http://schemas.microsoft.com/office/drawing/2014/main" id="{F864AE21-7B09-D5A0-EC86-5EEAE702A410}"/>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7">
              <a:extLst>
                <a:ext uri="{FF2B5EF4-FFF2-40B4-BE49-F238E27FC236}">
                  <a16:creationId xmlns:a16="http://schemas.microsoft.com/office/drawing/2014/main" id="{829EBEA0-67D8-4365-2535-CC51A16B95AD}"/>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1097926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7E82048B-FFAF-AC31-2A7C-5CB18838F9E1}"/>
              </a:ext>
            </a:extLst>
          </p:cNvPr>
          <p:cNvCxnSpPr>
            <a:cxnSpLocks/>
            <a:stCxn id="49" idx="1"/>
            <a:endCxn id="24" idx="5"/>
          </p:cNvCxnSpPr>
          <p:nvPr/>
        </p:nvCxnSpPr>
        <p:spPr>
          <a:xfrm flipH="1" flipV="1">
            <a:off x="8019668" y="4140197"/>
            <a:ext cx="1007727" cy="549884"/>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4" name="Oval 23">
            <a:extLst>
              <a:ext uri="{FF2B5EF4-FFF2-40B4-BE49-F238E27FC236}">
                <a16:creationId xmlns:a16="http://schemas.microsoft.com/office/drawing/2014/main" id="{F617F44A-17E9-E027-717D-4A2B465EB6F4}"/>
              </a:ext>
            </a:extLst>
          </p:cNvPr>
          <p:cNvSpPr/>
          <p:nvPr/>
        </p:nvSpPr>
        <p:spPr>
          <a:xfrm>
            <a:off x="7841029" y="3961558"/>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27" name="Straight Connector 26">
            <a:extLst>
              <a:ext uri="{FF2B5EF4-FFF2-40B4-BE49-F238E27FC236}">
                <a16:creationId xmlns:a16="http://schemas.microsoft.com/office/drawing/2014/main" id="{5D130E20-71F3-2A85-D640-4A9803D27C00}"/>
              </a:ext>
            </a:extLst>
          </p:cNvPr>
          <p:cNvCxnSpPr>
            <a:cxnSpLocks/>
            <a:stCxn id="42" idx="3"/>
            <a:endCxn id="28" idx="3"/>
          </p:cNvCxnSpPr>
          <p:nvPr/>
        </p:nvCxnSpPr>
        <p:spPr>
          <a:xfrm flipV="1">
            <a:off x="3849003" y="4826960"/>
            <a:ext cx="510269" cy="483531"/>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27">
            <a:extLst>
              <a:ext uri="{FF2B5EF4-FFF2-40B4-BE49-F238E27FC236}">
                <a16:creationId xmlns:a16="http://schemas.microsoft.com/office/drawing/2014/main" id="{CFF9267A-D4A7-5AA9-A66A-6BDFE3B3F4B9}"/>
              </a:ext>
            </a:extLst>
          </p:cNvPr>
          <p:cNvSpPr/>
          <p:nvPr/>
        </p:nvSpPr>
        <p:spPr>
          <a:xfrm>
            <a:off x="4328622" y="4648321"/>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29" name="Straight Connector 28">
            <a:extLst>
              <a:ext uri="{FF2B5EF4-FFF2-40B4-BE49-F238E27FC236}">
                <a16:creationId xmlns:a16="http://schemas.microsoft.com/office/drawing/2014/main" id="{D05B3E8F-337E-D454-203F-2D7EAF764D38}"/>
              </a:ext>
            </a:extLst>
          </p:cNvPr>
          <p:cNvCxnSpPr>
            <a:cxnSpLocks/>
            <a:endCxn id="30" idx="2"/>
          </p:cNvCxnSpPr>
          <p:nvPr/>
        </p:nvCxnSpPr>
        <p:spPr>
          <a:xfrm flipV="1">
            <a:off x="3397857" y="2513395"/>
            <a:ext cx="451146" cy="19906"/>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0" name="Oval 29">
            <a:extLst>
              <a:ext uri="{FF2B5EF4-FFF2-40B4-BE49-F238E27FC236}">
                <a16:creationId xmlns:a16="http://schemas.microsoft.com/office/drawing/2014/main" id="{E300536A-4FDF-3544-EE79-9C2FB267176E}"/>
              </a:ext>
            </a:extLst>
          </p:cNvPr>
          <p:cNvSpPr/>
          <p:nvPr/>
        </p:nvSpPr>
        <p:spPr>
          <a:xfrm>
            <a:off x="3849003" y="2408750"/>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5" name="Straight Connector 34">
            <a:extLst>
              <a:ext uri="{FF2B5EF4-FFF2-40B4-BE49-F238E27FC236}">
                <a16:creationId xmlns:a16="http://schemas.microsoft.com/office/drawing/2014/main" id="{1C725B09-C19C-7875-4586-DD1C8118CF97}"/>
              </a:ext>
            </a:extLst>
          </p:cNvPr>
          <p:cNvCxnSpPr>
            <a:cxnSpLocks/>
            <a:stCxn id="37" idx="0"/>
            <a:endCxn id="36" idx="5"/>
          </p:cNvCxnSpPr>
          <p:nvPr/>
        </p:nvCxnSpPr>
        <p:spPr>
          <a:xfrm flipH="1" flipV="1">
            <a:off x="6651687" y="4659431"/>
            <a:ext cx="539250" cy="192684"/>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87D9974B-CECE-DABA-C292-3F52D19615E9}"/>
              </a:ext>
            </a:extLst>
          </p:cNvPr>
          <p:cNvSpPr/>
          <p:nvPr/>
        </p:nvSpPr>
        <p:spPr>
          <a:xfrm>
            <a:off x="6473048" y="4480792"/>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Rectangle 45">
            <a:extLst>
              <a:ext uri="{FF2B5EF4-FFF2-40B4-BE49-F238E27FC236}">
                <a16:creationId xmlns:a16="http://schemas.microsoft.com/office/drawing/2014/main" id="{E9991BD6-953D-A421-3BA5-A552B9E1F91D}"/>
              </a:ext>
            </a:extLst>
          </p:cNvPr>
          <p:cNvSpPr>
            <a:spLocks/>
          </p:cNvSpPr>
          <p:nvPr/>
        </p:nvSpPr>
        <p:spPr>
          <a:xfrm>
            <a:off x="8540217" y="1103090"/>
            <a:ext cx="2825441" cy="1916872"/>
          </a:xfrm>
          <a:prstGeom prst="rect">
            <a:avLst/>
          </a:prstGeom>
          <a:solidFill>
            <a:srgbClr val="E7F1F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fontScale="92500" lnSpcReduction="10000"/>
          </a:bodyPr>
          <a:lstStyle/>
          <a:p>
            <a:pPr marL="171450" lvl="1" indent="-171450" defTabSz="914400">
              <a:lnSpc>
                <a:spcPct val="90000"/>
              </a:lnSpc>
              <a:spcBef>
                <a:spcPts val="800"/>
              </a:spcBef>
              <a:buClr>
                <a:schemeClr val="accent5"/>
              </a:buClr>
              <a:buFont typeface="Arial" panose="020B0604020202020204" pitchFamily="34" charset="0"/>
              <a:buChar char="•"/>
            </a:pPr>
            <a:r>
              <a:rPr lang="fi-FI" sz="1100" b="0" i="1" u="none" strike="noStrike" baseline="0" dirty="0">
                <a:solidFill>
                  <a:schemeClr val="accent5"/>
                </a:solidFill>
                <a:latin typeface="+mn-lt"/>
              </a:rPr>
              <a:t>Väkivaltaa ei hyväksytä missään muodossa eikä keneenkään kohdistuneena.</a:t>
            </a:r>
          </a:p>
          <a:p>
            <a:pPr marL="171450" lvl="1" indent="-17145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Turvakodin työntekijät huolehtivat asiakkaiden turvallisuudesta läpi turvakotijakson</a:t>
            </a:r>
          </a:p>
          <a:p>
            <a:pPr marL="171450" lvl="1" indent="-17145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Turvakodin työntekijät raportoivat turvallisuuspoikkeamista.</a:t>
            </a:r>
          </a:p>
          <a:p>
            <a:pPr marL="171450" lvl="1" indent="-17145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Ennakoidaan ja varaudutaan riski- ja vaaratilanteisiin</a:t>
            </a:r>
          </a:p>
          <a:p>
            <a:pPr marL="0" lvl="1" defTabSz="914400">
              <a:lnSpc>
                <a:spcPct val="90000"/>
              </a:lnSpc>
              <a:spcBef>
                <a:spcPts val="800"/>
              </a:spcBef>
              <a:buClr>
                <a:schemeClr val="accent5"/>
              </a:buClr>
            </a:pPr>
            <a:endParaRPr lang="fi-FI" sz="1100" b="1" i="1" dirty="0">
              <a:solidFill>
                <a:schemeClr val="accent5"/>
              </a:solidFill>
            </a:endParaRPr>
          </a:p>
        </p:txBody>
      </p:sp>
      <p:cxnSp>
        <p:nvCxnSpPr>
          <p:cNvPr id="25" name="Straight Connector 24">
            <a:extLst>
              <a:ext uri="{FF2B5EF4-FFF2-40B4-BE49-F238E27FC236}">
                <a16:creationId xmlns:a16="http://schemas.microsoft.com/office/drawing/2014/main" id="{2D462810-124D-2656-DC51-945C3FC8FC31}"/>
              </a:ext>
            </a:extLst>
          </p:cNvPr>
          <p:cNvCxnSpPr>
            <a:cxnSpLocks/>
            <a:stCxn id="46" idx="1"/>
          </p:cNvCxnSpPr>
          <p:nvPr/>
        </p:nvCxnSpPr>
        <p:spPr>
          <a:xfrm flipH="1">
            <a:off x="7877717" y="2061526"/>
            <a:ext cx="662500" cy="67879"/>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D214E134-4348-1952-854F-974488A87B45}"/>
              </a:ext>
            </a:extLst>
          </p:cNvPr>
          <p:cNvSpPr/>
          <p:nvPr/>
        </p:nvSpPr>
        <p:spPr>
          <a:xfrm>
            <a:off x="7685042" y="2049981"/>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nvGrpSpPr>
          <p:cNvPr id="17" name="Ryhmä 16">
            <a:extLst>
              <a:ext uri="{FF2B5EF4-FFF2-40B4-BE49-F238E27FC236}">
                <a16:creationId xmlns:a16="http://schemas.microsoft.com/office/drawing/2014/main" id="{638F6813-A742-2D85-B5EF-730280FC2E94}"/>
              </a:ext>
            </a:extLst>
          </p:cNvPr>
          <p:cNvGrpSpPr>
            <a:grpSpLocks/>
          </p:cNvGrpSpPr>
          <p:nvPr/>
        </p:nvGrpSpPr>
        <p:grpSpPr>
          <a:xfrm>
            <a:off x="1035149" y="4255756"/>
            <a:ext cx="2813854" cy="2109469"/>
            <a:chOff x="1303745" y="4516545"/>
            <a:chExt cx="2608886" cy="1367411"/>
          </a:xfrm>
          <a:solidFill>
            <a:srgbClr val="E7F1F0"/>
          </a:solidFill>
        </p:grpSpPr>
        <p:sp>
          <p:nvSpPr>
            <p:cNvPr id="42" name="Rectangle 41">
              <a:extLst>
                <a:ext uri="{FF2B5EF4-FFF2-40B4-BE49-F238E27FC236}">
                  <a16:creationId xmlns:a16="http://schemas.microsoft.com/office/drawing/2014/main" id="{EB346586-7322-89D7-FE1B-3286690FC931}"/>
                </a:ext>
              </a:extLst>
            </p:cNvPr>
            <p:cNvSpPr/>
            <p:nvPr/>
          </p:nvSpPr>
          <p:spPr>
            <a:xfrm>
              <a:off x="1303745" y="4516545"/>
              <a:ext cx="2608886" cy="1367411"/>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a:bodyPr>
            <a:lstStyle/>
            <a:p>
              <a:pPr marL="171450" lvl="1" indent="-17145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Asiakkaiden palvelut toteutetaan yhdenvertaisuusperiaatteet huomioiden</a:t>
              </a:r>
            </a:p>
            <a:p>
              <a:pPr marL="171450" lvl="1" indent="-17145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Asiakkaat saavat palvelut joustavasti ja yhdenvertaisesti</a:t>
              </a:r>
            </a:p>
            <a:p>
              <a:pPr marL="171430" lvl="1" indent="-17143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Palvelut ovat kaikkien tarvitsevien käytössä 24/7 myös puhelin palveluna </a:t>
              </a:r>
            </a:p>
            <a:p>
              <a:pPr marL="171430" lvl="1" indent="-17143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Tilat ja toimintatavat ovat häirinnästä ja syrjinnästä vapaat</a:t>
              </a:r>
            </a:p>
            <a:p>
              <a:pPr marL="0" lvl="1" defTabSz="914400">
                <a:lnSpc>
                  <a:spcPct val="90000"/>
                </a:lnSpc>
                <a:spcBef>
                  <a:spcPts val="800"/>
                </a:spcBef>
                <a:buClr>
                  <a:schemeClr val="accent5"/>
                </a:buClr>
              </a:pPr>
              <a:endParaRPr lang="fi-FI" sz="1100" i="1" dirty="0">
                <a:solidFill>
                  <a:schemeClr val="accent5"/>
                </a:solidFill>
              </a:endParaRPr>
            </a:p>
          </p:txBody>
        </p:sp>
        <p:sp>
          <p:nvSpPr>
            <p:cNvPr id="11" name="Rectangle 4">
              <a:extLst>
                <a:ext uri="{FF2B5EF4-FFF2-40B4-BE49-F238E27FC236}">
                  <a16:creationId xmlns:a16="http://schemas.microsoft.com/office/drawing/2014/main" id="{F05A1FA9-2F02-CE8A-AFB2-54095A16C56B}"/>
                </a:ext>
              </a:extLst>
            </p:cNvPr>
            <p:cNvSpPr/>
            <p:nvPr/>
          </p:nvSpPr>
          <p:spPr>
            <a:xfrm>
              <a:off x="1366898" y="4526170"/>
              <a:ext cx="2518984" cy="212431"/>
            </a:xfrm>
            <a:prstGeom prst="rect">
              <a:avLst/>
            </a:prstGeom>
            <a:grpFill/>
          </p:spPr>
          <p:txBody>
            <a:bodyPr wrap="none">
              <a:normAutofit lnSpcReduction="10000"/>
            </a:bodyPr>
            <a:lstStyle/>
            <a:p>
              <a:pPr algn="ctr"/>
              <a:r>
                <a:rPr lang="fi-FI" sz="1600" b="1" spc="60" dirty="0">
                  <a:solidFill>
                    <a:schemeClr val="accent1">
                      <a:lumMod val="50000"/>
                      <a:alpha val="50000"/>
                    </a:schemeClr>
                  </a:solidFill>
                  <a:latin typeface="+mj-lt"/>
                </a:rPr>
                <a:t>YHDENVERTAISUUS</a:t>
              </a:r>
              <a:endParaRPr lang="fi-FI" sz="1600" spc="100" dirty="0">
                <a:solidFill>
                  <a:schemeClr val="tx1">
                    <a:lumMod val="75000"/>
                    <a:lumOff val="25000"/>
                  </a:schemeClr>
                </a:solidFill>
              </a:endParaRPr>
            </a:p>
          </p:txBody>
        </p:sp>
      </p:grpSp>
      <p:grpSp>
        <p:nvGrpSpPr>
          <p:cNvPr id="22" name="Ryhmä 21">
            <a:extLst>
              <a:ext uri="{FF2B5EF4-FFF2-40B4-BE49-F238E27FC236}">
                <a16:creationId xmlns:a16="http://schemas.microsoft.com/office/drawing/2014/main" id="{0FCF53C1-2441-BC31-6A68-AC5E82603EB4}"/>
              </a:ext>
            </a:extLst>
          </p:cNvPr>
          <p:cNvGrpSpPr/>
          <p:nvPr/>
        </p:nvGrpSpPr>
        <p:grpSpPr>
          <a:xfrm>
            <a:off x="572416" y="1197926"/>
            <a:ext cx="2825441" cy="2273113"/>
            <a:chOff x="572416" y="1197926"/>
            <a:chExt cx="2825441" cy="2801265"/>
          </a:xfrm>
          <a:solidFill>
            <a:srgbClr val="E7F1F0"/>
          </a:solidFill>
        </p:grpSpPr>
        <p:sp>
          <p:nvSpPr>
            <p:cNvPr id="39" name="Rectangle 38">
              <a:extLst>
                <a:ext uri="{FF2B5EF4-FFF2-40B4-BE49-F238E27FC236}">
                  <a16:creationId xmlns:a16="http://schemas.microsoft.com/office/drawing/2014/main" id="{3D7AC905-1044-D7AB-B712-418F797A0181}"/>
                </a:ext>
              </a:extLst>
            </p:cNvPr>
            <p:cNvSpPr>
              <a:spLocks/>
            </p:cNvSpPr>
            <p:nvPr/>
          </p:nvSpPr>
          <p:spPr>
            <a:xfrm>
              <a:off x="572416" y="1197926"/>
              <a:ext cx="2825441" cy="2801265"/>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a:bodyPr>
            <a:lstStyle/>
            <a:p>
              <a:pPr marL="171450" lvl="1" indent="-171450" defTabSz="914400">
                <a:lnSpc>
                  <a:spcPct val="90000"/>
                </a:lnSpc>
                <a:spcBef>
                  <a:spcPts val="800"/>
                </a:spcBef>
                <a:buClr>
                  <a:schemeClr val="accent5"/>
                </a:buClr>
                <a:buFont typeface="Arial"/>
                <a:buChar char="•"/>
              </a:pPr>
              <a:r>
                <a:rPr lang="fi-FI" sz="1100" i="1" dirty="0">
                  <a:solidFill>
                    <a:schemeClr val="accent5"/>
                  </a:solidFill>
                </a:rPr>
                <a:t>Asiakkaiden palvelut toteutetaan laadukkaasti ja oikea-aikaisesti</a:t>
              </a:r>
            </a:p>
            <a:p>
              <a:pPr marL="171450" lvl="1" indent="-171450" defTabSz="914400">
                <a:lnSpc>
                  <a:spcPct val="90000"/>
                </a:lnSpc>
                <a:spcBef>
                  <a:spcPts val="800"/>
                </a:spcBef>
                <a:buClr>
                  <a:schemeClr val="accent5"/>
                </a:buClr>
                <a:buFont typeface="Arial"/>
                <a:buChar char="•"/>
              </a:pPr>
              <a:r>
                <a:rPr lang="fi-FI" sz="1100" i="1" dirty="0">
                  <a:solidFill>
                    <a:schemeClr val="accent5"/>
                  </a:solidFill>
                </a:rPr>
                <a:t>Asiakasta </a:t>
              </a:r>
              <a:r>
                <a:rPr lang="fi-FI" sz="1100" i="1" dirty="0" err="1">
                  <a:solidFill>
                    <a:schemeClr val="accent5"/>
                  </a:solidFill>
                </a:rPr>
                <a:t>osallistetaan</a:t>
              </a:r>
              <a:r>
                <a:rPr lang="fi-FI" sz="1100" i="1" dirty="0">
                  <a:solidFill>
                    <a:schemeClr val="accent5"/>
                  </a:solidFill>
                </a:rPr>
                <a:t> omien palveluiden suunnitteluun ja toteutukseen</a:t>
              </a:r>
              <a:endParaRPr lang="en-US" sz="1100" i="1" dirty="0">
                <a:solidFill>
                  <a:schemeClr val="accent5"/>
                </a:solidFill>
                <a:cs typeface="Arial" panose="020B0604020202020204"/>
              </a:endParaRPr>
            </a:p>
            <a:p>
              <a:pPr marL="170815" lvl="1" indent="-170815"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Tuotetaan tietoa rakenteellisen sosiaalityön keinoin</a:t>
              </a:r>
              <a:endParaRPr lang="fi-FI" sz="1100" i="1" dirty="0">
                <a:solidFill>
                  <a:schemeClr val="accent5"/>
                </a:solidFill>
                <a:cs typeface="Arial" panose="020B0604020202020204"/>
              </a:endParaRPr>
            </a:p>
            <a:p>
              <a:pPr marL="0" lvl="1" defTabSz="914400">
                <a:lnSpc>
                  <a:spcPct val="90000"/>
                </a:lnSpc>
                <a:spcBef>
                  <a:spcPts val="800"/>
                </a:spcBef>
                <a:buClr>
                  <a:schemeClr val="accent5"/>
                </a:buClr>
              </a:pPr>
              <a:endParaRPr lang="fi-FI" sz="1100" i="1" dirty="0">
                <a:solidFill>
                  <a:schemeClr val="accent5"/>
                </a:solidFill>
                <a:cs typeface="Arial" panose="020B0604020202020204"/>
              </a:endParaRPr>
            </a:p>
          </p:txBody>
        </p:sp>
        <p:sp>
          <p:nvSpPr>
            <p:cNvPr id="18" name="Rectangle 7">
              <a:extLst>
                <a:ext uri="{FF2B5EF4-FFF2-40B4-BE49-F238E27FC236}">
                  <a16:creationId xmlns:a16="http://schemas.microsoft.com/office/drawing/2014/main" id="{2DD7D920-C998-7BB3-84A5-F6CBC358DCA6}"/>
                </a:ext>
              </a:extLst>
            </p:cNvPr>
            <p:cNvSpPr/>
            <p:nvPr/>
          </p:nvSpPr>
          <p:spPr>
            <a:xfrm>
              <a:off x="972424" y="1223266"/>
              <a:ext cx="2113442" cy="338554"/>
            </a:xfrm>
            <a:prstGeom prst="rect">
              <a:avLst/>
            </a:prstGeom>
            <a:grpFill/>
          </p:spPr>
          <p:txBody>
            <a:bodyPr wrap="square">
              <a:normAutofit fontScale="85000" lnSpcReduction="20000"/>
            </a:bodyPr>
            <a:lstStyle/>
            <a:p>
              <a:r>
                <a:rPr lang="fi-FI" sz="1600" b="1" spc="60" dirty="0">
                  <a:solidFill>
                    <a:schemeClr val="accent1">
                      <a:lumMod val="50000"/>
                      <a:alpha val="50000"/>
                    </a:schemeClr>
                  </a:solidFill>
                  <a:latin typeface="+mj-lt"/>
                </a:rPr>
                <a:t>VAIKUTTAVUUS</a:t>
              </a:r>
            </a:p>
          </p:txBody>
        </p:sp>
      </p:grpSp>
      <p:grpSp>
        <p:nvGrpSpPr>
          <p:cNvPr id="31" name="Ryhmä 30">
            <a:extLst>
              <a:ext uri="{FF2B5EF4-FFF2-40B4-BE49-F238E27FC236}">
                <a16:creationId xmlns:a16="http://schemas.microsoft.com/office/drawing/2014/main" id="{26418302-B839-49FB-673B-8F1FA14B9D98}"/>
              </a:ext>
            </a:extLst>
          </p:cNvPr>
          <p:cNvGrpSpPr/>
          <p:nvPr/>
        </p:nvGrpSpPr>
        <p:grpSpPr>
          <a:xfrm>
            <a:off x="5778216" y="4852115"/>
            <a:ext cx="2825441" cy="1780082"/>
            <a:chOff x="5778216" y="4846449"/>
            <a:chExt cx="2825441" cy="1780082"/>
          </a:xfrm>
          <a:solidFill>
            <a:srgbClr val="E7F1F0"/>
          </a:solidFill>
        </p:grpSpPr>
        <p:sp>
          <p:nvSpPr>
            <p:cNvPr id="37" name="Rectangle 36">
              <a:extLst>
                <a:ext uri="{FF2B5EF4-FFF2-40B4-BE49-F238E27FC236}">
                  <a16:creationId xmlns:a16="http://schemas.microsoft.com/office/drawing/2014/main" id="{D4AFF689-7E14-7776-202C-32CC745A8EEA}"/>
                </a:ext>
              </a:extLst>
            </p:cNvPr>
            <p:cNvSpPr>
              <a:spLocks/>
            </p:cNvSpPr>
            <p:nvPr/>
          </p:nvSpPr>
          <p:spPr>
            <a:xfrm>
              <a:off x="5778216" y="4846449"/>
              <a:ext cx="2825441" cy="1780082"/>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70000" lnSpcReduction="20000"/>
            </a:bodyPr>
            <a:lstStyle/>
            <a:p>
              <a:pPr marL="171450" lvl="1" indent="-171450" defTabSz="914400">
                <a:lnSpc>
                  <a:spcPct val="90000"/>
                </a:lnSpc>
                <a:spcBef>
                  <a:spcPts val="800"/>
                </a:spcBef>
                <a:buClr>
                  <a:schemeClr val="accent5"/>
                </a:buClr>
                <a:buFont typeface="Arial" panose="020B0604020202020204" pitchFamily="34" charset="0"/>
                <a:buChar char="•"/>
              </a:pPr>
              <a:endParaRPr lang="fi-FI" sz="1100" b="1" i="1" dirty="0">
                <a:solidFill>
                  <a:schemeClr val="accent5"/>
                </a:solidFill>
              </a:endParaRPr>
            </a:p>
            <a:p>
              <a:pPr marL="171450" lvl="1" indent="-171450" defTabSz="914400">
                <a:lnSpc>
                  <a:spcPct val="90000"/>
                </a:lnSpc>
                <a:spcBef>
                  <a:spcPts val="800"/>
                </a:spcBef>
                <a:buClr>
                  <a:schemeClr val="accent5"/>
                </a:buClr>
                <a:buFont typeface="Arial" panose="020B0604020202020204" pitchFamily="34" charset="0"/>
                <a:buChar char="•"/>
              </a:pPr>
              <a:endParaRPr lang="fi-FI" sz="1100" b="0" i="0" u="none" strike="noStrike" baseline="0" dirty="0">
                <a:solidFill>
                  <a:schemeClr val="accent5"/>
                </a:solidFill>
                <a:latin typeface="+mn-lt"/>
              </a:endParaRPr>
            </a:p>
            <a:p>
              <a:pPr marL="171450" lvl="1" indent="-171450" defTabSz="914400">
                <a:lnSpc>
                  <a:spcPct val="90000"/>
                </a:lnSpc>
                <a:spcBef>
                  <a:spcPts val="800"/>
                </a:spcBef>
                <a:buClr>
                  <a:schemeClr val="accent5"/>
                </a:buClr>
                <a:buFont typeface="Arial" panose="020B0604020202020204" pitchFamily="34" charset="0"/>
                <a:buChar char="•"/>
              </a:pPr>
              <a:endParaRPr lang="fi-FI" sz="1100" b="0" i="0" u="none" strike="noStrike" baseline="0" dirty="0">
                <a:solidFill>
                  <a:schemeClr val="accent5"/>
                </a:solidFill>
                <a:latin typeface="+mn-lt"/>
              </a:endParaRPr>
            </a:p>
            <a:p>
              <a:pPr marL="171450" lvl="1" indent="-171450" defTabSz="914400">
                <a:lnSpc>
                  <a:spcPct val="90000"/>
                </a:lnSpc>
                <a:spcBef>
                  <a:spcPts val="800"/>
                </a:spcBef>
                <a:buClr>
                  <a:schemeClr val="accent5"/>
                </a:buClr>
                <a:buFont typeface="Arial" panose="020B0604020202020204" pitchFamily="34" charset="0"/>
                <a:buChar char="•"/>
              </a:pPr>
              <a:r>
                <a:rPr lang="fi-FI" sz="1100" b="0" i="0" u="none" strike="noStrike" baseline="0" dirty="0">
                  <a:solidFill>
                    <a:schemeClr val="accent5"/>
                  </a:solidFill>
                  <a:latin typeface="+mn-lt"/>
                </a:rPr>
                <a:t>Turvakodin työskentely pohjautuu asiakkaan tarpeisiin ja työskentely etenee asiakkaan voimavarojen mukaan. </a:t>
              </a:r>
            </a:p>
            <a:p>
              <a:pPr marL="171450" lvl="1" indent="-17145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Asiakas (aikuinen , lapset) huomioidaan yksiköllisesti</a:t>
              </a:r>
            </a:p>
            <a:p>
              <a:pPr marL="171450" lvl="1" indent="-17145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Varmistetaan asiakkaan osallisuus</a:t>
              </a:r>
            </a:p>
            <a:p>
              <a:pPr marL="171450" lvl="1" indent="-17145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Varmistetaan että asiakas saa palvelun omalla äidinkielellään tai hänen ymmärtämällään kielellä</a:t>
              </a:r>
            </a:p>
            <a:p>
              <a:pPr marL="0" lvl="1" defTabSz="914400">
                <a:lnSpc>
                  <a:spcPct val="90000"/>
                </a:lnSpc>
                <a:spcBef>
                  <a:spcPts val="800"/>
                </a:spcBef>
                <a:buClr>
                  <a:schemeClr val="accent5"/>
                </a:buClr>
              </a:pPr>
              <a:endParaRPr lang="fi-FI" sz="1100" b="1" i="1" dirty="0">
                <a:solidFill>
                  <a:schemeClr val="accent5"/>
                </a:solidFill>
              </a:endParaRPr>
            </a:p>
            <a:p>
              <a:pPr marL="0" lvl="1" defTabSz="914400">
                <a:lnSpc>
                  <a:spcPct val="90000"/>
                </a:lnSpc>
                <a:spcBef>
                  <a:spcPts val="800"/>
                </a:spcBef>
                <a:buClr>
                  <a:schemeClr val="accent5"/>
                </a:buClr>
              </a:pPr>
              <a:endParaRPr lang="fi-FI" sz="1100" i="1" dirty="0">
                <a:solidFill>
                  <a:schemeClr val="accent5"/>
                </a:solidFill>
              </a:endParaRPr>
            </a:p>
            <a:p>
              <a:pPr algn="ctr"/>
              <a:endParaRPr lang="fi-FI" dirty="0"/>
            </a:p>
          </p:txBody>
        </p:sp>
        <p:sp>
          <p:nvSpPr>
            <p:cNvPr id="19" name="Rectangle 5">
              <a:extLst>
                <a:ext uri="{FF2B5EF4-FFF2-40B4-BE49-F238E27FC236}">
                  <a16:creationId xmlns:a16="http://schemas.microsoft.com/office/drawing/2014/main" id="{C8B91526-2B79-079E-1167-2BC047C97FD9}"/>
                </a:ext>
              </a:extLst>
            </p:cNvPr>
            <p:cNvSpPr/>
            <p:nvPr/>
          </p:nvSpPr>
          <p:spPr>
            <a:xfrm>
              <a:off x="5804153" y="4866734"/>
              <a:ext cx="2799504" cy="338554"/>
            </a:xfrm>
            <a:prstGeom prst="rect">
              <a:avLst/>
            </a:prstGeom>
            <a:grpFill/>
          </p:spPr>
          <p:txBody>
            <a:bodyPr wrap="square">
              <a:normAutofit/>
            </a:bodyPr>
            <a:lstStyle/>
            <a:p>
              <a:r>
                <a:rPr lang="fi-FI" sz="1600" b="1" spc="60" dirty="0">
                  <a:solidFill>
                    <a:schemeClr val="accent1">
                      <a:lumMod val="50000"/>
                      <a:alpha val="50000"/>
                    </a:schemeClr>
                  </a:solidFill>
                  <a:latin typeface="+mj-lt"/>
                </a:rPr>
                <a:t>ASIAKASLÄHTÖISYYS</a:t>
              </a:r>
            </a:p>
          </p:txBody>
        </p:sp>
      </p:grpSp>
      <p:grpSp>
        <p:nvGrpSpPr>
          <p:cNvPr id="56" name="Ryhmä 55">
            <a:extLst>
              <a:ext uri="{FF2B5EF4-FFF2-40B4-BE49-F238E27FC236}">
                <a16:creationId xmlns:a16="http://schemas.microsoft.com/office/drawing/2014/main" id="{AD931CE6-4E99-409E-26F6-6830214D5224}"/>
              </a:ext>
            </a:extLst>
          </p:cNvPr>
          <p:cNvGrpSpPr/>
          <p:nvPr/>
        </p:nvGrpSpPr>
        <p:grpSpPr>
          <a:xfrm>
            <a:off x="9027395" y="3338577"/>
            <a:ext cx="2825441" cy="2703007"/>
            <a:chOff x="9006954" y="3338577"/>
            <a:chExt cx="2825441" cy="2703007"/>
          </a:xfrm>
          <a:solidFill>
            <a:srgbClr val="E7F1F0"/>
          </a:solidFill>
        </p:grpSpPr>
        <p:sp>
          <p:nvSpPr>
            <p:cNvPr id="49" name="Rectangle 48">
              <a:extLst>
                <a:ext uri="{FF2B5EF4-FFF2-40B4-BE49-F238E27FC236}">
                  <a16:creationId xmlns:a16="http://schemas.microsoft.com/office/drawing/2014/main" id="{6D4BE364-39E7-85AC-E27A-18FC2B152C58}"/>
                </a:ext>
              </a:extLst>
            </p:cNvPr>
            <p:cNvSpPr>
              <a:spLocks/>
            </p:cNvSpPr>
            <p:nvPr/>
          </p:nvSpPr>
          <p:spPr>
            <a:xfrm>
              <a:off x="9006954" y="3338577"/>
              <a:ext cx="2825441" cy="2703007"/>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a:bodyPr>
            <a:lstStyle/>
            <a:p>
              <a:pPr marL="0" lvl="1" defTabSz="914400">
                <a:lnSpc>
                  <a:spcPct val="90000"/>
                </a:lnSpc>
                <a:spcBef>
                  <a:spcPts val="800"/>
                </a:spcBef>
                <a:buClr>
                  <a:schemeClr val="accent5"/>
                </a:buClr>
              </a:pPr>
              <a:endParaRPr lang="fi-FI" sz="1100" b="1" dirty="0">
                <a:solidFill>
                  <a:schemeClr val="accent5"/>
                </a:solidFill>
              </a:endParaRPr>
            </a:p>
            <a:p>
              <a:pPr marL="171430" lvl="1" indent="-17143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Turvakodilla toimintaa ja työkäytäntöjä kehitetään asiakkailta saadun palautteen perusteella.</a:t>
              </a:r>
            </a:p>
            <a:p>
              <a:pPr marL="171430" lvl="1" indent="-171430" defTabSz="914400">
                <a:lnSpc>
                  <a:spcPct val="90000"/>
                </a:lnSpc>
                <a:spcBef>
                  <a:spcPts val="800"/>
                </a:spcBef>
                <a:buClr>
                  <a:schemeClr val="accent5"/>
                </a:buClr>
                <a:buFont typeface="Arial" panose="020B0604020202020204" pitchFamily="34" charset="0"/>
                <a:buChar char="•"/>
              </a:pPr>
              <a:r>
                <a:rPr lang="fi-FI" sz="1100" i="1" dirty="0">
                  <a:solidFill>
                    <a:schemeClr val="accent5"/>
                  </a:solidFill>
                </a:rPr>
                <a:t>Uudistetaan työskentely- ja toimintatapoja THL:n valtakunnallisen turvakodeille suunnatun ohjeistuksen mukaan </a:t>
              </a:r>
            </a:p>
            <a:p>
              <a:pPr marL="171430" lvl="1" indent="-171430" defTabSz="914400">
                <a:lnSpc>
                  <a:spcPct val="90000"/>
                </a:lnSpc>
                <a:spcBef>
                  <a:spcPts val="800"/>
                </a:spcBef>
                <a:buClr>
                  <a:schemeClr val="accent5"/>
                </a:buClr>
                <a:buFont typeface="Arial" panose="020B0604020202020204" pitchFamily="34" charset="0"/>
                <a:buChar char="•"/>
              </a:pPr>
              <a:endParaRPr lang="fi-FI" sz="1100" i="1" dirty="0">
                <a:solidFill>
                  <a:schemeClr val="accent5"/>
                </a:solidFill>
              </a:endParaRPr>
            </a:p>
            <a:p>
              <a:pPr algn="ctr"/>
              <a:endParaRPr lang="fi-FI" dirty="0"/>
            </a:p>
          </p:txBody>
        </p:sp>
        <p:sp>
          <p:nvSpPr>
            <p:cNvPr id="52" name="Rectangle 6">
              <a:extLst>
                <a:ext uri="{FF2B5EF4-FFF2-40B4-BE49-F238E27FC236}">
                  <a16:creationId xmlns:a16="http://schemas.microsoft.com/office/drawing/2014/main" id="{B3C3A5B2-0355-0673-30D5-E4005611E5C2}"/>
                </a:ext>
              </a:extLst>
            </p:cNvPr>
            <p:cNvSpPr/>
            <p:nvPr/>
          </p:nvSpPr>
          <p:spPr>
            <a:xfrm>
              <a:off x="9650800" y="3352466"/>
              <a:ext cx="2089787" cy="338554"/>
            </a:xfrm>
            <a:prstGeom prst="rect">
              <a:avLst/>
            </a:prstGeom>
            <a:grpFill/>
          </p:spPr>
          <p:txBody>
            <a:bodyPr wrap="square">
              <a:spAutoFit/>
            </a:bodyPr>
            <a:lstStyle/>
            <a:p>
              <a:r>
                <a:rPr lang="fi-FI" sz="1600" b="1" spc="60" dirty="0">
                  <a:solidFill>
                    <a:schemeClr val="accent1">
                      <a:lumMod val="50000"/>
                      <a:alpha val="50000"/>
                    </a:schemeClr>
                  </a:solidFill>
                  <a:latin typeface="+mj-lt"/>
                </a:rPr>
                <a:t>ROHKEUS</a:t>
              </a:r>
            </a:p>
          </p:txBody>
        </p:sp>
      </p:grpSp>
      <p:sp>
        <p:nvSpPr>
          <p:cNvPr id="57" name="Rectangle 2">
            <a:extLst>
              <a:ext uri="{FF2B5EF4-FFF2-40B4-BE49-F238E27FC236}">
                <a16:creationId xmlns:a16="http://schemas.microsoft.com/office/drawing/2014/main" id="{0FDA2B56-6EB2-4BB6-FF01-9D7CC387EA35}"/>
              </a:ext>
            </a:extLst>
          </p:cNvPr>
          <p:cNvSpPr/>
          <p:nvPr/>
        </p:nvSpPr>
        <p:spPr>
          <a:xfrm>
            <a:off x="8855976" y="1103090"/>
            <a:ext cx="2439683" cy="338554"/>
          </a:xfrm>
          <a:prstGeom prst="rect">
            <a:avLst/>
          </a:prstGeom>
        </p:spPr>
        <p:txBody>
          <a:bodyPr wrap="square">
            <a:spAutoFit/>
          </a:bodyPr>
          <a:lstStyle/>
          <a:p>
            <a:r>
              <a:rPr lang="fi-FI" sz="1600" b="1" spc="60" dirty="0">
                <a:solidFill>
                  <a:schemeClr val="accent1">
                    <a:lumMod val="50000"/>
                    <a:alpha val="50000"/>
                  </a:schemeClr>
                </a:solidFill>
                <a:latin typeface="+mj-lt"/>
              </a:rPr>
              <a:t>TURVALLISUUS</a:t>
            </a:r>
          </a:p>
        </p:txBody>
      </p:sp>
      <p:sp>
        <p:nvSpPr>
          <p:cNvPr id="9" name="Title 1">
            <a:extLst>
              <a:ext uri="{FF2B5EF4-FFF2-40B4-BE49-F238E27FC236}">
                <a16:creationId xmlns:a16="http://schemas.microsoft.com/office/drawing/2014/main" id="{03EDADC2-326D-EFF5-B5EB-CE787A7DD5BB}"/>
              </a:ext>
            </a:extLst>
          </p:cNvPr>
          <p:cNvSpPr>
            <a:spLocks noGrp="1"/>
          </p:cNvSpPr>
          <p:nvPr>
            <p:ph type="title"/>
          </p:nvPr>
        </p:nvSpPr>
        <p:spPr>
          <a:xfrm>
            <a:off x="451413" y="194943"/>
            <a:ext cx="11289174" cy="868004"/>
          </a:xfrm>
        </p:spPr>
        <p:txBody>
          <a:bodyPr vert="horz">
            <a:normAutofit/>
          </a:bodyPr>
          <a:lstStyle/>
          <a:p>
            <a:r>
              <a:rPr lang="fi-FI" dirty="0"/>
              <a:t>Palvelun toimintaperiaatteet</a:t>
            </a:r>
            <a:endParaRPr lang="fi-FI" sz="1600" dirty="0"/>
          </a:p>
        </p:txBody>
      </p:sp>
      <p:pic>
        <p:nvPicPr>
          <p:cNvPr id="3" name="Kuva 2">
            <a:extLst>
              <a:ext uri="{FF2B5EF4-FFF2-40B4-BE49-F238E27FC236}">
                <a16:creationId xmlns:a16="http://schemas.microsoft.com/office/drawing/2014/main" id="{8BB2B3A0-5062-4011-A389-FFE40C40D72B}"/>
              </a:ext>
            </a:extLst>
          </p:cNvPr>
          <p:cNvPicPr>
            <a:picLocks noChangeAspect="1"/>
          </p:cNvPicPr>
          <p:nvPr/>
        </p:nvPicPr>
        <p:blipFill>
          <a:blip r:embed="rId3"/>
          <a:srcRect/>
          <a:stretch/>
        </p:blipFill>
        <p:spPr>
          <a:xfrm>
            <a:off x="4232274" y="1355849"/>
            <a:ext cx="3322500" cy="2668255"/>
          </a:xfrm>
          <a:prstGeom prst="rect">
            <a:avLst/>
          </a:prstGeom>
        </p:spPr>
      </p:pic>
    </p:spTree>
    <p:extLst>
      <p:ext uri="{BB962C8B-B14F-4D97-AF65-F5344CB8AC3E}">
        <p14:creationId xmlns:p14="http://schemas.microsoft.com/office/powerpoint/2010/main" val="1312657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Omavalvonnan toimeenpano</a:t>
            </a:r>
          </a:p>
        </p:txBody>
      </p:sp>
      <p:grpSp>
        <p:nvGrpSpPr>
          <p:cNvPr id="14" name="Ryhmä 13">
            <a:extLst>
              <a:ext uri="{FF2B5EF4-FFF2-40B4-BE49-F238E27FC236}">
                <a16:creationId xmlns:a16="http://schemas.microsoft.com/office/drawing/2014/main" id="{23266E1D-B50B-24FC-1124-65F196BF8B8E}"/>
              </a:ext>
            </a:extLst>
          </p:cNvPr>
          <p:cNvGrpSpPr/>
          <p:nvPr/>
        </p:nvGrpSpPr>
        <p:grpSpPr>
          <a:xfrm>
            <a:off x="4928896" y="468949"/>
            <a:ext cx="2338976" cy="45719"/>
            <a:chOff x="4928896" y="468949"/>
            <a:chExt cx="2338976" cy="45719"/>
          </a:xfrm>
        </p:grpSpPr>
        <p:sp>
          <p:nvSpPr>
            <p:cNvPr id="15" name="Rectangle 42">
              <a:extLst>
                <a:ext uri="{FF2B5EF4-FFF2-40B4-BE49-F238E27FC236}">
                  <a16:creationId xmlns:a16="http://schemas.microsoft.com/office/drawing/2014/main" id="{890804CB-13C1-047A-484F-49AE7EDB6C4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3">
              <a:extLst>
                <a:ext uri="{FF2B5EF4-FFF2-40B4-BE49-F238E27FC236}">
                  <a16:creationId xmlns:a16="http://schemas.microsoft.com/office/drawing/2014/main" id="{D9F023A9-D593-19C8-966B-06713259EFFE}"/>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1A47B21B-C509-B0E1-978A-3CE061C9DDBF}"/>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07FC38E1-7ADF-050F-5358-5C428B427317}"/>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9530E738-7A2D-7013-0968-121B752509D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77C0B05F-6000-0139-A563-A692F82893AE}"/>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227388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Content Placeholder 30">
            <a:extLst>
              <a:ext uri="{FF2B5EF4-FFF2-40B4-BE49-F238E27FC236}">
                <a16:creationId xmlns:a16="http://schemas.microsoft.com/office/drawing/2014/main" id="{5806FA1A-1849-7FE0-0B1E-F76412087378}"/>
              </a:ext>
            </a:extLst>
          </p:cNvPr>
          <p:cNvSpPr>
            <a:spLocks noGrp="1"/>
          </p:cNvSpPr>
          <p:nvPr>
            <p:ph sz="half" idx="1"/>
          </p:nvPr>
        </p:nvSpPr>
        <p:spPr>
          <a:xfrm>
            <a:off x="496828" y="1766841"/>
            <a:ext cx="11289174" cy="4268475"/>
          </a:xfrm>
        </p:spPr>
        <p:txBody>
          <a:bodyPr vert="horz" lIns="91440" tIns="45720" rIns="91440" bIns="45720" numCol="2" spcCol="720000" rtlCol="0" anchor="t">
            <a:noAutofit/>
          </a:bodyPr>
          <a:lstStyle/>
          <a:p>
            <a:pPr marL="0" lvl="1">
              <a:lnSpc>
                <a:spcPct val="110000"/>
              </a:lnSpc>
              <a:spcBef>
                <a:spcPts val="789"/>
              </a:spcBef>
              <a:spcAft>
                <a:spcPts val="175"/>
              </a:spcAft>
            </a:pPr>
            <a:r>
              <a:rPr lang="fi-FI" sz="1200" b="1" dirty="0">
                <a:ea typeface="Inter" panose="02000503000000020004" pitchFamily="2" charset="0"/>
              </a:rPr>
              <a:t>Asiakas- ja potilasturvallisuutta vaarantavien riskien tunnistaminen on omavalvontasuunnitelman ja omavalvonnan toimeenpanon lähtökohta</a:t>
            </a:r>
            <a:r>
              <a:rPr lang="fi-FI" sz="1200" dirty="0">
                <a:ea typeface="Inter" panose="02000503000000020004" pitchFamily="2" charset="0"/>
              </a:rPr>
              <a:t>. Ilman riskien tunnistamista ei riskejä voida ennaltaehkäistä eikä toteutuneisiin epäkohtiin voida puuttua suunnitelmallisesti. Omavalvonta perustuu riskienhallintaan, jossa palveluun liittyviä riskejä ja mahdollisia epäkohtien uhkia arvioidaan monipuolisesti asiakkaan saaman palvelun näkökulmasta.</a:t>
            </a:r>
          </a:p>
          <a:p>
            <a:pPr marL="0" lvl="1">
              <a:lnSpc>
                <a:spcPct val="110000"/>
              </a:lnSpc>
              <a:spcBef>
                <a:spcPts val="789"/>
              </a:spcBef>
              <a:spcAft>
                <a:spcPts val="175"/>
              </a:spcAft>
            </a:pPr>
            <a:r>
              <a:rPr lang="fi-FI" sz="1200" b="1" dirty="0">
                <a:ea typeface="Inter" panose="02000503000000020004" pitchFamily="2" charset="0"/>
              </a:rPr>
              <a:t>Riskit voivat aiheutua esimerkiksi</a:t>
            </a:r>
            <a:r>
              <a:rPr lang="fi-FI" sz="1200" dirty="0">
                <a:ea typeface="Inter" panose="02000503000000020004" pitchFamily="2" charset="0"/>
              </a:rPr>
              <a:t> riittämättömästä henkilöstömitoituksesta, toimintakulttuurista, perusteettomasta asiakkaan itsemääräämisoikeuden rajoittamisesta</a:t>
            </a:r>
            <a:r>
              <a:rPr lang="fi-FI" dirty="0">
                <a:ea typeface="Inter" panose="02000503000000020004" pitchFamily="2" charset="0"/>
              </a:rPr>
              <a:t> tai </a:t>
            </a:r>
            <a:r>
              <a:rPr lang="fi-FI" sz="1200" dirty="0">
                <a:ea typeface="Inter" panose="02000503000000020004" pitchFamily="2" charset="0"/>
              </a:rPr>
              <a:t>fyysisestä toimintaympäristöstä (esim. esteettömyydessä ja toimitilojen soveltuvuudessa esiintyy ongelmia tai vaikeakäyttöiset laitteet). Usein riskit ovat monien toimintojen summa. </a:t>
            </a:r>
            <a:r>
              <a:rPr lang="fi-FI" sz="1200" b="1" dirty="0">
                <a:ea typeface="Inter" panose="02000503000000020004" pitchFamily="2" charset="0"/>
              </a:rPr>
              <a:t>Riskienhallinnan onnistuminen edellyttää, että työyhteisössä on avoin ja turvallinen keskusteluilmapiiri</a:t>
            </a:r>
            <a:r>
              <a:rPr lang="fi-FI" sz="1200" dirty="0">
                <a:ea typeface="Inter" panose="02000503000000020004" pitchFamily="2" charset="0"/>
              </a:rPr>
              <a:t>, jossa sekä henkilöstö että asiakkaat ja heidän omaisensa uskaltavat tuoda esille laatuun ja asiakasturvallisuuteen liittyviä havaintojaan. Riskienhallinnan luonteeseen kuuluu, ettei työ ole koskaan valmista.</a:t>
            </a:r>
          </a:p>
          <a:p>
            <a:pPr marL="0" lvl="1">
              <a:lnSpc>
                <a:spcPct val="110000"/>
              </a:lnSpc>
              <a:spcBef>
                <a:spcPts val="789"/>
              </a:spcBef>
              <a:spcAft>
                <a:spcPts val="175"/>
              </a:spcAft>
              <a:defRPr/>
            </a:pPr>
            <a:r>
              <a:rPr lang="fi-FI" b="1" dirty="0">
                <a:latin typeface="Arial"/>
                <a:cs typeface="Arial"/>
              </a:rPr>
              <a:t>Sosiaalipalveluissa mahdollisesti ilmeneviä riskejä ja/tai epäkohtia </a:t>
            </a:r>
            <a:r>
              <a:rPr lang="fi-FI" dirty="0">
                <a:latin typeface="Arial"/>
                <a:cs typeface="Arial"/>
              </a:rPr>
              <a:t>ovat turvallisuusriskit, </a:t>
            </a:r>
            <a:r>
              <a:rPr lang="fi-FI" sz="1200" b="0" kern="100" dirty="0">
                <a:effectLst/>
                <a:latin typeface="Arial"/>
                <a:cs typeface="Arial"/>
              </a:rPr>
              <a:t>asiakkaalle tapahtuneet </a:t>
            </a:r>
            <a:r>
              <a:rPr lang="fi-FI" sz="1200" b="0" strike="noStrike" kern="100" dirty="0">
                <a:effectLst/>
                <a:latin typeface="Arial"/>
                <a:cs typeface="Arial"/>
              </a:rPr>
              <a:t>vaaratilanteet, kuten </a:t>
            </a:r>
            <a:r>
              <a:rPr lang="fi-FI" kern="100" dirty="0">
                <a:latin typeface="Arial"/>
                <a:cs typeface="Arial"/>
              </a:rPr>
              <a:t>l</a:t>
            </a:r>
            <a:r>
              <a:rPr lang="fi-FI" sz="1200" b="0" kern="100" noProof="0" dirty="0">
                <a:effectLst/>
                <a:latin typeface="Arial"/>
                <a:cs typeface="Arial"/>
              </a:rPr>
              <a:t>äheltä piti </a:t>
            </a:r>
            <a:r>
              <a:rPr lang="fi-FI" i="1" kern="100" noProof="0" dirty="0">
                <a:effectLst/>
                <a:latin typeface="Arial"/>
                <a:cs typeface="Arial"/>
              </a:rPr>
              <a:t>-</a:t>
            </a:r>
            <a:r>
              <a:rPr lang="fi-FI" sz="1200" kern="100" noProof="0" dirty="0">
                <a:effectLst/>
                <a:latin typeface="Arial"/>
                <a:cs typeface="Arial"/>
              </a:rPr>
              <a:t>tilantee</a:t>
            </a:r>
            <a:r>
              <a:rPr lang="fi-FI" kern="100" dirty="0">
                <a:latin typeface="Arial"/>
                <a:cs typeface="Arial"/>
              </a:rPr>
              <a:t>t</a:t>
            </a:r>
            <a:r>
              <a:rPr lang="fi-FI" sz="1200" b="0" kern="100" noProof="0" dirty="0">
                <a:effectLst/>
                <a:latin typeface="Arial"/>
                <a:cs typeface="Arial"/>
              </a:rPr>
              <a:t>, haittatapahtumat ja </a:t>
            </a:r>
            <a:r>
              <a:rPr lang="fi-FI" sz="1200" b="0" strike="noStrike" kern="100" dirty="0">
                <a:effectLst/>
                <a:latin typeface="Arial"/>
                <a:cs typeface="Arial"/>
              </a:rPr>
              <a:t>lääkepoikkeamat sekä </a:t>
            </a:r>
            <a:r>
              <a:rPr lang="fi-FI" sz="1200" b="0" kern="100" noProof="0" dirty="0">
                <a:effectLst/>
                <a:latin typeface="Arial"/>
                <a:cs typeface="Arial"/>
              </a:rPr>
              <a:t>asiakkaan epäasiallinen kohtelu. </a:t>
            </a:r>
            <a:r>
              <a:rPr lang="fi-FI" dirty="0">
                <a:latin typeface="Arial"/>
                <a:cs typeface="Arial"/>
              </a:rPr>
              <a:t>Henkilökunta tekee kaikista läheltä piti -tilanteista tai asiakkaalle tapahtuneista poikkeamatilanteista ilmoituksen ja lähettää sen esihenkilön käsiteltäväksi. </a:t>
            </a:r>
            <a:endParaRPr lang="fi-FI" dirty="0">
              <a:ea typeface="Inter" panose="02000503000000020004" pitchFamily="2" charset="0"/>
            </a:endParaRPr>
          </a:p>
          <a:p>
            <a:pPr marL="0" lvl="1">
              <a:lnSpc>
                <a:spcPct val="110000"/>
              </a:lnSpc>
              <a:spcBef>
                <a:spcPts val="789"/>
              </a:spcBef>
              <a:spcAft>
                <a:spcPts val="175"/>
              </a:spcAft>
              <a:defRPr/>
            </a:pPr>
            <a:r>
              <a:rPr lang="fi-FI" b="1" dirty="0">
                <a:ea typeface="Inter" panose="02000503000000020004" pitchFamily="2" charset="0"/>
              </a:rPr>
              <a:t>Asiakkaat voivat kertoa havaitsemistaan riskeistä</a:t>
            </a:r>
            <a:r>
              <a:rPr lang="fi-FI" dirty="0">
                <a:ea typeface="Inter" panose="02000503000000020004" pitchFamily="2" charset="0"/>
              </a:rPr>
              <a:t>, uhista, epäkohdista tai laatupoikkeamista suoraan työntekijöille, jotka vievät tiedon esihenkilölle käsiteltäväksi tilanteen mukaisesti. Asiakkailla ja omaisilla on mahdollisuus tehdä myös </a:t>
            </a:r>
            <a:r>
              <a:rPr lang="fi-FI" dirty="0">
                <a:ea typeface="Inter" panose="02000503000000020004" pitchFamily="2" charset="0"/>
                <a:hlinkClick r:id="rId3"/>
              </a:rPr>
              <a:t>Eloisan internetsivuilla</a:t>
            </a:r>
            <a:r>
              <a:rPr lang="fi-FI" dirty="0">
                <a:ea typeface="Inter" panose="02000503000000020004" pitchFamily="2" charset="0"/>
              </a:rPr>
              <a:t>. </a:t>
            </a:r>
          </a:p>
          <a:p>
            <a:pPr marL="0" lvl="1">
              <a:lnSpc>
                <a:spcPct val="110000"/>
              </a:lnSpc>
              <a:spcBef>
                <a:spcPts val="789"/>
              </a:spcBef>
              <a:spcAft>
                <a:spcPts val="175"/>
              </a:spcAft>
              <a:defRPr/>
            </a:pPr>
            <a:r>
              <a:rPr lang="fi-FI" sz="2000" b="1" dirty="0">
                <a:ea typeface="Inter" panose="02000503000000020004" pitchFamily="2" charset="0"/>
                <a:cs typeface="Times New Roman" panose="02020603050405020304" pitchFamily="18" charset="0"/>
              </a:rPr>
              <a:t>Ilmoitusvelvollisuus </a:t>
            </a:r>
            <a:r>
              <a:rPr lang="fi-FI" b="1" dirty="0">
                <a:ea typeface="Inter" panose="02000503000000020004" pitchFamily="2" charset="0"/>
                <a:cs typeface="Times New Roman" panose="02020603050405020304" pitchFamily="18" charset="0"/>
              </a:rPr>
              <a:t>(Valvontalaki 29§)</a:t>
            </a:r>
          </a:p>
          <a:p>
            <a:pPr marL="0" lvl="1">
              <a:lnSpc>
                <a:spcPct val="110000"/>
              </a:lnSpc>
              <a:spcBef>
                <a:spcPts val="789"/>
              </a:spcBef>
              <a:spcAft>
                <a:spcPts val="175"/>
              </a:spcAft>
              <a:defRPr/>
            </a:pPr>
            <a:r>
              <a:rPr lang="fi-FI" b="1" dirty="0">
                <a:latin typeface="Arial"/>
                <a:cs typeface="Arial"/>
              </a:rPr>
              <a:t>Henkilöstön on ilmoitettava viipymättä toiminnasta vastaavalle henkilölle, jos hän tehtävissään huomaa tai saa tietoonsa epäkohdan tai ilmeisen epäkohdan uhan asiakkaan sosiaalihuollon toteuttamisessa</a:t>
            </a:r>
            <a:r>
              <a:rPr lang="fi-FI" dirty="0">
                <a:latin typeface="Arial"/>
                <a:cs typeface="Arial"/>
              </a:rPr>
              <a:t>. Ilmoituksen vastaanottaneen henkilön on ilmoitettava asiasta palvelunjärjestäjälle tai palveluntuottajalle. Palvelunjärjestäjän, palveluntuottajan ja vastuuhenkilön on ryhdyttävä toimenpiteisiin epäkohdan tai ilmeisen epäkohdan uhan taikka muun lainvastaisuuden korjaamiseksi. Ilmoitus voidaan tehdä salassapitosäännösten estämättä. </a:t>
            </a:r>
          </a:p>
          <a:p>
            <a:pPr marL="0" lvl="1">
              <a:lnSpc>
                <a:spcPct val="110000"/>
              </a:lnSpc>
              <a:spcBef>
                <a:spcPts val="789"/>
              </a:spcBef>
              <a:spcAft>
                <a:spcPts val="175"/>
              </a:spcAft>
              <a:defRPr/>
            </a:pPr>
            <a:r>
              <a:rPr lang="fi-FI" dirty="0">
                <a:latin typeface="Arial"/>
                <a:cs typeface="Arial"/>
              </a:rPr>
              <a:t>Ilmoitus tehdään Kerralla-valikossa olevalla sähköisellä lomakkeella, jonka yksikön esihenkilö käsittelee. </a:t>
            </a:r>
            <a:endParaRPr lang="fi-FI" dirty="0"/>
          </a:p>
        </p:txBody>
      </p:sp>
      <p:cxnSp>
        <p:nvCxnSpPr>
          <p:cNvPr id="30" name="Straight Connector 29">
            <a:extLst>
              <a:ext uri="{FF2B5EF4-FFF2-40B4-BE49-F238E27FC236}">
                <a16:creationId xmlns:a16="http://schemas.microsoft.com/office/drawing/2014/main" id="{4BDD89E9-7686-420D-E45B-9EB9C93B0D0C}"/>
              </a:ext>
            </a:extLst>
          </p:cNvPr>
          <p:cNvCxnSpPr>
            <a:cxnSpLocks/>
          </p:cNvCxnSpPr>
          <p:nvPr/>
        </p:nvCxnSpPr>
        <p:spPr>
          <a:xfrm flipH="1">
            <a:off x="5249260" y="1211481"/>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6" name="Title 27">
            <a:extLst>
              <a:ext uri="{FF2B5EF4-FFF2-40B4-BE49-F238E27FC236}">
                <a16:creationId xmlns:a16="http://schemas.microsoft.com/office/drawing/2014/main" id="{8B27A281-EB9B-B3AE-7BB5-18379EAF01FF}"/>
              </a:ext>
            </a:extLst>
          </p:cNvPr>
          <p:cNvSpPr txBox="1">
            <a:spLocks/>
          </p:cNvSpPr>
          <p:nvPr/>
        </p:nvSpPr>
        <p:spPr>
          <a:xfrm>
            <a:off x="451413" y="822684"/>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dirty="0">
                <a:latin typeface="+mj-lt"/>
                <a:ea typeface="Inter" panose="02000503000000020004" pitchFamily="2" charset="0"/>
                <a:cs typeface="Times New Roman" panose="02020603050405020304" pitchFamily="18" charset="0"/>
              </a:rPr>
              <a:t>Riskien ja epäkohtien tunnistaminen ja niiden korjaaminen</a:t>
            </a:r>
          </a:p>
        </p:txBody>
      </p:sp>
      <p:sp>
        <p:nvSpPr>
          <p:cNvPr id="37" name="TextBox 36">
            <a:extLst>
              <a:ext uri="{FF2B5EF4-FFF2-40B4-BE49-F238E27FC236}">
                <a16:creationId xmlns:a16="http://schemas.microsoft.com/office/drawing/2014/main" id="{6FE2F186-0CC1-3E81-EB1A-EF46BF296254}"/>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grpSp>
        <p:nvGrpSpPr>
          <p:cNvPr id="11" name="Ryhmä 10">
            <a:extLst>
              <a:ext uri="{FF2B5EF4-FFF2-40B4-BE49-F238E27FC236}">
                <a16:creationId xmlns:a16="http://schemas.microsoft.com/office/drawing/2014/main" id="{234C3B79-AB49-F0AB-6D43-F59E3E6C5453}"/>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31D14321-115E-15B4-04B8-622F193AAFC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43">
              <a:extLst>
                <a:ext uri="{FF2B5EF4-FFF2-40B4-BE49-F238E27FC236}">
                  <a16:creationId xmlns:a16="http://schemas.microsoft.com/office/drawing/2014/main" id="{07C92492-53AC-83EB-204C-6E7963DF0FD5}"/>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4">
              <a:extLst>
                <a:ext uri="{FF2B5EF4-FFF2-40B4-BE49-F238E27FC236}">
                  <a16:creationId xmlns:a16="http://schemas.microsoft.com/office/drawing/2014/main" id="{D7BF28D3-2315-912E-37AC-EEC28E8219C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5">
              <a:extLst>
                <a:ext uri="{FF2B5EF4-FFF2-40B4-BE49-F238E27FC236}">
                  <a16:creationId xmlns:a16="http://schemas.microsoft.com/office/drawing/2014/main" id="{FE9F09EC-6619-4C08-EE0C-F35162889C2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7" name="Rectangle 46">
              <a:extLst>
                <a:ext uri="{FF2B5EF4-FFF2-40B4-BE49-F238E27FC236}">
                  <a16:creationId xmlns:a16="http://schemas.microsoft.com/office/drawing/2014/main" id="{8150C08D-A58D-BD6D-581C-ECE5DD24F28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3D8D2EA5-EA89-5D2F-1B2D-07CA044A9BD4}"/>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5481178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A0D40D19-8995-20C2-CC22-29D6AE9B8E3C}"/>
              </a:ext>
            </a:extLst>
          </p:cNvPr>
          <p:cNvSpPr>
            <a:spLocks noGrp="1"/>
          </p:cNvSpPr>
          <p:nvPr>
            <p:ph type="title"/>
          </p:nvPr>
        </p:nvSpPr>
        <p:spPr>
          <a:xfrm>
            <a:off x="451413" y="432189"/>
            <a:ext cx="11289174" cy="868004"/>
          </a:xfrm>
        </p:spPr>
        <p:txBody>
          <a:bodyPr vert="horz"/>
          <a:lstStyle/>
          <a:p>
            <a:r>
              <a:rPr lang="fi-FI" sz="2400" b="1" dirty="0">
                <a:ea typeface="Inter" panose="02000503000000020004" pitchFamily="2" charset="0"/>
                <a:cs typeface="Times New Roman" panose="02020603050405020304" pitchFamily="18" charset="0"/>
              </a:rPr>
              <a:t>Käsitteet ja käsitehierarkia </a:t>
            </a:r>
            <a:endParaRPr lang="fi-FI" dirty="0"/>
          </a:p>
        </p:txBody>
      </p:sp>
      <p:sp>
        <p:nvSpPr>
          <p:cNvPr id="4" name="Content Placeholder 29">
            <a:extLst>
              <a:ext uri="{FF2B5EF4-FFF2-40B4-BE49-F238E27FC236}">
                <a16:creationId xmlns:a16="http://schemas.microsoft.com/office/drawing/2014/main" id="{EB006210-9E46-7CFC-8B7F-1146A9A6E142}"/>
              </a:ext>
            </a:extLst>
          </p:cNvPr>
          <p:cNvSpPr>
            <a:spLocks noGrp="1"/>
          </p:cNvSpPr>
          <p:nvPr>
            <p:ph sz="half" idx="1"/>
          </p:nvPr>
        </p:nvSpPr>
        <p:spPr>
          <a:xfrm>
            <a:off x="451413" y="1435130"/>
            <a:ext cx="11289174" cy="5127595"/>
          </a:xfrm>
        </p:spPr>
        <p:txBody>
          <a:bodyPr lIns="0" rIns="0" numCol="3"/>
          <a:lstStyle/>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Riski</a:t>
            </a:r>
          </a:p>
          <a:p>
            <a:pPr marL="0" lvl="1">
              <a:lnSpc>
                <a:spcPct val="100000"/>
              </a:lnSpc>
              <a:spcBef>
                <a:spcPts val="0"/>
              </a:spcBef>
              <a:spcAft>
                <a:spcPts val="175"/>
              </a:spcAft>
            </a:pPr>
            <a:r>
              <a:rPr lang="fi-FI" dirty="0"/>
              <a:t>Asiakas- ja potilasturvallisuutta vaarantava riski:</a:t>
            </a:r>
          </a:p>
          <a:p>
            <a:pPr marL="171450" lvl="1" indent="-171450">
              <a:lnSpc>
                <a:spcPct val="100000"/>
              </a:lnSpc>
              <a:spcBef>
                <a:spcPts val="0"/>
              </a:spcBef>
              <a:spcAft>
                <a:spcPts val="175"/>
              </a:spcAft>
              <a:buFont typeface="Arial" panose="020B0604020202020204" pitchFamily="34" charset="0"/>
              <a:buChar char="•"/>
            </a:pPr>
            <a:r>
              <a:rPr lang="fi-FI" dirty="0"/>
              <a:t>laite / laitteen käyttö</a:t>
            </a:r>
          </a:p>
          <a:p>
            <a:pPr marL="171450" lvl="1" indent="-171450">
              <a:lnSpc>
                <a:spcPct val="100000"/>
              </a:lnSpc>
              <a:spcBef>
                <a:spcPts val="0"/>
              </a:spcBef>
              <a:spcAft>
                <a:spcPts val="175"/>
              </a:spcAft>
              <a:buFont typeface="Arial" panose="020B0604020202020204" pitchFamily="34" charset="0"/>
              <a:buChar char="•"/>
            </a:pPr>
            <a:r>
              <a:rPr lang="fi-FI" dirty="0"/>
              <a:t>hoitomenetelmä / hoitaminen </a:t>
            </a:r>
          </a:p>
          <a:p>
            <a:pPr marL="171450" lvl="1" indent="-171450">
              <a:lnSpc>
                <a:spcPct val="100000"/>
              </a:lnSpc>
              <a:spcBef>
                <a:spcPts val="0"/>
              </a:spcBef>
              <a:spcAft>
                <a:spcPts val="175"/>
              </a:spcAft>
              <a:buFont typeface="Arial" panose="020B0604020202020204" pitchFamily="34" charset="0"/>
              <a:buChar char="•"/>
            </a:pPr>
            <a:r>
              <a:rPr lang="fi-FI" dirty="0"/>
              <a:t>lääke / lääkitys</a:t>
            </a:r>
          </a:p>
          <a:p>
            <a:pPr marL="171450" lvl="1" indent="-171450">
              <a:lnSpc>
                <a:spcPct val="100000"/>
              </a:lnSpc>
              <a:spcBef>
                <a:spcPts val="0"/>
              </a:spcBef>
              <a:spcAft>
                <a:spcPts val="175"/>
              </a:spcAft>
              <a:buFont typeface="Arial" panose="020B0604020202020204" pitchFamily="34" charset="0"/>
              <a:buChar char="•"/>
            </a:pPr>
            <a:r>
              <a:rPr lang="fi-FI" dirty="0"/>
              <a:t>asiakaskohteeseen liittyvä turvallisuusriski</a:t>
            </a:r>
          </a:p>
          <a:p>
            <a:pPr marL="0" lvl="1">
              <a:lnSpc>
                <a:spcPct val="100000"/>
              </a:lnSpc>
              <a:spcBef>
                <a:spcPts val="0"/>
              </a:spcBef>
              <a:spcAft>
                <a:spcPts val="175"/>
              </a:spcAft>
            </a:pPr>
            <a:endParaRPr lang="fi-FI" dirty="0"/>
          </a:p>
          <a:p>
            <a:pPr marL="0" lvl="1">
              <a:lnSpc>
                <a:spcPct val="100000"/>
              </a:lnSpc>
              <a:spcBef>
                <a:spcPts val="0"/>
              </a:spcBef>
              <a:spcAft>
                <a:spcPts val="175"/>
              </a:spcAft>
            </a:pPr>
            <a:endParaRPr lang="fi-FI" dirty="0"/>
          </a:p>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Riskienhallinta</a:t>
            </a:r>
          </a:p>
          <a:p>
            <a:pPr marL="0" lvl="1">
              <a:lnSpc>
                <a:spcPct val="100000"/>
              </a:lnSpc>
              <a:spcBef>
                <a:spcPts val="0"/>
              </a:spcBef>
              <a:spcAft>
                <a:spcPts val="175"/>
              </a:spcAft>
            </a:pPr>
            <a:r>
              <a:rPr lang="fi-FI" dirty="0"/>
              <a:t>Seurauksiltaan merkittävien kielteisten tapahtumien järjestelmällistä määrittelyä ja niihin varautumista. Riskienhallinnalla varmistetaan, että organisaatiolla on riittävästi tietoa toiminnan, toimijoiden ja toimintaympäristön riskeistä. </a:t>
            </a:r>
          </a:p>
          <a:p>
            <a:pPr marL="0" lvl="1">
              <a:lnSpc>
                <a:spcPct val="100000"/>
              </a:lnSpc>
              <a:spcBef>
                <a:spcPts val="0"/>
              </a:spcBef>
              <a:spcAft>
                <a:spcPts val="175"/>
              </a:spcAft>
            </a:pPr>
            <a:endParaRPr lang="fi-FI" sz="2000" b="1" dirty="0">
              <a:ea typeface="Inter" panose="02000503000000020004" pitchFamily="2" charset="0"/>
              <a:cs typeface="Times New Roman" panose="02020603050405020304" pitchFamily="18" charset="0"/>
            </a:endParaRPr>
          </a:p>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Poikkeama</a:t>
            </a:r>
            <a:endParaRPr lang="fi-FI" sz="2000" dirty="0">
              <a:ea typeface="Inter" panose="02000503000000020004" pitchFamily="2" charset="0"/>
              <a:cs typeface="Times New Roman" panose="02020603050405020304" pitchFamily="18" charset="0"/>
            </a:endParaRPr>
          </a:p>
          <a:p>
            <a:pPr marL="0" lvl="1">
              <a:lnSpc>
                <a:spcPct val="100000"/>
              </a:lnSpc>
              <a:spcBef>
                <a:spcPts val="0"/>
              </a:spcBef>
              <a:spcAft>
                <a:spcPts val="175"/>
              </a:spcAft>
            </a:pPr>
            <a:r>
              <a:rPr lang="fi-FI" dirty="0"/>
              <a:t>Mikä tahansa suunnitellusta tai sovitusta poikkeava tapahtuma, joka voi johtaa haittatapahtumaan. Poikkeama voi johtua tekemisestä, tekemättä jättämisestä tai suojausten pettämisestä.</a:t>
            </a:r>
          </a:p>
          <a:p>
            <a:pPr marL="0" lvl="1">
              <a:lnSpc>
                <a:spcPct val="100000"/>
              </a:lnSpc>
              <a:spcBef>
                <a:spcPts val="0"/>
              </a:spcBef>
              <a:spcAft>
                <a:spcPts val="600"/>
              </a:spcAft>
            </a:pPr>
            <a:r>
              <a:rPr lang="fi-FI" sz="2000" b="1" dirty="0">
                <a:cs typeface="Times New Roman" panose="02020603050405020304" pitchFamily="18" charset="0"/>
              </a:rPr>
              <a:t>Epäkohta tai </a:t>
            </a:r>
            <a:br>
              <a:rPr lang="fi-FI" sz="2000" b="1" dirty="0">
                <a:cs typeface="Times New Roman" panose="02020603050405020304" pitchFamily="18" charset="0"/>
              </a:rPr>
            </a:br>
            <a:r>
              <a:rPr lang="fi-FI" sz="2000" b="1" dirty="0">
                <a:cs typeface="Times New Roman" panose="02020603050405020304" pitchFamily="18" charset="0"/>
              </a:rPr>
              <a:t>epäkohdan uhka </a:t>
            </a:r>
          </a:p>
          <a:p>
            <a:pPr marL="0" lvl="1">
              <a:lnSpc>
                <a:spcPct val="100000"/>
              </a:lnSpc>
              <a:spcBef>
                <a:spcPts val="0"/>
              </a:spcBef>
              <a:spcAft>
                <a:spcPts val="600"/>
              </a:spcAft>
            </a:pPr>
            <a:r>
              <a:rPr lang="fi-FI" dirty="0">
                <a:cs typeface="Times New Roman" panose="02020603050405020304" pitchFamily="18" charset="0"/>
              </a:rPr>
              <a:t>Epäkohdalla tarkoitetaan esim. asiakas- ja potilasturvallisuudessa ilmeneviä puutteita, asiakkaan tai potilaan kaltoin kohtelua ja toimintakulttuuriin sisältyviä asiakkaalle tai potilaalle vahingollisia toimia. Kaltoin kohtelulla tarkoitetaan fyysistä, psyykkistä tai lääkkeillä aiheutettua toimintaa. Toimintakulttuuriin sisältyvissä ongelmissa voi olla kyse esimerkiksi yksilön perusoikeuksien tosiasiallisesta rajoittamisesta vakiintuneena käytäntönä ilman lainsäädännössä olevien edellytysten täyttymistä. Muulla lainvastaisuudella tarkoitetaan palveluja ja niiden saatavuutta tai järjestämistä tai asiakkaan ja potilaan oikeuksista annetun sääntelyn rikkomista.</a:t>
            </a: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r>
              <a:rPr lang="fi-FI" sz="2000" b="1" dirty="0">
                <a:cs typeface="Times New Roman" panose="02020603050405020304" pitchFamily="18" charset="0"/>
              </a:rPr>
              <a:t>Vaaratilanne</a:t>
            </a:r>
          </a:p>
          <a:p>
            <a:pPr marL="0" lvl="1">
              <a:lnSpc>
                <a:spcPct val="100000"/>
              </a:lnSpc>
              <a:spcBef>
                <a:spcPts val="0"/>
              </a:spcBef>
              <a:spcAft>
                <a:spcPts val="175"/>
              </a:spcAft>
            </a:pPr>
            <a:r>
              <a:rPr lang="fi-FI" dirty="0"/>
              <a:t>Asiakkaan turvallisuuden vaarantava tapahtuma, joka aiheuttaa haittaa asiakkaalle (=haittatapahtuma) tai voi aiheuttaa haittaa asiakkaalle (= läheltä piti -tapahtuma).</a:t>
            </a:r>
          </a:p>
          <a:p>
            <a:pPr>
              <a:lnSpc>
                <a:spcPct val="100000"/>
              </a:lnSpc>
              <a:spcBef>
                <a:spcPts val="0"/>
              </a:spcBef>
            </a:pPr>
            <a:endParaRPr lang="fi-FI" kern="100" dirty="0">
              <a:latin typeface="+mn-lt"/>
              <a:cs typeface="Times New Roman" panose="02020603050405020304" pitchFamily="18" charset="0"/>
            </a:endParaRPr>
          </a:p>
          <a:p>
            <a:pPr marL="342900" lvl="1" indent="-342900">
              <a:lnSpc>
                <a:spcPct val="100000"/>
              </a:lnSpc>
              <a:spcBef>
                <a:spcPts val="0"/>
              </a:spcBef>
              <a:spcAft>
                <a:spcPts val="600"/>
              </a:spcAft>
              <a:buFont typeface="Arial" panose="020B0604020202020204" pitchFamily="34" charset="0"/>
              <a:buChar char="•"/>
            </a:pPr>
            <a:r>
              <a:rPr lang="fi-FI" sz="2000" b="1" dirty="0">
                <a:cs typeface="Times New Roman" panose="02020603050405020304" pitchFamily="18" charset="0"/>
              </a:rPr>
              <a:t>Haittatapahtuma</a:t>
            </a:r>
            <a:br>
              <a:rPr lang="fi-FI" sz="2000" b="1" dirty="0">
                <a:cs typeface="Times New Roman" panose="02020603050405020304" pitchFamily="18" charset="0"/>
              </a:rPr>
            </a:br>
            <a:r>
              <a:rPr lang="fi-FI" dirty="0"/>
              <a:t>Asiakkaan turvallisuuden vaarantava tapahtuma, joka aiheuttaa haittaa asiakkaalle</a:t>
            </a:r>
          </a:p>
          <a:p>
            <a:pPr marL="171450" indent="-171450">
              <a:lnSpc>
                <a:spcPct val="100000"/>
              </a:lnSpc>
              <a:spcBef>
                <a:spcPts val="0"/>
              </a:spcBef>
              <a:buFont typeface="Arial" panose="020B0604020202020204" pitchFamily="34" charset="0"/>
              <a:buChar char="•"/>
            </a:pPr>
            <a:endParaRPr lang="fi-FI" kern="100" dirty="0">
              <a:latin typeface="+mn-lt"/>
              <a:cs typeface="Times New Roman" panose="02020603050405020304" pitchFamily="18" charset="0"/>
            </a:endParaRPr>
          </a:p>
          <a:p>
            <a:pPr marL="342900" lvl="1" indent="-342900">
              <a:lnSpc>
                <a:spcPct val="100000"/>
              </a:lnSpc>
              <a:spcBef>
                <a:spcPts val="0"/>
              </a:spcBef>
              <a:spcAft>
                <a:spcPts val="600"/>
              </a:spcAft>
              <a:buFont typeface="Arial" panose="020B0604020202020204" pitchFamily="34" charset="0"/>
              <a:buChar char="•"/>
            </a:pPr>
            <a:r>
              <a:rPr lang="fi-FI" sz="2000" b="1" dirty="0">
                <a:cs typeface="Times New Roman" panose="02020603050405020304" pitchFamily="18" charset="0"/>
              </a:rPr>
              <a:t>Läheltä piti </a:t>
            </a:r>
            <a:r>
              <a:rPr lang="fi-FI" sz="2000" b="1" i="1" dirty="0">
                <a:cs typeface="Times New Roman" panose="02020603050405020304" pitchFamily="18" charset="0"/>
              </a:rPr>
              <a:t>-</a:t>
            </a:r>
            <a:r>
              <a:rPr lang="fi-FI" sz="2000" b="1" dirty="0">
                <a:cs typeface="Times New Roman" panose="02020603050405020304" pitchFamily="18" charset="0"/>
              </a:rPr>
              <a:t>tilanne</a:t>
            </a:r>
            <a:br>
              <a:rPr lang="fi-FI" sz="2000" b="1" dirty="0">
                <a:cs typeface="Times New Roman" panose="02020603050405020304" pitchFamily="18" charset="0"/>
              </a:rPr>
            </a:br>
            <a:r>
              <a:rPr lang="fi-FI" dirty="0"/>
              <a:t>Vaaratilanne, joka olisi voinut aiheuttaa haittaa asiakkaalle. Haitalta vältyttiin joko sattumalta tai siksi, että poikkeama tai vaaratilanne havaittiin ja haitalliset seuraukset pystyttiin estämään ajoissa </a:t>
            </a:r>
          </a:p>
          <a:p>
            <a:pPr marL="0" lvl="1">
              <a:lnSpc>
                <a:spcPct val="100000"/>
              </a:lnSpc>
              <a:spcBef>
                <a:spcPts val="0"/>
              </a:spcBef>
              <a:spcAft>
                <a:spcPts val="600"/>
              </a:spcAft>
            </a:pPr>
            <a:endParaRPr lang="fi-FI" sz="2000" b="1" dirty="0">
              <a:cs typeface="Times New Roman" panose="02020603050405020304" pitchFamily="18" charset="0"/>
            </a:endParaRPr>
          </a:p>
        </p:txBody>
      </p:sp>
    </p:spTree>
    <p:extLst>
      <p:ext uri="{BB962C8B-B14F-4D97-AF65-F5344CB8AC3E}">
        <p14:creationId xmlns:p14="http://schemas.microsoft.com/office/powerpoint/2010/main" val="2011928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think-cell data - do not delete" hidden="1">
            <a:extLst>
              <a:ext uri="{FF2B5EF4-FFF2-40B4-BE49-F238E27FC236}">
                <a16:creationId xmlns:a16="http://schemas.microsoft.com/office/drawing/2014/main" id="{3639917E-E440-F42D-8014-9274BCA50DB5}"/>
              </a:ext>
            </a:extLst>
          </p:cNvPr>
          <p:cNvGraphicFramePr>
            <a:graphicFrameLocks noChangeAspect="1"/>
          </p:cNvGraphicFramePr>
          <p:nvPr>
            <p:custDataLst>
              <p:tags r:id="rId1"/>
            </p:custDataLst>
            <p:extLst>
              <p:ext uri="{D42A27DB-BD31-4B8C-83A1-F6EECF244321}">
                <p14:modId xmlns:p14="http://schemas.microsoft.com/office/powerpoint/2010/main" val="236352959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6" name="think-cell data - do not delete" hidden="1">
                        <a:extLst>
                          <a:ext uri="{FF2B5EF4-FFF2-40B4-BE49-F238E27FC236}">
                            <a16:creationId xmlns:a16="http://schemas.microsoft.com/office/drawing/2014/main" id="{3639917E-E440-F42D-8014-9274BCA50DB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1" name="Content Placeholder 30">
            <a:extLst>
              <a:ext uri="{FF2B5EF4-FFF2-40B4-BE49-F238E27FC236}">
                <a16:creationId xmlns:a16="http://schemas.microsoft.com/office/drawing/2014/main" id="{5806FA1A-1849-7FE0-0B1E-F76412087378}"/>
              </a:ext>
            </a:extLst>
          </p:cNvPr>
          <p:cNvSpPr>
            <a:spLocks noGrp="1"/>
          </p:cNvSpPr>
          <p:nvPr>
            <p:ph sz="half" idx="1"/>
          </p:nvPr>
        </p:nvSpPr>
        <p:spPr>
          <a:xfrm>
            <a:off x="451413" y="1825627"/>
            <a:ext cx="11289174" cy="4368985"/>
          </a:xfrm>
        </p:spPr>
        <p:txBody>
          <a:bodyPr numCol="2"/>
          <a:lstStyle/>
          <a:p>
            <a:pPr marL="0" lvl="1">
              <a:lnSpc>
                <a:spcPct val="110000"/>
              </a:lnSpc>
              <a:spcBef>
                <a:spcPts val="789"/>
              </a:spcBef>
              <a:spcAft>
                <a:spcPts val="175"/>
              </a:spcAft>
            </a:pPr>
            <a:r>
              <a:rPr lang="fi-FI" sz="1200" dirty="0">
                <a:ea typeface="Inter" panose="02000503000000020004" pitchFamily="2" charset="0"/>
              </a:rPr>
              <a:t>Riskienhallinnassa laatua ja asiakasturvallisuutta parannetaan tunnistamalla jo ennalta ne kriittiset työvaiheet, joissa toiminnalle asetettujen vaatimusten ja tavoitteiden toteutuminen on vaarassa. Riskienhallintaan kuuluu suunnitelmallinen toiminta epäkohtien ja todettujen riskien poistamiseksi tai minimoimiseksi. Riskienhallinta ja omavalvonta ovat osa jokapäiväistä arjen työtä palveluissa. Sen lisäksi, </a:t>
            </a:r>
            <a:r>
              <a:rPr lang="fi-FI" sz="1200" b="1" dirty="0">
                <a:ea typeface="Inter" panose="02000503000000020004" pitchFamily="2" charset="0"/>
              </a:rPr>
              <a:t>t</a:t>
            </a:r>
            <a:r>
              <a:rPr lang="fi-FI" b="1" dirty="0"/>
              <a:t>yöyksikön vaarojen ja riskien arviointi </a:t>
            </a:r>
            <a:r>
              <a:rPr lang="fi-FI" dirty="0"/>
              <a:t>tehdään Eloisassa käytössä olevan</a:t>
            </a:r>
            <a:r>
              <a:rPr lang="fi-FI" b="1" dirty="0"/>
              <a:t> </a:t>
            </a:r>
            <a:r>
              <a:rPr lang="fi-FI" dirty="0"/>
              <a:t>riskien </a:t>
            </a:r>
            <a:r>
              <a:rPr lang="fi-FI" b="1" dirty="0"/>
              <a:t>arviointilomakkeen</a:t>
            </a:r>
            <a:r>
              <a:rPr lang="fi-FI" dirty="0"/>
              <a:t> </a:t>
            </a:r>
            <a:r>
              <a:rPr lang="fi-FI" b="1" dirty="0"/>
              <a:t>avulla</a:t>
            </a:r>
            <a:r>
              <a:rPr lang="fi-FI" dirty="0"/>
              <a:t> kaikissa työpisteissä.</a:t>
            </a:r>
            <a:endParaRPr lang="fi-FI" sz="1200" dirty="0">
              <a:ea typeface="Inter" panose="02000503000000020004" pitchFamily="2" charset="0"/>
            </a:endParaRPr>
          </a:p>
          <a:p>
            <a:pPr marL="0" lvl="1">
              <a:lnSpc>
                <a:spcPct val="110000"/>
              </a:lnSpc>
              <a:spcBef>
                <a:spcPts val="789"/>
              </a:spcBef>
              <a:spcAft>
                <a:spcPts val="175"/>
              </a:spcAft>
            </a:pPr>
            <a:r>
              <a:rPr lang="fi-FI" sz="1200" dirty="0">
                <a:ea typeface="Inter" panose="02000503000000020004" pitchFamily="2" charset="0"/>
              </a:rPr>
              <a:t>Osana riskienhallinnan toimeenpanoa </a:t>
            </a:r>
            <a:r>
              <a:rPr lang="fi-FI" sz="1200" b="1" dirty="0">
                <a:ea typeface="Inter" panose="02000503000000020004" pitchFamily="2" charset="0"/>
              </a:rPr>
              <a:t>toteutuneet vaaratilanteet </a:t>
            </a:r>
            <a:r>
              <a:rPr lang="fi-FI" sz="1200" dirty="0">
                <a:ea typeface="Inter" panose="02000503000000020004" pitchFamily="2" charset="0"/>
              </a:rPr>
              <a:t>(läheltä piti -tilanteet ja haittatapahtumat)</a:t>
            </a:r>
            <a:r>
              <a:rPr lang="fi-FI" dirty="0">
                <a:ea typeface="Inter" panose="02000503000000020004" pitchFamily="2" charset="0"/>
              </a:rPr>
              <a:t> </a:t>
            </a:r>
            <a:r>
              <a:rPr lang="fi-FI" sz="1200" b="1" dirty="0">
                <a:ea typeface="Inter" panose="02000503000000020004" pitchFamily="2" charset="0"/>
              </a:rPr>
              <a:t>ilmoitetaan, käsitellään, raportoidaan ja toteutetaan korjaavat toimenpiteet</a:t>
            </a:r>
            <a:r>
              <a:rPr lang="fi-FI" sz="1200" dirty="0">
                <a:ea typeface="Inter" panose="02000503000000020004" pitchFamily="2" charset="0"/>
              </a:rPr>
              <a:t>.</a:t>
            </a:r>
            <a:r>
              <a:rPr lang="fi-FI" dirty="0">
                <a:ea typeface="Inter" panose="02000503000000020004" pitchFamily="2" charset="0"/>
              </a:rPr>
              <a:t> </a:t>
            </a:r>
            <a:r>
              <a:rPr lang="fi-FI" sz="1200" dirty="0">
                <a:ea typeface="Inter" panose="02000503000000020004" pitchFamily="2" charset="0"/>
              </a:rPr>
              <a:t>Työkaluna toimii </a:t>
            </a:r>
            <a:r>
              <a:rPr lang="fi-FI" b="1" dirty="0">
                <a:ea typeface="Inter" panose="02000503000000020004" pitchFamily="2" charset="0"/>
              </a:rPr>
              <a:t>vaaratilanneilmoitus </a:t>
            </a:r>
            <a:r>
              <a:rPr lang="fi-FI" sz="1200" dirty="0">
                <a:ea typeface="Inter" panose="02000503000000020004" pitchFamily="2" charset="0"/>
              </a:rPr>
              <a:t>järjestelmä (</a:t>
            </a:r>
            <a:r>
              <a:rPr lang="fi-FI" sz="1200" dirty="0" err="1">
                <a:ea typeface="Inter" panose="02000503000000020004" pitchFamily="2" charset="0"/>
              </a:rPr>
              <a:t>HaiPro</a:t>
            </a:r>
            <a:r>
              <a:rPr lang="fi-FI" sz="1200" dirty="0">
                <a:ea typeface="Inter" panose="02000503000000020004" pitchFamily="2" charset="0"/>
              </a:rPr>
              <a:t>®). </a:t>
            </a:r>
            <a:r>
              <a:rPr lang="fi-FI" dirty="0"/>
              <a:t>Henkilökunta tekee kaikista läheltä piti -tilanteista tai asiakkaalle tapahtuneista poikkeamatilanteista sähköisesti ilmoituksen ja lähettää sen lähiesihenkilön käsiteltäväksi. </a:t>
            </a:r>
            <a:endParaRPr lang="fi-FI" sz="1200" dirty="0">
              <a:ea typeface="Inter" panose="02000503000000020004" pitchFamily="2" charset="0"/>
            </a:endParaRPr>
          </a:p>
          <a:p>
            <a:pPr marL="0" lvl="1">
              <a:lnSpc>
                <a:spcPct val="110000"/>
              </a:lnSpc>
              <a:spcBef>
                <a:spcPts val="789"/>
              </a:spcBef>
              <a:spcAft>
                <a:spcPts val="175"/>
              </a:spcAft>
            </a:pPr>
            <a:r>
              <a:rPr lang="fi-FI" b="1" dirty="0">
                <a:ea typeface="Inter" panose="02000503000000020004" pitchFamily="2" charset="0"/>
              </a:rPr>
              <a:t>Muista palvelussa havaituista laatupoikkeamista tai epäkohdista </a:t>
            </a:r>
            <a:r>
              <a:rPr lang="fi-FI" dirty="0">
                <a:ea typeface="Inter" panose="02000503000000020004" pitchFamily="2" charset="0"/>
              </a:rPr>
              <a:t>(esim. asiakkaan epäasiallinen kohtelu) </a:t>
            </a:r>
            <a:r>
              <a:rPr lang="fi-FI" b="1" dirty="0">
                <a:ea typeface="Inter" panose="02000503000000020004" pitchFamily="2" charset="0"/>
              </a:rPr>
              <a:t>tehdään ilmoitus </a:t>
            </a:r>
            <a:r>
              <a:rPr lang="fi-FI" dirty="0">
                <a:ea typeface="Inter" panose="02000503000000020004" pitchFamily="2" charset="0"/>
              </a:rPr>
              <a:t>toiminnasta vastaavalle taholle esim. omalle esihenkilölle.</a:t>
            </a:r>
          </a:p>
          <a:p>
            <a:pPr marL="0" lvl="1">
              <a:lnSpc>
                <a:spcPct val="110000"/>
              </a:lnSpc>
              <a:spcBef>
                <a:spcPts val="789"/>
              </a:spcBef>
              <a:spcAft>
                <a:spcPts val="175"/>
              </a:spcAft>
            </a:pPr>
            <a:r>
              <a:rPr lang="fi-FI" dirty="0">
                <a:ea typeface="Inter" panose="02000503000000020004" pitchFamily="2" charset="0"/>
              </a:rPr>
              <a:t>Henkilökunta perehdytetään o</a:t>
            </a:r>
            <a:r>
              <a:rPr lang="fi-FI" sz="1200" dirty="0">
                <a:ea typeface="Inter" panose="02000503000000020004" pitchFamily="2" charset="0"/>
              </a:rPr>
              <a:t>mavalvonnan periaatteisiin ja toimeenpanoon ja näitä koskeviin ohjeistuksiin mukaan lukien henkilökunnalle laissa asetettu velvollisuus ilmoittaa asiakasturvallisuutta ja palvelun laatua koskevista epäkohdista ja niiden uhista. </a:t>
            </a:r>
          </a:p>
          <a:p>
            <a:pPr marL="0" lvl="1">
              <a:lnSpc>
                <a:spcPct val="110000"/>
              </a:lnSpc>
              <a:spcBef>
                <a:spcPts val="789"/>
              </a:spcBef>
              <a:spcAft>
                <a:spcPts val="175"/>
              </a:spcAft>
            </a:pPr>
            <a:r>
              <a:rPr lang="fi-FI" dirty="0">
                <a:effectLst/>
                <a:latin typeface="+mn-lt"/>
                <a:ea typeface="Calibri" panose="020F0502020204030204" pitchFamily="34" charset="0"/>
                <a:cs typeface="Times New Roman" panose="02020603050405020304" pitchFamily="18" charset="0"/>
              </a:rPr>
              <a:t>Mikkelin turvakodissa pyritään ennakointiin, että mahdolliset uhka- ja riskitilanteet voitaisiin havaita, jolloin niihin olisi mahdollisuus puuttua ja korjata mahdolliset riskitekijät. Turvakodille on nimetty turvallisuudesta vastaava työntekijä.</a:t>
            </a:r>
            <a:endParaRPr lang="fi-FI" i="1" dirty="0">
              <a:solidFill>
                <a:schemeClr val="accent5"/>
              </a:solidFill>
            </a:endParaRPr>
          </a:p>
        </p:txBody>
      </p:sp>
      <p:sp>
        <p:nvSpPr>
          <p:cNvPr id="4" name="TextBox 3">
            <a:extLst>
              <a:ext uri="{FF2B5EF4-FFF2-40B4-BE49-F238E27FC236}">
                <a16:creationId xmlns:a16="http://schemas.microsoft.com/office/drawing/2014/main" id="{87939B38-F077-CAA9-6B56-A5DB985812F2}"/>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3" name="Title 27">
            <a:extLst>
              <a:ext uri="{FF2B5EF4-FFF2-40B4-BE49-F238E27FC236}">
                <a16:creationId xmlns:a16="http://schemas.microsoft.com/office/drawing/2014/main" id="{1CFEC4E6-3867-1050-8098-86A4EFE7F0D0}"/>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(1/3)</a:t>
            </a:r>
          </a:p>
        </p:txBody>
      </p:sp>
      <p:grpSp>
        <p:nvGrpSpPr>
          <p:cNvPr id="5" name="Ryhmä 4">
            <a:extLst>
              <a:ext uri="{FF2B5EF4-FFF2-40B4-BE49-F238E27FC236}">
                <a16:creationId xmlns:a16="http://schemas.microsoft.com/office/drawing/2014/main" id="{EEEC2C3C-9B6A-9D1A-AE89-DCD4B51AC3BC}"/>
              </a:ext>
            </a:extLst>
          </p:cNvPr>
          <p:cNvGrpSpPr/>
          <p:nvPr/>
        </p:nvGrpSpPr>
        <p:grpSpPr>
          <a:xfrm>
            <a:off x="6300470" y="3243727"/>
            <a:ext cx="5440117" cy="1580177"/>
            <a:chOff x="6300470" y="4352015"/>
            <a:chExt cx="5440117" cy="1750070"/>
          </a:xfrm>
        </p:grpSpPr>
        <p:grpSp>
          <p:nvGrpSpPr>
            <p:cNvPr id="10" name="Group 9">
              <a:extLst>
                <a:ext uri="{FF2B5EF4-FFF2-40B4-BE49-F238E27FC236}">
                  <a16:creationId xmlns:a16="http://schemas.microsoft.com/office/drawing/2014/main" id="{E2547C16-77B0-8DB6-9018-FA23AEB83133}"/>
                </a:ext>
              </a:extLst>
            </p:cNvPr>
            <p:cNvGrpSpPr/>
            <p:nvPr/>
          </p:nvGrpSpPr>
          <p:grpSpPr>
            <a:xfrm>
              <a:off x="6300470" y="4352015"/>
              <a:ext cx="5440117" cy="1750069"/>
              <a:chOff x="6300470" y="4746463"/>
              <a:chExt cx="5440117" cy="1750069"/>
            </a:xfrm>
          </p:grpSpPr>
          <p:sp>
            <p:nvSpPr>
              <p:cNvPr id="2" name="Rectangle 1">
                <a:extLst>
                  <a:ext uri="{FF2B5EF4-FFF2-40B4-BE49-F238E27FC236}">
                    <a16:creationId xmlns:a16="http://schemas.microsoft.com/office/drawing/2014/main" id="{10622B43-51CE-2FA3-5DED-77D2DDE1C44F}"/>
                  </a:ext>
                </a:extLst>
              </p:cNvPr>
              <p:cNvSpPr/>
              <p:nvPr/>
            </p:nvSpPr>
            <p:spPr>
              <a:xfrm>
                <a:off x="6359985" y="4867835"/>
                <a:ext cx="5380602" cy="1628697"/>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0000" tIns="288000" rIns="90000" bIns="46800" numCol="2" rtlCol="0" anchor="t"/>
              <a:lstStyle/>
              <a:p>
                <a:pPr algn="ctr"/>
                <a:endParaRPr lang="fi-FI" dirty="0"/>
              </a:p>
            </p:txBody>
          </p:sp>
          <p:sp>
            <p:nvSpPr>
              <p:cNvPr id="9" name="TextBox 8">
                <a:extLst>
                  <a:ext uri="{FF2B5EF4-FFF2-40B4-BE49-F238E27FC236}">
                    <a16:creationId xmlns:a16="http://schemas.microsoft.com/office/drawing/2014/main" id="{FB9C05DE-BABB-ED0E-1520-9D89E464F846}"/>
                  </a:ext>
                </a:extLst>
              </p:cNvPr>
              <p:cNvSpPr txBox="1"/>
              <p:nvPr/>
            </p:nvSpPr>
            <p:spPr>
              <a:xfrm>
                <a:off x="6300470" y="4746463"/>
                <a:ext cx="5130051" cy="461665"/>
              </a:xfrm>
              <a:prstGeom prst="rect">
                <a:avLst/>
              </a:prstGeom>
              <a:noFill/>
            </p:spPr>
            <p:txBody>
              <a:bodyPr wrap="square">
                <a:spAutoFit/>
              </a:bodyPr>
              <a:lstStyle/>
              <a:p>
                <a:r>
                  <a:rPr lang="fi-FI" sz="1200" b="1" dirty="0"/>
                  <a:t>Luettelo käytössä olevista riskienhallinnan / omavalvonnan toimeenpanon ohjeista:</a:t>
                </a:r>
              </a:p>
            </p:txBody>
          </p:sp>
        </p:grpSp>
        <p:sp>
          <p:nvSpPr>
            <p:cNvPr id="3" name="Tekstiruutu 2">
              <a:extLst>
                <a:ext uri="{FF2B5EF4-FFF2-40B4-BE49-F238E27FC236}">
                  <a16:creationId xmlns:a16="http://schemas.microsoft.com/office/drawing/2014/main" id="{B87176AB-DD60-B592-78F2-F58C1EA77391}"/>
                </a:ext>
              </a:extLst>
            </p:cNvPr>
            <p:cNvSpPr txBox="1"/>
            <p:nvPr/>
          </p:nvSpPr>
          <p:spPr>
            <a:xfrm>
              <a:off x="6359985" y="4845006"/>
              <a:ext cx="5380602" cy="1257079"/>
            </a:xfrm>
            <a:prstGeom prst="rect">
              <a:avLst/>
            </a:prstGeom>
            <a:noFill/>
          </p:spPr>
          <p:txBody>
            <a:bodyPr wrap="square" numCol="2" rtlCol="0">
              <a:normAutofit fontScale="55000" lnSpcReduction="20000"/>
            </a:bodyPr>
            <a:lstStyle/>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dirty="0">
                  <a:solidFill>
                    <a:srgbClr val="000000"/>
                  </a:solidFill>
                  <a:latin typeface="Arial" panose="020B0604020202020204"/>
                  <a:ea typeface="Inter" panose="02000503000000020004" pitchFamily="2" charset="0"/>
                </a:rPr>
                <a:t>Eloisan lomake työpaikan vaara- ja haittatekijöiden tunnistamiseksi ja riskien arvioimiseksi (säilytetään yksikön toimistossa)</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dirty="0" err="1">
                  <a:solidFill>
                    <a:srgbClr val="000000"/>
                  </a:solidFill>
                  <a:latin typeface="Arial" panose="020B0604020202020204"/>
                  <a:ea typeface="Inter" panose="02000503000000020004" pitchFamily="2" charset="0"/>
                </a:rPr>
                <a:t>HaiPro</a:t>
              </a:r>
              <a:r>
                <a:rPr lang="fi-FI" sz="1200" dirty="0">
                  <a:solidFill>
                    <a:srgbClr val="000000"/>
                  </a:solidFill>
                  <a:latin typeface="Arial" panose="020B0604020202020204"/>
                  <a:ea typeface="Inter" panose="02000503000000020004" pitchFamily="2" charset="0"/>
                </a:rPr>
                <a:t> –järjestelmästä tehtävä ilmoitus</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dirty="0" err="1">
                  <a:solidFill>
                    <a:srgbClr val="000000"/>
                  </a:solidFill>
                  <a:latin typeface="Arial" panose="020B0604020202020204"/>
                  <a:ea typeface="Inter" panose="02000503000000020004" pitchFamily="2" charset="0"/>
                </a:rPr>
                <a:t>THL:n</a:t>
              </a:r>
              <a:r>
                <a:rPr lang="fi-FI" sz="1200" dirty="0">
                  <a:solidFill>
                    <a:srgbClr val="000000"/>
                  </a:solidFill>
                  <a:latin typeface="Arial" panose="020B0604020202020204"/>
                  <a:ea typeface="Inter" panose="02000503000000020004" pitchFamily="2" charset="0"/>
                </a:rPr>
                <a:t> turvakotien raportointi uhka- ja vaaratilanteista -lomake</a:t>
              </a:r>
              <a:r>
                <a:rPr lang="fi-FI" sz="1200" b="1" dirty="0">
                  <a:solidFill>
                    <a:srgbClr val="000000"/>
                  </a:solidFill>
                  <a:latin typeface="Arial" panose="020B0604020202020204"/>
                  <a:ea typeface="Inter" panose="02000503000000020004" pitchFamily="2" charset="0"/>
                </a:rPr>
                <a:t> </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dirty="0">
                  <a:solidFill>
                    <a:srgbClr val="000000"/>
                  </a:solidFill>
                  <a:latin typeface="Arial" panose="020B0604020202020204"/>
                  <a:ea typeface="Inter" panose="02000503000000020004" pitchFamily="2" charset="0"/>
                </a:rPr>
                <a:t>Turvakodin sisäisen nopean tiedotuksen lista mahdollisista uhkatekijöistä</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dirty="0">
                  <a:solidFill>
                    <a:srgbClr val="000000"/>
                  </a:solidFill>
                  <a:latin typeface="Arial" panose="020B0604020202020204"/>
                  <a:ea typeface="Inter" panose="02000503000000020004" pitchFamily="2" charset="0"/>
                </a:rPr>
                <a:t>Turvallisuus- ja pelastussuunnitelma, jonka liitteinä ovat : Tulipalon ennaltaehkäisyn ohje asiakkaalle (Turvallisuus- ja pelastussuunnitelman liite, tarkista!)</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dirty="0">
                  <a:solidFill>
                    <a:srgbClr val="000000"/>
                  </a:solidFill>
                  <a:latin typeface="Arial" panose="020B0604020202020204"/>
                  <a:ea typeface="Inter" panose="02000503000000020004" pitchFamily="2" charset="0"/>
                </a:rPr>
                <a:t>Toimintaohje asiakkaalle tulipalossa (turvallisuus- ja pelastussuunnitelman liite)</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r>
                <a:rPr lang="fi-FI" sz="1200" dirty="0">
                  <a:solidFill>
                    <a:srgbClr val="000000"/>
                  </a:solidFill>
                  <a:latin typeface="Arial" panose="020B0604020202020204"/>
                  <a:ea typeface="Inter" panose="02000503000000020004" pitchFamily="2" charset="0"/>
                </a:rPr>
                <a:t>Työntekijöiden käytössä on lisäksi henkilöturvallisuusohje, tulipalon ennaltaehkäisyn ohje henkilökunnalle, toimintaohje tulipalossa henkilökunnalle, ensiapuohjeet  </a:t>
              </a:r>
            </a:p>
            <a:p>
              <a:pPr marL="171450" marR="0" lvl="0" indent="-171450" algn="l" defTabSz="914377" eaLnBrk="1" fontAlgn="auto" latinLnBrk="0" hangingPunct="1">
                <a:lnSpc>
                  <a:spcPct val="100000"/>
                </a:lnSpc>
                <a:spcBef>
                  <a:spcPts val="0"/>
                </a:spcBef>
                <a:spcAft>
                  <a:spcPts val="600"/>
                </a:spcAft>
                <a:buClrTx/>
                <a:buSzTx/>
                <a:buFont typeface="Arial" panose="020B0604020202020204" pitchFamily="34" charset="0"/>
                <a:buChar char="•"/>
                <a:tabLst/>
                <a:defRPr/>
              </a:pPr>
              <a:endParaRPr lang="fi-FI" sz="1200" dirty="0">
                <a:solidFill>
                  <a:srgbClr val="000000"/>
                </a:solidFill>
                <a:latin typeface="Arial" panose="020B0604020202020204"/>
                <a:ea typeface="Inter" panose="02000503000000020004" pitchFamily="2" charset="0"/>
              </a:endParaRPr>
            </a:p>
          </p:txBody>
        </p:sp>
      </p:grpSp>
      <p:grpSp>
        <p:nvGrpSpPr>
          <p:cNvPr id="6" name="Ryhmä 5">
            <a:extLst>
              <a:ext uri="{FF2B5EF4-FFF2-40B4-BE49-F238E27FC236}">
                <a16:creationId xmlns:a16="http://schemas.microsoft.com/office/drawing/2014/main" id="{3CB1CE74-130B-53BD-166B-FF57377B2B8A}"/>
              </a:ext>
            </a:extLst>
          </p:cNvPr>
          <p:cNvGrpSpPr/>
          <p:nvPr/>
        </p:nvGrpSpPr>
        <p:grpSpPr>
          <a:xfrm>
            <a:off x="4928896" y="468949"/>
            <a:ext cx="2338976" cy="45719"/>
            <a:chOff x="4928896" y="468949"/>
            <a:chExt cx="2338976" cy="45719"/>
          </a:xfrm>
        </p:grpSpPr>
        <p:sp>
          <p:nvSpPr>
            <p:cNvPr id="7" name="Rectangle 42">
              <a:extLst>
                <a:ext uri="{FF2B5EF4-FFF2-40B4-BE49-F238E27FC236}">
                  <a16:creationId xmlns:a16="http://schemas.microsoft.com/office/drawing/2014/main" id="{5AF893AA-EDE6-DF9B-8513-6E5D62A3E271}"/>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3">
              <a:extLst>
                <a:ext uri="{FF2B5EF4-FFF2-40B4-BE49-F238E27FC236}">
                  <a16:creationId xmlns:a16="http://schemas.microsoft.com/office/drawing/2014/main" id="{351FDE38-C7F3-3A43-F21D-2AA5592B8429}"/>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Rectangle 44">
              <a:extLst>
                <a:ext uri="{FF2B5EF4-FFF2-40B4-BE49-F238E27FC236}">
                  <a16:creationId xmlns:a16="http://schemas.microsoft.com/office/drawing/2014/main" id="{D90D96EC-F3C2-03BB-5794-57F226B76F8F}"/>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2" name="Rectangle 45">
              <a:extLst>
                <a:ext uri="{FF2B5EF4-FFF2-40B4-BE49-F238E27FC236}">
                  <a16:creationId xmlns:a16="http://schemas.microsoft.com/office/drawing/2014/main" id="{35424217-FB3E-F95F-3807-3317EA8931EF}"/>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46">
              <a:extLst>
                <a:ext uri="{FF2B5EF4-FFF2-40B4-BE49-F238E27FC236}">
                  <a16:creationId xmlns:a16="http://schemas.microsoft.com/office/drawing/2014/main" id="{2C8CD536-CB8B-DD0F-590C-4672EE621921}"/>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7">
              <a:extLst>
                <a:ext uri="{FF2B5EF4-FFF2-40B4-BE49-F238E27FC236}">
                  <a16:creationId xmlns:a16="http://schemas.microsoft.com/office/drawing/2014/main" id="{6B14B898-E525-E6AE-5785-3832F2FDDFF9}"/>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855096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79D7079E-75CA-5EE8-A655-04BCB59A3874}"/>
              </a:ext>
            </a:extLst>
          </p:cNvPr>
          <p:cNvGraphicFramePr>
            <a:graphicFrameLocks noChangeAspect="1"/>
          </p:cNvGraphicFramePr>
          <p:nvPr>
            <p:custDataLst>
              <p:tags r:id="rId1"/>
            </p:custDataLst>
            <p:extLst>
              <p:ext uri="{D42A27DB-BD31-4B8C-83A1-F6EECF244321}">
                <p14:modId xmlns:p14="http://schemas.microsoft.com/office/powerpoint/2010/main" val="41403784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0" name="think-cell data - do not delete" hidden="1">
                        <a:extLst>
                          <a:ext uri="{FF2B5EF4-FFF2-40B4-BE49-F238E27FC236}">
                            <a16:creationId xmlns:a16="http://schemas.microsoft.com/office/drawing/2014/main" id="{79D7079E-75CA-5EE8-A655-04BCB59A387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Content Placeholder 28">
            <a:extLst>
              <a:ext uri="{FF2B5EF4-FFF2-40B4-BE49-F238E27FC236}">
                <a16:creationId xmlns:a16="http://schemas.microsoft.com/office/drawing/2014/main" id="{975122AF-0A04-DD9F-1A57-F6D5245A65C1}"/>
              </a:ext>
            </a:extLst>
          </p:cNvPr>
          <p:cNvSpPr>
            <a:spLocks noGrp="1"/>
          </p:cNvSpPr>
          <p:nvPr>
            <p:ph sz="half" idx="1"/>
          </p:nvPr>
        </p:nvSpPr>
        <p:spPr>
          <a:xfrm>
            <a:off x="509102" y="1597275"/>
            <a:ext cx="11289174" cy="4514193"/>
          </a:xfrm>
        </p:spPr>
        <p:txBody>
          <a:bodyPr vert="horz" lIns="91440" tIns="45720" rIns="0" bIns="45720" numCol="2" spcCol="720000" rtlCol="0" anchor="t">
            <a:noAutofit/>
          </a:bodyPr>
          <a:lstStyle/>
          <a:p>
            <a:pPr defTabSz="914377">
              <a:lnSpc>
                <a:spcPct val="107000"/>
              </a:lnSpc>
              <a:spcBef>
                <a:spcPts val="0"/>
              </a:spcBef>
              <a:spcAft>
                <a:spcPts val="600"/>
              </a:spcAft>
              <a:defRPr/>
            </a:pPr>
            <a:r>
              <a:rPr lang="fi-FI" sz="2000" b="1" dirty="0">
                <a:solidFill>
                  <a:srgbClr val="000000"/>
                </a:solidFill>
                <a:cs typeface="Times New Roman" panose="02020603050405020304" pitchFamily="18" charset="0"/>
              </a:rPr>
              <a:t>Vaaratapahtumien raportointi ja käsittely</a:t>
            </a:r>
          </a:p>
          <a:p>
            <a:pPr marL="0" lvl="1">
              <a:lnSpc>
                <a:spcPct val="100000"/>
              </a:lnSpc>
              <a:spcBef>
                <a:spcPts val="0"/>
              </a:spcBef>
              <a:spcAft>
                <a:spcPts val="175"/>
              </a:spcAft>
            </a:pPr>
            <a:r>
              <a:rPr lang="fi-FI" dirty="0"/>
              <a:t>Vaaratapahtumien käsittelyyn kuuluu tapahtumien kirjaaminen, käsittely ja raportointi sekä korjaavien toimenpiteiden toteuttaminen. Lisäksi tapahtumista keskustellaan työntekijöiden, asiakkaan ja tarvittaessa omaisten kanssa. Jos tapahtuu vakava, korvattavia seurauksia aiheuttanut haittatapahtuma, asiakasta tai omaisia informoidaan korvausten hakemisesta. Vakavista vaaratapahtumista ilmoitetaan Eloisan valvontatiimille. Vaaratapahtumat raportoidaan ja käsitellään seuraavasti: </a:t>
            </a:r>
          </a:p>
          <a:p>
            <a:pPr marL="228600" lvl="1" indent="-228600">
              <a:lnSpc>
                <a:spcPct val="100000"/>
              </a:lnSpc>
              <a:spcBef>
                <a:spcPts val="300"/>
              </a:spcBef>
              <a:buFont typeface="Arial" panose="020B0604020202020204" pitchFamily="34" charset="0"/>
              <a:buAutoNum type="arabicPeriod"/>
            </a:pPr>
            <a:r>
              <a:rPr lang="fi-FI" dirty="0">
                <a:ea typeface="Inter" panose="02000503000000020004" pitchFamily="2" charset="0"/>
              </a:rPr>
              <a:t>Asiakas- ja potilasturvallisuuteen ja työturvallisuuteen liittyvät vaaratapahtumat kirjataan vaaratilanneilmoitus järjestelmään. Lääkepoikkeamista otetaan lisäksi yhteys lääkäriin toimintaohjeiden saamiseksi </a:t>
            </a:r>
          </a:p>
          <a:p>
            <a:pPr marL="228600" lvl="1" indent="-228600">
              <a:lnSpc>
                <a:spcPct val="100000"/>
              </a:lnSpc>
              <a:spcBef>
                <a:spcPts val="300"/>
              </a:spcBef>
              <a:buAutoNum type="arabicPeriod"/>
            </a:pPr>
            <a:r>
              <a:rPr lang="fi-FI" dirty="0">
                <a:ea typeface="Inter" panose="02000503000000020004" pitchFamily="2" charset="0"/>
              </a:rPr>
              <a:t>Yksikön esihenkilö käy läpi yksikkönsä vaaratilanneilmoitukset, ja ne käsitellään säännöllisesti tiimipalavereissa </a:t>
            </a:r>
          </a:p>
          <a:p>
            <a:pPr marL="228600" lvl="1" indent="-228600">
              <a:lnSpc>
                <a:spcPct val="100000"/>
              </a:lnSpc>
              <a:spcBef>
                <a:spcPts val="300"/>
              </a:spcBef>
              <a:buAutoNum type="arabicPeriod"/>
            </a:pPr>
            <a:r>
              <a:rPr lang="fi-FI" dirty="0">
                <a:ea typeface="Inter" panose="02000503000000020004" pitchFamily="2" charset="0"/>
              </a:rPr>
              <a:t>Esihenkilö käynnistää korjaavat toimenpiteet, ja kirjaa ne vaaratilanneilmoitus järjestelmään</a:t>
            </a:r>
          </a:p>
          <a:p>
            <a:pPr marL="228600" lvl="1" indent="-228600">
              <a:lnSpc>
                <a:spcPct val="100000"/>
              </a:lnSpc>
              <a:spcBef>
                <a:spcPts val="300"/>
              </a:spcBef>
              <a:buAutoNum type="arabicPeriod"/>
            </a:pPr>
            <a:r>
              <a:rPr lang="fi-FI" dirty="0">
                <a:ea typeface="Inter" panose="02000503000000020004" pitchFamily="2" charset="0"/>
              </a:rPr>
              <a:t>Yksikön esihenkilö käy säännöllisesti läpi vaaratilanne tilastot </a:t>
            </a:r>
          </a:p>
          <a:p>
            <a:pPr marL="228600" lvl="1" indent="-228600">
              <a:lnSpc>
                <a:spcPct val="100000"/>
              </a:lnSpc>
              <a:spcBef>
                <a:spcPts val="300"/>
              </a:spcBef>
              <a:buAutoNum type="arabicPeriod"/>
            </a:pPr>
            <a:r>
              <a:rPr lang="fi-FI" dirty="0">
                <a:ea typeface="Inter" panose="02000503000000020004" pitchFamily="2" charset="0"/>
              </a:rPr>
              <a:t>Tiedottaminen kootusti sovituista muutoksista toimintatavoissa tapahtuu kirjallisesti neljän kuukauden välein, ja ne julkaistaan Eloisan verkkosivuilla.</a:t>
            </a:r>
          </a:p>
          <a:p>
            <a:pPr defTabSz="914377">
              <a:lnSpc>
                <a:spcPct val="107000"/>
              </a:lnSpc>
              <a:spcBef>
                <a:spcPts val="0"/>
              </a:spcBef>
              <a:spcAft>
                <a:spcPts val="600"/>
              </a:spcAft>
              <a:defRPr/>
            </a:pPr>
            <a:endParaRPr lang="fi-FI" sz="2000" b="1" dirty="0">
              <a:solidFill>
                <a:srgbClr val="000000"/>
              </a:solidFill>
              <a:cs typeface="Times New Roman" panose="02020603050405020304" pitchFamily="18" charset="0"/>
            </a:endParaRPr>
          </a:p>
          <a:p>
            <a:pPr defTabSz="914377">
              <a:lnSpc>
                <a:spcPct val="107000"/>
              </a:lnSpc>
              <a:spcBef>
                <a:spcPts val="0"/>
              </a:spcBef>
              <a:spcAft>
                <a:spcPts val="600"/>
              </a:spcAft>
              <a:defRPr/>
            </a:pPr>
            <a:r>
              <a:rPr lang="fi-FI" sz="2000" b="1" dirty="0">
                <a:solidFill>
                  <a:srgbClr val="000000"/>
                </a:solidFill>
                <a:cs typeface="Times New Roman" panose="02020603050405020304" pitchFamily="18" charset="0"/>
              </a:rPr>
              <a:t>Epäkohtailmoitusten käsittely</a:t>
            </a:r>
          </a:p>
          <a:p>
            <a:pPr marL="0" lvl="1">
              <a:lnSpc>
                <a:spcPct val="100000"/>
              </a:lnSpc>
              <a:spcBef>
                <a:spcPts val="0"/>
              </a:spcBef>
              <a:spcAft>
                <a:spcPts val="175"/>
              </a:spcAft>
            </a:pPr>
            <a:r>
              <a:rPr lang="fi-FI" dirty="0">
                <a:latin typeface="Arial"/>
                <a:cs typeface="Arial"/>
              </a:rPr>
              <a:t>Henkilöstön on ilmoitettava viipymättä toiminnasta vastaavalle henkilölle, jos tehtävissään huomaa tai saa tietoonsa epäkohdan tai ilmeisen epäkohdan uhan asiakkaan/potilaan hoidon tai palvelun toteuttamisessa. Ilmoitus tehdään Kerralla-valikosta löytävällä sähköisellä lomakkeella, jonka toimintayksikön esihenkilö käsittelee. Vastaava henkilö </a:t>
            </a:r>
            <a:r>
              <a:rPr lang="fi-FI" sz="1200" kern="1200" dirty="0">
                <a:latin typeface="+mn-lt"/>
                <a:ea typeface="+mn-ea"/>
                <a:cs typeface="+mn-cs"/>
              </a:rPr>
              <a:t>tekee tarvittavat selvitykset ja toimenpiteet epäkohdan tai sen uhan poistamiseksi</a:t>
            </a:r>
            <a:r>
              <a:rPr lang="fi-FI" dirty="0">
                <a:latin typeface="+mn-lt"/>
                <a:cs typeface="+mn-cs"/>
              </a:rPr>
              <a:t>.</a:t>
            </a:r>
            <a:endParaRPr lang="fi-FI" dirty="0"/>
          </a:p>
          <a:p>
            <a:pPr>
              <a:lnSpc>
                <a:spcPct val="107000"/>
              </a:lnSpc>
              <a:spcBef>
                <a:spcPts val="200"/>
              </a:spcBef>
              <a:defRPr/>
            </a:pPr>
            <a:endParaRPr lang="fi-FI" dirty="0">
              <a:solidFill>
                <a:srgbClr val="000000"/>
              </a:solidFill>
            </a:endParaRPr>
          </a:p>
          <a:p>
            <a:pPr>
              <a:lnSpc>
                <a:spcPct val="107000"/>
              </a:lnSpc>
              <a:spcBef>
                <a:spcPts val="200"/>
              </a:spcBef>
              <a:defRPr/>
            </a:pPr>
            <a:r>
              <a:rPr lang="fi-FI" dirty="0"/>
              <a:t>Seuraavilla sivuilla on määritelty, miten yksikön riskienhallinnan prosessissa toteutetaan epäkohtiin liittyvät korjaavat toimenpiteet. Jos epäkohta on sellainen, että se on korjattavissa yksikön omavalvonnan menettelyssä, se otetaan välittömästi työn alle. Jos epäkohta on sellainen, että se vaatii järjestämisvastuussa olevan tahon toimenpiteitä, siirretään vastuu korjaavista toimenpiteistä toimivaltaiselle taholle. </a:t>
            </a:r>
          </a:p>
          <a:p>
            <a:pPr marR="0" lvl="0" algn="l" defTabSz="914286" eaLnBrk="1" fontAlgn="auto" latinLnBrk="0" hangingPunct="1">
              <a:lnSpc>
                <a:spcPct val="107000"/>
              </a:lnSpc>
              <a:spcBef>
                <a:spcPts val="200"/>
              </a:spcBef>
              <a:spcAft>
                <a:spcPts val="0"/>
              </a:spcAft>
              <a:buClrTx/>
              <a:buSzTx/>
              <a:tabLst/>
              <a:defRPr/>
            </a:pPr>
            <a:endParaRPr lang="fi-FI" kern="100" dirty="0">
              <a:latin typeface="+mn-lt"/>
              <a:ea typeface="Calibri" panose="020F0502020204030204" pitchFamily="34" charset="0"/>
              <a:cs typeface="Times New Roman" panose="02020603050405020304" pitchFamily="18" charset="0"/>
            </a:endParaRPr>
          </a:p>
        </p:txBody>
      </p:sp>
      <p:sp>
        <p:nvSpPr>
          <p:cNvPr id="11" name="Title 1">
            <a:extLst>
              <a:ext uri="{FF2B5EF4-FFF2-40B4-BE49-F238E27FC236}">
                <a16:creationId xmlns:a16="http://schemas.microsoft.com/office/drawing/2014/main" id="{28DD3B31-00C1-A9C5-AE0D-690CE3F78160}"/>
              </a:ext>
            </a:extLst>
          </p:cNvPr>
          <p:cNvSpPr txBox="1">
            <a:spLocks/>
          </p:cNvSpPr>
          <p:nvPr/>
        </p:nvSpPr>
        <p:spPr>
          <a:xfrm>
            <a:off x="472519" y="1360222"/>
            <a:ext cx="11152690" cy="868004"/>
          </a:xfrm>
          <a:prstGeom prst="rect">
            <a:avLst/>
          </a:prstGeom>
        </p:spPr>
        <p:txBody>
          <a:bodyPr vert="horz" lIns="91440" tIns="45720" rIns="91440" bIns="45720" rtlCol="0" anchor="ctr">
            <a:no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a:lnSpc>
                <a:spcPct val="100000"/>
              </a:lnSpc>
              <a:spcAft>
                <a:spcPts val="600"/>
              </a:spcAft>
            </a:pPr>
            <a:endParaRPr lang="fi-FI" sz="2000" dirty="0">
              <a:solidFill>
                <a:schemeClr val="tx1"/>
              </a:solidFill>
              <a:latin typeface="Arial" panose="020B0604020202020204" pitchFamily="34"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7DCD2460-3FCA-08B5-643A-BF0753EF7BD5}"/>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6" name="Title 27">
            <a:extLst>
              <a:ext uri="{FF2B5EF4-FFF2-40B4-BE49-F238E27FC236}">
                <a16:creationId xmlns:a16="http://schemas.microsoft.com/office/drawing/2014/main" id="{5D864ADE-4E4F-F90B-C116-83A877E378B2}"/>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(2/3)</a:t>
            </a:r>
          </a:p>
        </p:txBody>
      </p:sp>
      <p:grpSp>
        <p:nvGrpSpPr>
          <p:cNvPr id="2" name="Ryhmä 1">
            <a:extLst>
              <a:ext uri="{FF2B5EF4-FFF2-40B4-BE49-F238E27FC236}">
                <a16:creationId xmlns:a16="http://schemas.microsoft.com/office/drawing/2014/main" id="{435DA521-1F51-06FC-8BF4-544DA94677F4}"/>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BBDD14D6-68C4-C98A-0FF2-941002E90F38}"/>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8FDFA7EF-E78F-F760-1529-A30B10FE4114}"/>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AF27D62D-5CE3-6684-8DA9-39E6320902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11CA27E8-D899-126A-9A7A-216A3DD7157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900943E0-AB2E-1BDC-D3A2-090381FD4E8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A82226D6-9EBA-2409-CF9B-220AC18F8AA1}"/>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3978722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034427EE-070D-01DB-26D7-418FFE44BF96}"/>
              </a:ext>
            </a:extLst>
          </p:cNvPr>
          <p:cNvGraphicFramePr>
            <a:graphicFrameLocks noChangeAspect="1"/>
          </p:cNvGraphicFramePr>
          <p:nvPr>
            <p:custDataLst>
              <p:tags r:id="rId1"/>
            </p:custDataLst>
            <p:extLst>
              <p:ext uri="{D42A27DB-BD31-4B8C-83A1-F6EECF244321}">
                <p14:modId xmlns:p14="http://schemas.microsoft.com/office/powerpoint/2010/main" val="38802810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1" name="think-cell data - do not delete" hidden="1">
                        <a:extLst>
                          <a:ext uri="{FF2B5EF4-FFF2-40B4-BE49-F238E27FC236}">
                            <a16:creationId xmlns:a16="http://schemas.microsoft.com/office/drawing/2014/main" id="{034427EE-070D-01DB-26D7-418FFE44BF9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Suorakulmio: Pyöristetyt kulmat 2">
            <a:extLst>
              <a:ext uri="{FF2B5EF4-FFF2-40B4-BE49-F238E27FC236}">
                <a16:creationId xmlns:a16="http://schemas.microsoft.com/office/drawing/2014/main" id="{CA231627-BBD8-127B-CD3B-CF985C89D866}"/>
              </a:ext>
            </a:extLst>
          </p:cNvPr>
          <p:cNvSpPr/>
          <p:nvPr/>
        </p:nvSpPr>
        <p:spPr>
          <a:xfrm>
            <a:off x="6406010" y="5743258"/>
            <a:ext cx="5380602" cy="490520"/>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dirty="0">
                <a:solidFill>
                  <a:schemeClr val="tx1"/>
                </a:solidFill>
                <a:latin typeface="Arial" panose="020B0604020202020204" pitchFamily="34" charset="0"/>
                <a:cs typeface="Arial" panose="020B0604020202020204" pitchFamily="34" charset="0"/>
              </a:rPr>
              <a:t>Lue lisää: </a:t>
            </a:r>
          </a:p>
          <a:p>
            <a:pPr marL="171450" indent="-171450">
              <a:buFont typeface="Arial" panose="020B0604020202020204" pitchFamily="34" charset="0"/>
              <a:buChar char="•"/>
            </a:pPr>
            <a:r>
              <a:rPr lang="fi-FI" sz="1000" u="sng" dirty="0">
                <a:solidFill>
                  <a:srgbClr val="000000"/>
                </a:solidFill>
                <a:latin typeface="Arial" panose="020B060402020202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Asiakas- ja potilasturvallisuusstrategia ja toimeenpanosuunnitelma 2022-2026</a:t>
            </a:r>
            <a:r>
              <a:rPr lang="fi-FI" sz="1000" u="sng" dirty="0">
                <a:solidFill>
                  <a:schemeClr val="tx1"/>
                </a:solidFill>
                <a:latin typeface="Arial" panose="020B060402020202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lang="fi-FI" sz="1000" u="sng" dirty="0">
                <a:solidFill>
                  <a:schemeClr val="tx1"/>
                </a:solidFill>
                <a:latin typeface="Arial" panose="020B0604020202020204" pitchFamily="34" charset="0"/>
                <a:ea typeface="Calibri" panose="020F0502020204030204" pitchFamily="34" charset="0"/>
                <a:cs typeface="Arial" panose="020B0604020202020204" pitchFamily="34" charset="0"/>
              </a:rPr>
              <a:t>– STM</a:t>
            </a:r>
            <a:endParaRPr lang="fi-FI" sz="1000" u="sng" dirty="0">
              <a:solidFill>
                <a:schemeClr val="tx1"/>
              </a:solidFill>
              <a:latin typeface="Arial" panose="020B0604020202020204" pitchFamily="34" charset="0"/>
              <a:cs typeface="Arial" panose="020B0604020202020204" pitchFamily="34" charset="0"/>
            </a:endParaRPr>
          </a:p>
        </p:txBody>
      </p:sp>
      <p:sp>
        <p:nvSpPr>
          <p:cNvPr id="35" name="Content Placeholder 34">
            <a:extLst>
              <a:ext uri="{FF2B5EF4-FFF2-40B4-BE49-F238E27FC236}">
                <a16:creationId xmlns:a16="http://schemas.microsoft.com/office/drawing/2014/main" id="{509F0565-D4C8-4FF9-3B42-883C4F792B61}"/>
              </a:ext>
            </a:extLst>
          </p:cNvPr>
          <p:cNvSpPr>
            <a:spLocks noGrp="1"/>
          </p:cNvSpPr>
          <p:nvPr>
            <p:ph sz="half" idx="1"/>
          </p:nvPr>
        </p:nvSpPr>
        <p:spPr>
          <a:xfrm>
            <a:off x="451413" y="1825626"/>
            <a:ext cx="5853593" cy="4285842"/>
          </a:xfrm>
        </p:spPr>
        <p:txBody>
          <a:bodyPr numCol="1"/>
          <a:lstStyle/>
          <a:p>
            <a:pPr marL="0" marR="0" lvl="0" indent="0" algn="l" defTabSz="914377"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mn-ea"/>
                <a:cs typeface="Times New Roman" panose="02020603050405020304" pitchFamily="18" charset="0"/>
              </a:rPr>
              <a:t>Korjaavat toimenpiteet</a:t>
            </a:r>
          </a:p>
          <a:p>
            <a:pPr marL="0" lvl="1">
              <a:lnSpc>
                <a:spcPct val="110000"/>
              </a:lnSpc>
              <a:spcBef>
                <a:spcPts val="789"/>
              </a:spcBef>
              <a:spcAft>
                <a:spcPts val="175"/>
              </a:spcAft>
            </a:pPr>
            <a:r>
              <a:rPr lang="fi-FI" dirty="0"/>
              <a:t>Riskienhallinnan prosessissa sovitaan todettujen haittatapahtumien ja epäkohtien korjaamiseen liittyvistä toimenpiteistä. Muutosta vaativien laatupoikkeamien juurisyyt selvitetään ja suunnitellaan tarvittavat toimenpiteet muutoksen aikaansaamiseksi. </a:t>
            </a:r>
            <a:r>
              <a:rPr lang="fi-FI" b="1" i="1" dirty="0"/>
              <a:t>Korjaavista toimenpiteistä tehdään kirjaukset vaaratilanneilmoitus-järjestelmään. </a:t>
            </a:r>
          </a:p>
          <a:p>
            <a:pPr marL="0" lvl="1">
              <a:lnSpc>
                <a:spcPct val="110000"/>
              </a:lnSpc>
              <a:spcBef>
                <a:spcPts val="789"/>
              </a:spcBef>
              <a:spcAft>
                <a:spcPts val="175"/>
              </a:spcAft>
            </a:pPr>
            <a:r>
              <a:rPr lang="fi-FI" sz="1200" dirty="0">
                <a:ea typeface="Inter" panose="02000503000000020004" pitchFamily="2" charset="0"/>
              </a:rPr>
              <a:t>Yksikön esihenkilö seuraa säännöllisesti korjaavien toimenpiteiden toteutumista. Sovituista muutoksista työskentelyssä ja korjaavista toimenpiteistä tiedotetaan viipymättä henkilökunnalle ja muille yhteistyötahoille. </a:t>
            </a:r>
            <a:r>
              <a:rPr lang="fi-FI" dirty="0">
                <a:ea typeface="Inter" panose="02000503000000020004" pitchFamily="2" charset="0"/>
              </a:rPr>
              <a:t>P</a:t>
            </a:r>
            <a:r>
              <a:rPr lang="fi-FI" sz="1200" dirty="0">
                <a:ea typeface="Inter" panose="02000503000000020004" pitchFamily="2" charset="0"/>
              </a:rPr>
              <a:t>äivittäise</a:t>
            </a:r>
            <a:r>
              <a:rPr lang="fi-FI" dirty="0">
                <a:ea typeface="Inter" panose="02000503000000020004" pitchFamily="2" charset="0"/>
              </a:rPr>
              <a:t>ssä </a:t>
            </a:r>
            <a:r>
              <a:rPr lang="fi-FI" sz="1200" dirty="0">
                <a:ea typeface="Inter" panose="02000503000000020004" pitchFamily="2" charset="0"/>
              </a:rPr>
              <a:t>viestinnässä henkilökunnan kesken käytetään viestisovelluksia tai työkaluja, joilla henkilökunta pysyy ajan tasalla</a:t>
            </a:r>
            <a:r>
              <a:rPr lang="fi-FI" dirty="0">
                <a:ea typeface="Inter" panose="02000503000000020004" pitchFamily="2" charset="0"/>
              </a:rPr>
              <a:t> toimenpiteistä</a:t>
            </a:r>
            <a:r>
              <a:rPr lang="fi-FI" sz="1200" dirty="0">
                <a:ea typeface="Inter" panose="02000503000000020004" pitchFamily="2" charset="0"/>
              </a:rPr>
              <a:t>. </a:t>
            </a:r>
          </a:p>
          <a:p>
            <a:pPr marL="0" lvl="1">
              <a:lnSpc>
                <a:spcPct val="110000"/>
              </a:lnSpc>
              <a:spcBef>
                <a:spcPts val="789"/>
              </a:spcBef>
              <a:spcAft>
                <a:spcPts val="175"/>
              </a:spcAft>
            </a:pPr>
            <a:r>
              <a:rPr lang="fi-FI" b="0" i="0" u="none" strike="noStrike" baseline="0" dirty="0">
                <a:solidFill>
                  <a:schemeClr val="accent5"/>
                </a:solidFill>
                <a:latin typeface="+mn-lt"/>
              </a:rPr>
              <a:t>Lähiesimiehen tehtävä on valvoa ja huolehtia, että uudet käytänteet tulevat koko henkilökunnan tietoon ja niitä noudatetaan.</a:t>
            </a:r>
            <a:endParaRPr lang="fi-FI" b="1" i="1" dirty="0">
              <a:solidFill>
                <a:schemeClr val="accent5"/>
              </a:solidFill>
              <a:latin typeface="+mn-lt"/>
              <a:ea typeface="Inter" panose="02000503000000020004" pitchFamily="2" charset="0"/>
            </a:endParaRPr>
          </a:p>
        </p:txBody>
      </p:sp>
      <p:sp>
        <p:nvSpPr>
          <p:cNvPr id="13" name="Rectangle 12">
            <a:extLst>
              <a:ext uri="{FF2B5EF4-FFF2-40B4-BE49-F238E27FC236}">
                <a16:creationId xmlns:a16="http://schemas.microsoft.com/office/drawing/2014/main" id="{C8D307F4-6725-C95B-0579-E060FF0CFC77}"/>
              </a:ext>
            </a:extLst>
          </p:cNvPr>
          <p:cNvSpPr/>
          <p:nvPr/>
        </p:nvSpPr>
        <p:spPr>
          <a:xfrm>
            <a:off x="6406010" y="1825626"/>
            <a:ext cx="5380602" cy="3782694"/>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600"/>
              </a:spcAft>
              <a:buClrTx/>
              <a:buSzTx/>
              <a:buFontTx/>
              <a:buNone/>
              <a:tabLst/>
              <a:defRPr/>
            </a:pPr>
            <a:r>
              <a:rPr lang="fi-FI" sz="1200" b="1" dirty="0">
                <a:solidFill>
                  <a:srgbClr val="000000"/>
                </a:solidFill>
                <a:latin typeface="Arial" panose="020B0604020202020204"/>
                <a:ea typeface="Inter" panose="02000503000000020004" pitchFamily="2" charset="0"/>
              </a:rPr>
              <a:t>Henkilöstön osallistaminen korjaavien toimenpiteiden suunnitteluun ja toteutukseen:</a:t>
            </a:r>
          </a:p>
          <a:p>
            <a:pPr>
              <a:spcAft>
                <a:spcPts val="600"/>
              </a:spcAft>
              <a:defRPr/>
            </a:pPr>
            <a:r>
              <a:rPr lang="fi-FI" sz="1200" b="0" i="0" u="none" strike="noStrike" baseline="0" dirty="0">
                <a:solidFill>
                  <a:schemeClr val="tx1"/>
                </a:solidFill>
              </a:rPr>
              <a:t>Esille tulleisiin epäkohtiin, laatupoikkeamiin, läheltä piti -tilanteisiin ja haittatapahtumiin reagoidaan käymällä tapahtunut läpi asianosaisten kanssa ja koko työyhteisön kanssa. Tehdään tarvittavat muutokset työkäytäntöihin ja sääntöihin ja tarvittaessa nostetaan valmiutta. Valmiuden kohottamisesta tiedotetaan lisäksi naapuriyksikköä eli samassa rakennuksessa toimivaa Nuorten vastaanottokoti Havurinnettä. </a:t>
            </a:r>
          </a:p>
          <a:p>
            <a:pPr>
              <a:spcAft>
                <a:spcPts val="600"/>
              </a:spcAft>
              <a:defRPr/>
            </a:pPr>
            <a:r>
              <a:rPr lang="fi-FI" sz="1200" dirty="0">
                <a:solidFill>
                  <a:schemeClr val="tx1"/>
                </a:solidFill>
                <a:ea typeface="Inter" panose="02000503000000020004" pitchFamily="2" charset="0"/>
              </a:rPr>
              <a:t>Muutokset pyritään tekemään yhteistyössä koko henkilökunnan kanssa, ensisijaisesti yksikön yhteisissä tiimikokouksissa, joka on kerran kuukaudessa. Mikäli tämä ei ole mahdollista, informoidaan kaikkia työntekijöitä käyttämällä viestintää </a:t>
            </a:r>
            <a:r>
              <a:rPr lang="fi-FI" sz="1200" dirty="0" err="1">
                <a:solidFill>
                  <a:schemeClr val="tx1"/>
                </a:solidFill>
                <a:ea typeface="Inter" panose="02000503000000020004" pitchFamily="2" charset="0"/>
              </a:rPr>
              <a:t>teamsissä</a:t>
            </a:r>
            <a:r>
              <a:rPr lang="fi-FI" sz="1200" dirty="0">
                <a:solidFill>
                  <a:schemeClr val="tx1"/>
                </a:solidFill>
                <a:ea typeface="Inter" panose="02000503000000020004" pitchFamily="2" charset="0"/>
              </a:rPr>
              <a:t>, sähköpostia tai Pro </a:t>
            </a:r>
            <a:r>
              <a:rPr lang="fi-FI" sz="1200" dirty="0" err="1">
                <a:solidFill>
                  <a:schemeClr val="tx1"/>
                </a:solidFill>
                <a:ea typeface="Inter" panose="02000503000000020004" pitchFamily="2" charset="0"/>
              </a:rPr>
              <a:t>Consona</a:t>
            </a:r>
            <a:r>
              <a:rPr lang="fi-FI" sz="1200" dirty="0">
                <a:solidFill>
                  <a:schemeClr val="tx1"/>
                </a:solidFill>
                <a:ea typeface="Inter" panose="02000503000000020004" pitchFamily="2" charset="0"/>
              </a:rPr>
              <a:t> –viestiä. Muutoksista keskustellaan ja tiedotetaan myös raporteilla (vuoronvaihto) sekä viikkotiimeissä keskiviikkoisin klo 13.30.  </a:t>
            </a:r>
          </a:p>
        </p:txBody>
      </p:sp>
      <p:sp>
        <p:nvSpPr>
          <p:cNvPr id="14" name="TextBox 13">
            <a:extLst>
              <a:ext uri="{FF2B5EF4-FFF2-40B4-BE49-F238E27FC236}">
                <a16:creationId xmlns:a16="http://schemas.microsoft.com/office/drawing/2014/main" id="{4CC3D14E-1476-AB25-CC94-07C627623504}"/>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9" name="Title 27">
            <a:extLst>
              <a:ext uri="{FF2B5EF4-FFF2-40B4-BE49-F238E27FC236}">
                <a16:creationId xmlns:a16="http://schemas.microsoft.com/office/drawing/2014/main" id="{394A72EB-34D9-5FC2-AB20-86EA13EB8856}"/>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(3/3)</a:t>
            </a:r>
          </a:p>
        </p:txBody>
      </p:sp>
      <p:grpSp>
        <p:nvGrpSpPr>
          <p:cNvPr id="2" name="Ryhmä 1">
            <a:extLst>
              <a:ext uri="{FF2B5EF4-FFF2-40B4-BE49-F238E27FC236}">
                <a16:creationId xmlns:a16="http://schemas.microsoft.com/office/drawing/2014/main" id="{42DBE7B7-824D-D5E6-056C-10DCE08D6AAB}"/>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E253CF61-1F65-0439-FAC8-4F1F7E464C6D}"/>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E5B2B6E3-22D0-4EFF-AD4D-8B5D29623348}"/>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50C5F6E3-24E6-3301-216A-5B476230687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400CA21A-3C5D-1D28-231E-C6715BA14D1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1F04EFDC-8824-131A-4126-92A8BB73A5F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F2A55AFF-2617-E570-E85A-F950DAA0C21F}"/>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8933526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89941" y="2075875"/>
            <a:ext cx="9177401"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9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ctr"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fi-FI" sz="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900" b="0" i="0" u="none" strike="noStrike" kern="1200" cap="none" spc="0" normalizeH="0" baseline="0" noProof="0">
              <a:ln>
                <a:noFill/>
              </a:ln>
              <a:solidFill>
                <a:srgbClr val="FFFFFF"/>
              </a:solidFill>
              <a:effectLst/>
              <a:uLnTx/>
              <a:uFillTx/>
              <a:latin typeface="Arial" panose="020B0604020202020204"/>
              <a:ea typeface="+mn-ea"/>
              <a:cs typeface="+mn-cs"/>
            </a:endParaRPr>
          </a:p>
        </p:txBody>
      </p:sp>
      <p:cxnSp>
        <p:nvCxnSpPr>
          <p:cNvPr id="29" name="Straight Connector 28">
            <a:extLst>
              <a:ext uri="{FF2B5EF4-FFF2-40B4-BE49-F238E27FC236}">
                <a16:creationId xmlns:a16="http://schemas.microsoft.com/office/drawing/2014/main" id="{D3B9094E-9D52-4E42-20ED-746429835959}"/>
              </a:ext>
            </a:extLst>
          </p:cNvPr>
          <p:cNvCxnSpPr>
            <a:cxnSpLocks/>
          </p:cNvCxnSpPr>
          <p:nvPr/>
        </p:nvCxnSpPr>
        <p:spPr>
          <a:xfrm>
            <a:off x="451413" y="2629837"/>
            <a:ext cx="11403552" cy="0"/>
          </a:xfrm>
          <a:prstGeom prst="line">
            <a:avLst/>
          </a:prstGeom>
          <a:ln w="22225">
            <a:solidFill>
              <a:srgbClr val="EDEDFC"/>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9A48B8E9-D627-1CAB-1108-ED5BB16EEFC3}"/>
              </a:ext>
            </a:extLst>
          </p:cNvPr>
          <p:cNvCxnSpPr>
            <a:cxnSpLocks/>
          </p:cNvCxnSpPr>
          <p:nvPr/>
        </p:nvCxnSpPr>
        <p:spPr>
          <a:xfrm>
            <a:off x="2118429" y="2253129"/>
            <a:ext cx="8842836" cy="726"/>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20FA7B37-8285-AD2F-4162-0FBAF6F2C113}"/>
              </a:ext>
            </a:extLst>
          </p:cNvPr>
          <p:cNvSpPr>
            <a:spLocks/>
          </p:cNvSpPr>
          <p:nvPr/>
        </p:nvSpPr>
        <p:spPr>
          <a:xfrm>
            <a:off x="2297000" y="2552497"/>
            <a:ext cx="1880665"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a:rPr>
              <a:t>•Ilmoitus esihenkilölle ja </a:t>
            </a:r>
            <a:r>
              <a:rPr lang="fi-FI" sz="900" dirty="0">
                <a:solidFill>
                  <a:schemeClr val="tx1"/>
                </a:solidFill>
                <a:latin typeface="Arial" panose="020B0604020202020204"/>
                <a:cs typeface="Arial"/>
              </a:rPr>
              <a:t>täyttämällä henkilökunnan ilmoitusvelvollisuus -lomake</a:t>
            </a:r>
            <a:r>
              <a:rPr lang="fi-FI" sz="900" b="1" i="1" dirty="0">
                <a:solidFill>
                  <a:srgbClr val="000000"/>
                </a:solidFill>
                <a:latin typeface="Arial" panose="020B0604020202020204"/>
                <a:cs typeface="Arial"/>
              </a:rPr>
              <a:t>*</a:t>
            </a:r>
            <a:endParaRPr lang="en-US" sz="900" dirty="0">
              <a:cs typeface="Arial"/>
            </a:endParaRPr>
          </a:p>
          <a:p>
            <a:pPr defTabSz="914286">
              <a:defRPr/>
            </a:pPr>
            <a:r>
              <a:rPr lang="fi-FI" sz="900" dirty="0">
                <a:solidFill>
                  <a:srgbClr val="000000"/>
                </a:solidFill>
                <a:latin typeface="Arial" panose="020B0604020202020204"/>
                <a:cs typeface="Arial"/>
              </a:rPr>
              <a:t>•Yksityisen palveluntuottajan velvollisuus on ilmoittaa palvelun järjestäjälle (=sopimuksen vastuuhenkilölle) epäkohdista. </a:t>
            </a:r>
            <a:endParaRPr lang="fi-FI" sz="900" dirty="0"/>
          </a:p>
          <a:p>
            <a:pPr marR="0" lvl="0" algn="l" defTabSz="914286">
              <a:lnSpc>
                <a:spcPct val="100000"/>
              </a:lnSpc>
              <a:spcBef>
                <a:spcPts val="200"/>
              </a:spcBef>
              <a:spcAft>
                <a:spcPts val="0"/>
              </a:spcAft>
              <a:buClrTx/>
              <a:buSzTx/>
              <a:buFont typeface="Arial" panose="020B0604020202020204" pitchFamily="34" charset="0"/>
              <a:tabLst/>
              <a:defRPr/>
            </a:pPr>
            <a:endParaRPr lang="fi-FI" sz="800" b="1" i="1" u="none" strike="noStrike" kern="1200" cap="none" spc="0" normalizeH="0" baseline="0" noProof="0" dirty="0">
              <a:ln>
                <a:noFill/>
              </a:ln>
              <a:solidFill>
                <a:srgbClr val="000000"/>
              </a:solidFill>
              <a:effectLst/>
              <a:uLnTx/>
              <a:uFillTx/>
              <a:latin typeface="Arial" panose="020B0604020202020204"/>
              <a:cs typeface="Arial"/>
            </a:endParaRPr>
          </a:p>
        </p:txBody>
      </p:sp>
      <p:sp>
        <p:nvSpPr>
          <p:cNvPr id="16" name="Rectangle 15">
            <a:extLst>
              <a:ext uri="{FF2B5EF4-FFF2-40B4-BE49-F238E27FC236}">
                <a16:creationId xmlns:a16="http://schemas.microsoft.com/office/drawing/2014/main" id="{AA6DEBE2-2138-109F-C0AE-7F672FD398BC}"/>
              </a:ext>
            </a:extLst>
          </p:cNvPr>
          <p:cNvSpPr>
            <a:spLocks/>
          </p:cNvSpPr>
          <p:nvPr/>
        </p:nvSpPr>
        <p:spPr>
          <a:xfrm>
            <a:off x="4348160" y="2552497"/>
            <a:ext cx="3207954"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panose="020B0604020202020204"/>
              </a:rPr>
              <a:t>•Esihenkilö käsittelee ilmoituksen ja tekee tarvittavat selvitykset ja toimenpiteet epäkohdan tai sen uhan poistamiseksi yksikössä</a:t>
            </a:r>
            <a:endParaRPr lang="en-US" sz="900" dirty="0">
              <a:cs typeface="Arial"/>
            </a:endParaRPr>
          </a:p>
          <a:p>
            <a:pPr defTabSz="914286">
              <a:buFont typeface="Arial"/>
              <a:buChar char="•"/>
              <a:defRPr/>
            </a:pPr>
            <a:r>
              <a:rPr lang="fi-FI" sz="900" dirty="0">
                <a:solidFill>
                  <a:srgbClr val="000000"/>
                </a:solidFill>
                <a:cs typeface="Arial"/>
              </a:rPr>
              <a:t>Esihenkilö ilmoittaa asiasta palvelu- tai tulosaluepäällikölle</a:t>
            </a:r>
          </a:p>
          <a:p>
            <a:pPr defTabSz="914286">
              <a:defRPr/>
            </a:pPr>
            <a:r>
              <a:rPr lang="fi-FI" sz="900" dirty="0">
                <a:solidFill>
                  <a:srgbClr val="000000"/>
                </a:solidFill>
                <a:cs typeface="Arial"/>
              </a:rPr>
              <a:t>•</a:t>
            </a:r>
            <a:r>
              <a:rPr lang="fi-FI" sz="900" dirty="0">
                <a:solidFill>
                  <a:schemeClr val="tx1"/>
                </a:solidFill>
                <a:cs typeface="Arial"/>
              </a:rPr>
              <a:t>Esihenkilö toimittaa lomakkeen Eloisan kirjaamoon, josta asia avataan asianhallintajärjestelmässä yksikön vastuuhenkilölle (palvelu- tai tulosaluepäällikkö) </a:t>
            </a:r>
            <a:endParaRPr lang="fi-FI" dirty="0">
              <a:solidFill>
                <a:schemeClr val="tx1"/>
              </a:solidFill>
            </a:endParaRPr>
          </a:p>
          <a:p>
            <a:pPr defTabSz="914286">
              <a:defRPr/>
            </a:pPr>
            <a:r>
              <a:rPr lang="fi-FI" sz="900" dirty="0">
                <a:solidFill>
                  <a:srgbClr val="000000"/>
                </a:solidFill>
                <a:latin typeface="Arial" panose="020B0604020202020204"/>
                <a:cs typeface="Arial" panose="020B0604020202020204"/>
              </a:rPr>
              <a:t>•Keskustelu tarvittaessa asiakkaan ja omaisen kanssa</a:t>
            </a:r>
            <a:endParaRPr lang="fi-FI" sz="900" dirty="0">
              <a:cs typeface="Arial"/>
            </a:endParaRPr>
          </a:p>
          <a:p>
            <a:pPr defTabSz="914286">
              <a:defRPr/>
            </a:pPr>
            <a:r>
              <a:rPr lang="fi-FI" sz="900" dirty="0">
                <a:solidFill>
                  <a:srgbClr val="000000"/>
                </a:solidFill>
                <a:latin typeface="Arial" panose="020B0604020202020204"/>
                <a:cs typeface="Arial" panose="020B0604020202020204"/>
              </a:rPr>
              <a:t>•Asian selvittäminen tarvittaessa palvelualuetasolla</a:t>
            </a:r>
            <a:endParaRPr lang="fi-FI" sz="900" dirty="0">
              <a:cs typeface="Arial"/>
            </a:endParaRPr>
          </a:p>
          <a:p>
            <a:pPr defTabSz="914286">
              <a:defRPr/>
            </a:pPr>
            <a:r>
              <a:rPr lang="fi-FI" sz="900" dirty="0">
                <a:solidFill>
                  <a:srgbClr val="000000"/>
                </a:solidFill>
                <a:latin typeface="Arial" panose="020B0604020202020204"/>
                <a:cs typeface="Arial" panose="020B0604020202020204"/>
              </a:rPr>
              <a:t>•Yksikön vastuuhenkilö (palvelu- tai tulosaluepäällikkö) käy läpi ilmoituksen ja toimenpiteet, joihin on ryhdytty, ja tekee tarvittaessa täydennykset lomakkeeseen ja määrittää ovatko tehdyt toimenpiteet riittävät.</a:t>
            </a:r>
            <a:endParaRPr lang="fi-FI" sz="900" dirty="0"/>
          </a:p>
          <a:p>
            <a:pPr defTabSz="914286">
              <a:spcBef>
                <a:spcPts val="200"/>
              </a:spcBef>
              <a:defRPr/>
            </a:pPr>
            <a:endParaRPr lang="fi-FI" sz="800" b="0" i="0" u="none" strike="noStrike" kern="1200" cap="none" spc="0" normalizeH="0" baseline="0" noProof="0" dirty="0">
              <a:ln>
                <a:noFill/>
              </a:ln>
              <a:solidFill>
                <a:srgbClr val="000000"/>
              </a:solidFill>
              <a:effectLst/>
              <a:uLnTx/>
              <a:uFillTx/>
              <a:latin typeface="Arial" panose="020B0604020202020204"/>
              <a:cs typeface="Arial" panose="020B0604020202020204"/>
            </a:endParaRPr>
          </a:p>
          <a:p>
            <a:pPr defTabSz="914286">
              <a:spcBef>
                <a:spcPts val="200"/>
              </a:spcBef>
              <a:defRPr/>
            </a:pPr>
            <a:endParaRPr lang="fi-FI" sz="800" dirty="0">
              <a:solidFill>
                <a:srgbClr val="00008B">
                  <a:lumMod val="75000"/>
                </a:srgbClr>
              </a:solidFill>
              <a:latin typeface="Arial" panose="020B0604020202020204"/>
              <a:cs typeface="Arial" panose="020B0604020202020204"/>
            </a:endParaRP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61731" y="997603"/>
            <a:ext cx="2475116"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Tapahtuman dokumentointi, </a:t>
            </a:r>
            <a:b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b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7" y="182352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9" name="TextBox 58">
            <a:extLst>
              <a:ext uri="{FF2B5EF4-FFF2-40B4-BE49-F238E27FC236}">
                <a16:creationId xmlns:a16="http://schemas.microsoft.com/office/drawing/2014/main" id="{77515231-6C90-7DF4-774E-7DCDA7DE35EF}"/>
              </a:ext>
            </a:extLst>
          </p:cNvPr>
          <p:cNvSpPr txBox="1"/>
          <p:nvPr/>
        </p:nvSpPr>
        <p:spPr>
          <a:xfrm>
            <a:off x="329925" y="2597450"/>
            <a:ext cx="1695074" cy="461665"/>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a:ln>
                  <a:noFill/>
                </a:ln>
                <a:solidFill>
                  <a:srgbClr val="000000"/>
                </a:solidFill>
                <a:effectLst/>
                <a:uLnTx/>
                <a:uFillTx/>
                <a:latin typeface="Arial" panose="020B0604020202020204"/>
                <a:ea typeface="+mn-ea"/>
                <a:cs typeface="+mn-cs"/>
              </a:rPr>
              <a:t>Asiakkaan epä-asiallinen kohtelu</a:t>
            </a:r>
          </a:p>
        </p:txBody>
      </p:sp>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64042" y="1959667"/>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83079" y="1907547"/>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91744" y="1959667"/>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80843" y="1940134"/>
            <a:ext cx="443949" cy="443949"/>
          </a:xfrm>
          <a:prstGeom prst="rect">
            <a:avLst/>
          </a:prstGeom>
        </p:spPr>
      </p:pic>
      <p:sp>
        <p:nvSpPr>
          <p:cNvPr id="11" name="Rectangle 10">
            <a:extLst>
              <a:ext uri="{FF2B5EF4-FFF2-40B4-BE49-F238E27FC236}">
                <a16:creationId xmlns:a16="http://schemas.microsoft.com/office/drawing/2014/main" id="{CD541E48-8EA0-85C6-4F9F-F3F0F08A3A97}"/>
              </a:ext>
            </a:extLst>
          </p:cNvPr>
          <p:cNvSpPr>
            <a:spLocks/>
          </p:cNvSpPr>
          <p:nvPr/>
        </p:nvSpPr>
        <p:spPr>
          <a:xfrm>
            <a:off x="7726608" y="2552497"/>
            <a:ext cx="2166035"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panose="020B0604020202020204"/>
              </a:rPr>
              <a:t>•Ilmoitukset käsitellään työyksiköissä ja tulosyksiköissä sekä palvelualueen esimiesten kanssa sekä organisaation omissa työkokouksissa koulutusmielessä noudattaen tietosuojaa </a:t>
            </a:r>
            <a:endParaRPr lang="en-US" sz="2000" dirty="0">
              <a:cs typeface="Arial"/>
            </a:endParaRPr>
          </a:p>
          <a:p>
            <a:pPr defTabSz="914286">
              <a:defRPr/>
            </a:pPr>
            <a:r>
              <a:rPr lang="fi-FI" sz="900" dirty="0">
                <a:solidFill>
                  <a:schemeClr val="tx1"/>
                </a:solidFill>
                <a:latin typeface="Arial" panose="020B0604020202020204"/>
                <a:cs typeface="Arial" panose="020B0604020202020204"/>
              </a:rPr>
              <a:t>•Jos epäkohtaa ei korjata viivytyksettä, ilmoituksen vastaanottaneen henkilön on ilmoitettava ja ilmoituksen tehnyt henkilö voi ilmoittaa asiasta</a:t>
            </a:r>
            <a:r>
              <a:rPr lang="fi-FI" sz="900" dirty="0">
                <a:solidFill>
                  <a:srgbClr val="000000"/>
                </a:solidFill>
                <a:latin typeface="Arial" panose="020B0604020202020204"/>
                <a:cs typeface="Arial" panose="020B0604020202020204"/>
              </a:rPr>
              <a:t> valvontaviranomaiselle.</a:t>
            </a:r>
          </a:p>
          <a:p>
            <a:pPr defTabSz="914286">
              <a:buFont typeface="Arial" panose="020B0604020202020204" pitchFamily="34" charset="0"/>
              <a:buChar char="•"/>
              <a:defRPr/>
            </a:pPr>
            <a:r>
              <a:rPr lang="fi-FI" sz="900" dirty="0">
                <a:solidFill>
                  <a:schemeClr val="tx1"/>
                </a:solidFill>
                <a:latin typeface="Arial" panose="020B0604020202020204"/>
                <a:cs typeface="Arial" panose="020B0604020202020204"/>
              </a:rPr>
              <a:t>Yksikön vastuuhenkilö käy valvontatiimin kanssa 4kk välein läpi tulleet </a:t>
            </a:r>
            <a:r>
              <a:rPr lang="fi-FI" sz="900" dirty="0">
                <a:solidFill>
                  <a:srgbClr val="000000"/>
                </a:solidFill>
                <a:latin typeface="Arial" panose="020B0604020202020204"/>
                <a:cs typeface="Arial" panose="020B0604020202020204"/>
              </a:rPr>
              <a:t>ilmoitukset läpi</a:t>
            </a:r>
            <a:endParaRPr lang="fi-FI" sz="900" dirty="0">
              <a:cs typeface="Arial"/>
            </a:endParaRPr>
          </a:p>
          <a:p>
            <a:pPr defTabSz="914286">
              <a:buFont typeface="Arial" panose="020B0604020202020204" pitchFamily="34" charset="0"/>
              <a:buChar char="•"/>
              <a:defRPr/>
            </a:pPr>
            <a:r>
              <a:rPr lang="fi-FI" sz="900" dirty="0">
                <a:solidFill>
                  <a:schemeClr val="tx1"/>
                </a:solidFill>
                <a:latin typeface="Arial" panose="020B0604020202020204"/>
                <a:cs typeface="Arial" panose="020B0604020202020204"/>
              </a:rPr>
              <a:t>Yksikön vastuuhenkilö kuittaa asian käsitellyksi asianhallintajärjestelmässä.</a:t>
            </a:r>
            <a:endParaRPr lang="fi-FI" sz="800" dirty="0">
              <a:solidFill>
                <a:srgbClr val="FFFFFF"/>
              </a:solidFill>
              <a:latin typeface="Arial" panose="020B0604020202020204"/>
              <a:cs typeface="Arial" panose="020B0604020202020204"/>
            </a:endParaRPr>
          </a:p>
        </p:txBody>
      </p:sp>
      <p:sp>
        <p:nvSpPr>
          <p:cNvPr id="22" name="TextBox 21">
            <a:extLst>
              <a:ext uri="{FF2B5EF4-FFF2-40B4-BE49-F238E27FC236}">
                <a16:creationId xmlns:a16="http://schemas.microsoft.com/office/drawing/2014/main" id="{7C9ED558-CCE5-AA28-5AEA-12BF191DC338}"/>
              </a:ext>
            </a:extLst>
          </p:cNvPr>
          <p:cNvSpPr txBox="1">
            <a:spLocks/>
          </p:cNvSpPr>
          <p:nvPr/>
        </p:nvSpPr>
        <p:spPr>
          <a:xfrm>
            <a:off x="9815119" y="2528350"/>
            <a:ext cx="2075305" cy="3979616"/>
          </a:xfrm>
          <a:prstGeom prst="rect">
            <a:avLst/>
          </a:prstGeom>
          <a:noFill/>
        </p:spPr>
        <p:txBody>
          <a:bodyPr wrap="square" lIns="91440" tIns="45720" rIns="91440" bIns="45720" anchor="t">
            <a:spAutoFit/>
          </a:bodyPr>
          <a:lstStyle/>
          <a:p>
            <a:pPr defTabSz="914286">
              <a:defRPr/>
            </a:pPr>
            <a:r>
              <a:rPr lang="fi-FI" sz="900" dirty="0">
                <a:solidFill>
                  <a:srgbClr val="000000"/>
                </a:solidFill>
                <a:latin typeface="Arial" panose="020B0604020202020204"/>
                <a:cs typeface="Arial"/>
              </a:rPr>
              <a:t>•</a:t>
            </a:r>
            <a:r>
              <a:rPr lang="fi-FI" sz="900" dirty="0">
                <a:latin typeface="Arial" panose="020B0604020202020204"/>
                <a:cs typeface="Arial"/>
              </a:rPr>
              <a:t>Ilmoitus valvontatiimille, mikäli korjaavia toimenpiteitä ei käynnistetä, tai epäkohtaa ei saada korjattua.</a:t>
            </a:r>
            <a:endParaRPr lang="en-US" sz="900" dirty="0">
              <a:cs typeface="Arial"/>
            </a:endParaRPr>
          </a:p>
          <a:p>
            <a:pPr defTabSz="914286">
              <a:defRPr/>
            </a:pPr>
            <a:r>
              <a:rPr lang="fi-FI" sz="900" dirty="0">
                <a:latin typeface="Arial" panose="020B0604020202020204"/>
                <a:cs typeface="Arial"/>
              </a:rPr>
              <a:t>•Valvontatiimi selvittää asiaa ja ilmoittaa selvittelyjen ja omien toimenpiteidensä jälkeen valvontaviranomaiselle asiakas- ja potilasturvallisuutta olennaisesti vaarantavat epäkohdat sekä asiakas- ja potilasturvallisuutta vakavasti vaarantaneet tapahtumat, vahingot tai vaaratilanteet sekä muut sellaiset puutteet, joita omavalvonnallisin toimin ei pystytä korjaamaan.</a:t>
            </a:r>
          </a:p>
          <a:p>
            <a:pPr defTabSz="914286">
              <a:defRPr/>
            </a:pPr>
            <a:r>
              <a:rPr lang="fi-FI" sz="900" dirty="0">
                <a:latin typeface="Arial" panose="020B0604020202020204"/>
                <a:cs typeface="Arial"/>
              </a:rPr>
              <a:t> •Ilmoitusten perusteella kehitetään toimintaa.</a:t>
            </a:r>
            <a:endParaRPr lang="fi-FI" sz="900" dirty="0">
              <a:cs typeface="Arial"/>
            </a:endParaRPr>
          </a:p>
          <a:p>
            <a:pPr defTabSz="914286">
              <a:defRPr/>
            </a:pPr>
            <a:r>
              <a:rPr lang="fi-FI" sz="900" dirty="0">
                <a:latin typeface="Arial" panose="020B0604020202020204"/>
                <a:cs typeface="Arial"/>
              </a:rPr>
              <a:t>•Palveluyksikön omavalvontasuunnitelmassa kuvatun toiminnan toteutumista seurataan. Seurannasta tehdään selvitys ja sen perusteella tehtävät muutokset julkaistaan neljän kuukauden välein yleisellä tasolla Eloisan nettisivuilla sekä pidetään julkisesti nähtävänä palveluyksikössä. Salassapidettäviä tietoja ei saa julkaista.</a:t>
            </a:r>
            <a:endParaRPr lang="fi-FI" sz="900" dirty="0"/>
          </a:p>
          <a:p>
            <a:pPr marR="0" lvl="0" algn="l" defTabSz="914286">
              <a:lnSpc>
                <a:spcPct val="107000"/>
              </a:lnSpc>
              <a:spcBef>
                <a:spcPts val="200"/>
              </a:spcBef>
              <a:spcAft>
                <a:spcPts val="0"/>
              </a:spcAft>
              <a:buClrTx/>
              <a:buSzTx/>
              <a:tabLst/>
              <a:defRPr/>
            </a:pPr>
            <a:endParaRPr lang="fi-FI" sz="800" b="0" i="0" u="none" strike="noStrike" kern="1200" cap="none" spc="0" normalizeH="0" baseline="0" noProof="0" dirty="0">
              <a:ln>
                <a:noFill/>
              </a:ln>
              <a:solidFill>
                <a:srgbClr val="000000"/>
              </a:solidFill>
              <a:effectLst/>
              <a:uLnTx/>
              <a:uFillTx/>
              <a:latin typeface="Arial" panose="020B0604020202020204"/>
              <a:cs typeface="Arial"/>
            </a:endParaRPr>
          </a:p>
        </p:txBody>
      </p:sp>
      <p:grpSp>
        <p:nvGrpSpPr>
          <p:cNvPr id="78" name="Group 77">
            <a:extLst>
              <a:ext uri="{FF2B5EF4-FFF2-40B4-BE49-F238E27FC236}">
                <a16:creationId xmlns:a16="http://schemas.microsoft.com/office/drawing/2014/main" id="{338547B9-99B8-3B8D-8B98-A1A8B826AEDA}"/>
              </a:ext>
            </a:extLst>
          </p:cNvPr>
          <p:cNvGrpSpPr/>
          <p:nvPr/>
        </p:nvGrpSpPr>
        <p:grpSpPr>
          <a:xfrm flipH="1">
            <a:off x="1008297" y="2253130"/>
            <a:ext cx="1151685" cy="1860762"/>
            <a:chOff x="7462824" y="2253131"/>
            <a:chExt cx="1151685" cy="1860762"/>
          </a:xfrm>
        </p:grpSpPr>
        <p:grpSp>
          <p:nvGrpSpPr>
            <p:cNvPr id="79" name="Group 78">
              <a:extLst>
                <a:ext uri="{FF2B5EF4-FFF2-40B4-BE49-F238E27FC236}">
                  <a16:creationId xmlns:a16="http://schemas.microsoft.com/office/drawing/2014/main" id="{860E3173-4907-5BC2-D7B2-DC5C7ABC2AC3}"/>
                </a:ext>
              </a:extLst>
            </p:cNvPr>
            <p:cNvGrpSpPr/>
            <p:nvPr/>
          </p:nvGrpSpPr>
          <p:grpSpPr>
            <a:xfrm>
              <a:off x="7462824" y="2253131"/>
              <a:ext cx="1151685" cy="1860762"/>
              <a:chOff x="2216903" y="2812200"/>
              <a:chExt cx="2232275" cy="3606658"/>
            </a:xfrm>
          </p:grpSpPr>
          <p:sp>
            <p:nvSpPr>
              <p:cNvPr id="82" name="Rounded Rectangle 35">
                <a:extLst>
                  <a:ext uri="{FF2B5EF4-FFF2-40B4-BE49-F238E27FC236}">
                    <a16:creationId xmlns:a16="http://schemas.microsoft.com/office/drawing/2014/main" id="{DECB7116-0B30-B31A-C19B-60C477D1BDFA}"/>
                  </a:ext>
                </a:extLst>
              </p:cNvPr>
              <p:cNvSpPr/>
              <p:nvPr/>
            </p:nvSpPr>
            <p:spPr>
              <a:xfrm>
                <a:off x="2519814" y="4904345"/>
                <a:ext cx="1929364" cy="1514513"/>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84" name="Rounded Rectangle 35">
                <a:extLst>
                  <a:ext uri="{FF2B5EF4-FFF2-40B4-BE49-F238E27FC236}">
                    <a16:creationId xmlns:a16="http://schemas.microsoft.com/office/drawing/2014/main" id="{F1410382-45DC-E13F-A229-ED8DCBD1049E}"/>
                  </a:ext>
                </a:extLst>
              </p:cNvPr>
              <p:cNvSpPr/>
              <p:nvPr/>
            </p:nvSpPr>
            <p:spPr>
              <a:xfrm rot="10800000">
                <a:off x="2216903" y="2812200"/>
                <a:ext cx="302911" cy="1514515"/>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Lst>
                <a:ahLst/>
                <a:cxnLst>
                  <a:cxn ang="0">
                    <a:pos x="connsiteX0" y="connsiteY0"/>
                  </a:cxn>
                  <a:cxn ang="0">
                    <a:pos x="connsiteX1" y="connsiteY1"/>
                  </a:cxn>
                  <a:cxn ang="0">
                    <a:pos x="connsiteX2" y="connsiteY2"/>
                  </a:cxn>
                </a:cxnLst>
                <a:rect l="l" t="t" r="r" b="b"/>
                <a:pathLst>
                  <a:path w="302910" h="1514514">
                    <a:moveTo>
                      <a:pt x="302910" y="1514514"/>
                    </a:move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cxnSp>
          <p:nvCxnSpPr>
            <p:cNvPr id="81" name="Straight Connector 80">
              <a:extLst>
                <a:ext uri="{FF2B5EF4-FFF2-40B4-BE49-F238E27FC236}">
                  <a16:creationId xmlns:a16="http://schemas.microsoft.com/office/drawing/2014/main" id="{6B1D3711-4C06-86F5-7178-1FE8FE3F9A5D}"/>
                </a:ext>
              </a:extLst>
            </p:cNvPr>
            <p:cNvCxnSpPr>
              <a:cxnSpLocks/>
            </p:cNvCxnSpPr>
            <p:nvPr/>
          </p:nvCxnSpPr>
          <p:spPr>
            <a:xfrm>
              <a:off x="7619103" y="3029732"/>
              <a:ext cx="0" cy="325653"/>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43" name="TextBox 42">
            <a:extLst>
              <a:ext uri="{FF2B5EF4-FFF2-40B4-BE49-F238E27FC236}">
                <a16:creationId xmlns:a16="http://schemas.microsoft.com/office/drawing/2014/main" id="{A40460C1-73D7-D500-8163-889FA72958AF}"/>
              </a:ext>
            </a:extLst>
          </p:cNvPr>
          <p:cNvSpPr txBox="1"/>
          <p:nvPr/>
        </p:nvSpPr>
        <p:spPr>
          <a:xfrm>
            <a:off x="309273" y="4528868"/>
            <a:ext cx="1796122" cy="830997"/>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a:ln>
                  <a:noFill/>
                </a:ln>
                <a:solidFill>
                  <a:srgbClr val="000000"/>
                </a:solidFill>
                <a:effectLst/>
                <a:uLnTx/>
                <a:uFillTx/>
                <a:latin typeface="Arial" panose="020B0604020202020204"/>
                <a:ea typeface="+mn-ea"/>
                <a:cs typeface="+mn-cs"/>
              </a:rPr>
              <a:t>Muu epäkohta palvelun toteutuksessa tai epäkohdan uhka</a:t>
            </a:r>
          </a:p>
        </p:txBody>
      </p:sp>
      <p:sp>
        <p:nvSpPr>
          <p:cNvPr id="60" name="Oval 59">
            <a:extLst>
              <a:ext uri="{FF2B5EF4-FFF2-40B4-BE49-F238E27FC236}">
                <a16:creationId xmlns:a16="http://schemas.microsoft.com/office/drawing/2014/main" id="{7193D22D-22C9-5A78-5DA4-7800B9A2A83A}"/>
              </a:ext>
            </a:extLst>
          </p:cNvPr>
          <p:cNvSpPr>
            <a:spLocks noChangeAspect="1"/>
          </p:cNvSpPr>
          <p:nvPr/>
        </p:nvSpPr>
        <p:spPr>
          <a:xfrm>
            <a:off x="901016" y="3757544"/>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99" name="Graphic 98">
            <a:extLst>
              <a:ext uri="{FF2B5EF4-FFF2-40B4-BE49-F238E27FC236}">
                <a16:creationId xmlns:a16="http://schemas.microsoft.com/office/drawing/2014/main" id="{4AE782D4-1518-5D72-64FE-2C2561B5B28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32741" y="1875523"/>
            <a:ext cx="457200" cy="533400"/>
          </a:xfrm>
          <a:prstGeom prst="rect">
            <a:avLst/>
          </a:prstGeom>
        </p:spPr>
      </p:pic>
      <p:pic>
        <p:nvPicPr>
          <p:cNvPr id="100" name="Graphic 99">
            <a:extLst>
              <a:ext uri="{FF2B5EF4-FFF2-40B4-BE49-F238E27FC236}">
                <a16:creationId xmlns:a16="http://schemas.microsoft.com/office/drawing/2014/main" id="{76FABE90-5E90-4DFC-0F56-F0C9DC863CB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26707" y="3849106"/>
            <a:ext cx="469266" cy="422339"/>
          </a:xfrm>
          <a:prstGeom prst="rect">
            <a:avLst/>
          </a:prstGeom>
        </p:spPr>
      </p:pic>
      <p:sp>
        <p:nvSpPr>
          <p:cNvPr id="3" name="Tekstiruutu 2">
            <a:extLst>
              <a:ext uri="{FF2B5EF4-FFF2-40B4-BE49-F238E27FC236}">
                <a16:creationId xmlns:a16="http://schemas.microsoft.com/office/drawing/2014/main" id="{F0CA00F1-9F40-BE7B-4340-3367AFBA267B}"/>
              </a:ext>
            </a:extLst>
          </p:cNvPr>
          <p:cNvSpPr txBox="1"/>
          <p:nvPr/>
        </p:nvSpPr>
        <p:spPr>
          <a:xfrm>
            <a:off x="329924" y="5308071"/>
            <a:ext cx="1796123" cy="954107"/>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800" b="0" i="1" u="none" strike="noStrike" kern="1200" cap="none" spc="0" normalizeH="0" baseline="0" noProof="0" dirty="0">
                <a:ln>
                  <a:noFill/>
                </a:ln>
                <a:effectLst/>
                <a:uLnTx/>
                <a:uFillTx/>
                <a:latin typeface="Arial" panose="020B0604020202020204" pitchFamily="34" charset="0"/>
                <a:ea typeface="+mn-ea"/>
                <a:cs typeface="+mn-cs"/>
              </a:rPr>
              <a:t>esimerkiksi asiakasturvallisuudessa ilmenevät puutteet, asiakkaan kaltoinkohtelu ja toimintakulttuurista johtuvat asiakkaalle vahingolliset toimet taikka lainvastaisuus, sekä epäkohdan uhka, joka on ilmeinen tai voi johtaa epäkohtaan. </a:t>
            </a:r>
            <a:endParaRPr kumimoji="0" lang="fi-FI" sz="1100" b="0" i="1" u="none" strike="noStrike" kern="1200" cap="none" spc="0" normalizeH="0" baseline="0" noProof="0" dirty="0">
              <a:ln>
                <a:noFill/>
              </a:ln>
              <a:effectLst/>
              <a:uLnTx/>
              <a:uFillTx/>
              <a:latin typeface="Arial" panose="020B0604020202020204"/>
              <a:ea typeface="+mn-ea"/>
              <a:cs typeface="+mn-cs"/>
            </a:endParaRPr>
          </a:p>
        </p:txBody>
      </p:sp>
      <p:sp>
        <p:nvSpPr>
          <p:cNvPr id="9" name="Tekstiruutu 8">
            <a:extLst>
              <a:ext uri="{FF2B5EF4-FFF2-40B4-BE49-F238E27FC236}">
                <a16:creationId xmlns:a16="http://schemas.microsoft.com/office/drawing/2014/main" id="{0F0C8E88-F891-1E4B-49F2-39BDAEF816A0}"/>
              </a:ext>
            </a:extLst>
          </p:cNvPr>
          <p:cNvSpPr txBox="1"/>
          <p:nvPr/>
        </p:nvSpPr>
        <p:spPr>
          <a:xfrm>
            <a:off x="329924" y="3029815"/>
            <a:ext cx="1706881" cy="584775"/>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800" b="0" i="1" u="none" strike="noStrike" kern="1200" cap="none" spc="0" normalizeH="0" baseline="0" noProof="0">
                <a:ln>
                  <a:noFill/>
                </a:ln>
                <a:effectLst/>
                <a:uLnTx/>
                <a:uFillTx/>
                <a:latin typeface="Arial" panose="020B0604020202020204" pitchFamily="34" charset="0"/>
                <a:ea typeface="+mn-ea"/>
                <a:cs typeface="+mn-cs"/>
              </a:rPr>
              <a:t>esimerkiksi asiakkaan epäasiallinen kohtaaminen, kaltoinkohtelua tai loukkaamista sanoilla</a:t>
            </a:r>
            <a:endParaRPr kumimoji="0" lang="fi-FI" sz="800" b="0" i="0" u="none" strike="noStrike" kern="1200" cap="none" spc="0" normalizeH="0" baseline="0" noProof="0">
              <a:ln>
                <a:noFill/>
              </a:ln>
              <a:effectLst/>
              <a:uLnTx/>
              <a:uFillTx/>
              <a:latin typeface="Arial" panose="020B0604020202020204"/>
              <a:ea typeface="+mn-ea"/>
              <a:cs typeface="+mn-cs"/>
            </a:endParaRPr>
          </a:p>
        </p:txBody>
      </p:sp>
      <p:grpSp>
        <p:nvGrpSpPr>
          <p:cNvPr id="2" name="Ryhmä 1">
            <a:extLst>
              <a:ext uri="{FF2B5EF4-FFF2-40B4-BE49-F238E27FC236}">
                <a16:creationId xmlns:a16="http://schemas.microsoft.com/office/drawing/2014/main" id="{A88540ED-38AC-910E-29DE-3EDE72386C9F}"/>
              </a:ext>
            </a:extLst>
          </p:cNvPr>
          <p:cNvGrpSpPr/>
          <p:nvPr/>
        </p:nvGrpSpPr>
        <p:grpSpPr>
          <a:xfrm>
            <a:off x="4434164" y="5308071"/>
            <a:ext cx="4003393" cy="1911877"/>
            <a:chOff x="7726608" y="5359865"/>
            <a:chExt cx="4003393" cy="1127231"/>
          </a:xfrm>
        </p:grpSpPr>
        <p:sp>
          <p:nvSpPr>
            <p:cNvPr id="47" name="Suorakulmio: Pyöristetyt kulmat 46">
              <a:extLst>
                <a:ext uri="{FF2B5EF4-FFF2-40B4-BE49-F238E27FC236}">
                  <a16:creationId xmlns:a16="http://schemas.microsoft.com/office/drawing/2014/main" id="{2B5DAA19-9465-DF10-5A98-B44E96ECE492}"/>
                </a:ext>
              </a:extLst>
            </p:cNvPr>
            <p:cNvSpPr/>
            <p:nvPr/>
          </p:nvSpPr>
          <p:spPr>
            <a:xfrm>
              <a:off x="7726608" y="5359865"/>
              <a:ext cx="4003393" cy="70788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7" name="TextBox 6">
              <a:extLst>
                <a:ext uri="{FF2B5EF4-FFF2-40B4-BE49-F238E27FC236}">
                  <a16:creationId xmlns:a16="http://schemas.microsoft.com/office/drawing/2014/main" id="{8D0E8E46-D746-FF64-5F06-DE81F42BEC7E}"/>
                </a:ext>
              </a:extLst>
            </p:cNvPr>
            <p:cNvSpPr txBox="1"/>
            <p:nvPr/>
          </p:nvSpPr>
          <p:spPr>
            <a:xfrm>
              <a:off x="8249627" y="5425267"/>
              <a:ext cx="3349012" cy="1061829"/>
            </a:xfrm>
            <a:prstGeom prst="rect">
              <a:avLst/>
            </a:prstGeom>
            <a:noFill/>
          </p:spPr>
          <p:txBody>
            <a:bodyPr wrap="square">
              <a:spAutoFit/>
            </a:bodyPr>
            <a:lstStyle/>
            <a:p>
              <a:pPr marL="171450" lvl="0" indent="-171450">
                <a:buFont typeface="Arial" panose="020B0604020202020204" pitchFamily="34" charset="0"/>
                <a:buChar char="•"/>
                <a:defRPr/>
              </a:pPr>
              <a:r>
                <a:rPr kumimoji="0" lang="fi-FI" sz="1050" b="0" i="0" u="none" strike="noStrike" kern="1200" cap="none" spc="0" normalizeH="0" baseline="0" noProof="0" dirty="0">
                  <a:ln>
                    <a:noFill/>
                  </a:ln>
                  <a:effectLst/>
                  <a:uLnTx/>
                  <a:uFillTx/>
                  <a:latin typeface="Arial" panose="020B0604020202020204"/>
                  <a:ea typeface="+mn-ea"/>
                  <a:cs typeface="+mn-cs"/>
                </a:rPr>
                <a:t>Täytettävä lomake Eloisan henkilöstölle löytyy Kerralla-valikosta ja </a:t>
              </a:r>
              <a:r>
                <a:rPr lang="fi-FI" sz="1050" dirty="0"/>
                <a:t>yksityiselle palvelutuottajalle </a:t>
              </a:r>
              <a:r>
                <a:rPr lang="fi-FI" sz="1050" dirty="0">
                  <a:hlinkClick r:id="rId13"/>
                </a:rPr>
                <a:t>https://etelasavonha.fi/asiakkaan-opas/asiakas-ja-potilasturvallisuus-ja-valvonta/omavalvontaohjelma-ja-suunnitelmat/</a:t>
              </a:r>
              <a:endParaRPr lang="fi-FI" sz="1050" dirty="0"/>
            </a:p>
            <a:p>
              <a:pPr marL="171450" lvl="0" indent="-171450">
                <a:buFont typeface="Arial" panose="020B0604020202020204" pitchFamily="34" charset="0"/>
                <a:buChar char="•"/>
                <a:defRPr/>
              </a:pPr>
              <a:endParaRPr kumimoji="0" lang="fi-FI" sz="1050" b="0" i="1" u="none" strike="noStrike" kern="1200" cap="none" spc="0" normalizeH="0" baseline="0" noProof="0" dirty="0">
                <a:ln>
                  <a:noFill/>
                </a:ln>
                <a:effectLst/>
                <a:uLnTx/>
                <a:uFillTx/>
                <a:latin typeface="Arial" panose="020B0604020202020204"/>
                <a:ea typeface="+mn-ea"/>
                <a:cs typeface="+mn-cs"/>
              </a:endParaRPr>
            </a:p>
          </p:txBody>
        </p:sp>
        <p:pic>
          <p:nvPicPr>
            <p:cNvPr id="37" name="Graphic 22">
              <a:extLst>
                <a:ext uri="{FF2B5EF4-FFF2-40B4-BE49-F238E27FC236}">
                  <a16:creationId xmlns:a16="http://schemas.microsoft.com/office/drawing/2014/main" id="{AED4A8EF-30EE-B276-6F3E-C4D0B3F4DFED}"/>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844745" y="5524975"/>
              <a:ext cx="404882" cy="404882"/>
            </a:xfrm>
            <a:prstGeom prst="rect">
              <a:avLst/>
            </a:prstGeom>
          </p:spPr>
        </p:pic>
      </p:grpSp>
      <p:sp>
        <p:nvSpPr>
          <p:cNvPr id="19" name="Title 12">
            <a:extLst>
              <a:ext uri="{FF2B5EF4-FFF2-40B4-BE49-F238E27FC236}">
                <a16:creationId xmlns:a16="http://schemas.microsoft.com/office/drawing/2014/main" id="{9A8CCA65-02F4-E68B-086D-568AE7394E3F}"/>
              </a:ext>
            </a:extLst>
          </p:cNvPr>
          <p:cNvSpPr>
            <a:spLocks noGrp="1"/>
          </p:cNvSpPr>
          <p:nvPr>
            <p:ph type="title"/>
          </p:nvPr>
        </p:nvSpPr>
        <p:spPr>
          <a:xfrm>
            <a:off x="461999" y="450426"/>
            <a:ext cx="11289174" cy="868004"/>
          </a:xfrm>
        </p:spPr>
        <p:txBody>
          <a:bodyPr vert="horz" anchor="t">
            <a:normAutofit/>
          </a:bodyPr>
          <a:lstStyle/>
          <a:p>
            <a:r>
              <a:rPr lang="fi-FI" sz="2000" dirty="0">
                <a:latin typeface="+mj-lt"/>
                <a:ea typeface="Inter" panose="02000503000000020004" pitchFamily="2" charset="0"/>
                <a:cs typeface="Times New Roman"/>
              </a:rPr>
              <a:t>Riski- ja epäkohtailmoitusten käsittely (1/3)</a:t>
            </a:r>
            <a:endParaRPr lang="fi-FI" sz="2400" dirty="0">
              <a:solidFill>
                <a:srgbClr val="FF0000"/>
              </a:solidFill>
            </a:endParaRPr>
          </a:p>
        </p:txBody>
      </p:sp>
    </p:spTree>
    <p:extLst>
      <p:ext uri="{BB962C8B-B14F-4D97-AF65-F5344CB8AC3E}">
        <p14:creationId xmlns:p14="http://schemas.microsoft.com/office/powerpoint/2010/main" val="37986276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a:extLst>
              <a:ext uri="{FF2B5EF4-FFF2-40B4-BE49-F238E27FC236}">
                <a16:creationId xmlns:a16="http://schemas.microsoft.com/office/drawing/2014/main" id="{74AFD251-8884-7A83-4A81-CE7A195D8807}"/>
              </a:ext>
            </a:extLst>
          </p:cNvPr>
          <p:cNvSpPr/>
          <p:nvPr/>
        </p:nvSpPr>
        <p:spPr>
          <a:xfrm>
            <a:off x="45241" y="6051234"/>
            <a:ext cx="2351742" cy="764763"/>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66893" y="2075875"/>
            <a:ext cx="9200449"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Esihenkilö kirjaa korjaavat toimenpiteet </a:t>
            </a:r>
            <a:r>
              <a:rPr lang="fi-FI" sz="800" b="1" i="1" kern="1200" noProof="0" dirty="0">
                <a:solidFill>
                  <a:schemeClr val="dk1"/>
                </a:solidFill>
                <a:latin typeface="+mn-lt"/>
                <a:ea typeface="+mn-ea"/>
                <a:cs typeface="+mn-cs"/>
              </a:rPr>
              <a:t>vaaratilanne</a:t>
            </a:r>
            <a:r>
              <a:rPr lang="fi-FI" sz="800" b="0" i="0" kern="1200" noProof="0" dirty="0">
                <a:solidFill>
                  <a:schemeClr val="dk1"/>
                </a:solidFill>
                <a:latin typeface="+mn-lt"/>
                <a:ea typeface="+mn-ea"/>
                <a:cs typeface="+mn-cs"/>
              </a:rPr>
              <a:t>-järjestelmään</a:t>
            </a:r>
          </a:p>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Korjaavista toimenpiteistä keskustellaan työntekijöiden kanssa tiimipalaverissa ja tiedotetaan yhteistyötahoja</a:t>
            </a:r>
          </a:p>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Tiedottaminen korjaavista toimenpiteistä </a:t>
            </a:r>
            <a:r>
              <a:rPr kumimoji="0" lang="fi-FI" sz="800" b="0" i="0" u="none" strike="noStrike" kern="1200" cap="none" spc="0" normalizeH="0" baseline="0" noProof="0" dirty="0">
                <a:ln>
                  <a:noFill/>
                </a:ln>
                <a:solidFill>
                  <a:schemeClr val="tx1"/>
                </a:solidFill>
                <a:effectLst/>
                <a:uLnTx/>
                <a:uFillTx/>
                <a:latin typeface="+mn-lt"/>
                <a:ea typeface="+mn-ea"/>
                <a:cs typeface="+mn-cs"/>
              </a:rPr>
              <a:t>kirjallisesti neljän kuukauden </a:t>
            </a:r>
            <a:r>
              <a:rPr kumimoji="0" lang="fi-FI" sz="800" b="0" i="0" u="none" strike="noStrike" kern="1200" cap="none" spc="0" normalizeH="0" baseline="0" noProof="0" dirty="0">
                <a:ln>
                  <a:noFill/>
                </a:ln>
                <a:solidFill>
                  <a:srgbClr val="000000"/>
                </a:solidFill>
                <a:effectLst/>
                <a:uLnTx/>
                <a:uFillTx/>
                <a:latin typeface="+mn-lt"/>
                <a:ea typeface="+mn-ea"/>
                <a:cs typeface="+mn-cs"/>
              </a:rPr>
              <a:t>välein, ja julkaisu Eloisan verkkosivuilla (Valvontalaki 26§)</a:t>
            </a:r>
          </a:p>
          <a:p>
            <a:pPr marL="99450" indent="-99450" algn="ctr">
              <a:buFont typeface="Arial" panose="020B0604020202020204" pitchFamily="34" charset="0"/>
              <a:buChar char="•"/>
            </a:pPr>
            <a:endParaRPr lang="fi-FI" sz="800" dirty="0"/>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43" name="TextBox 42">
            <a:extLst>
              <a:ext uri="{FF2B5EF4-FFF2-40B4-BE49-F238E27FC236}">
                <a16:creationId xmlns:a16="http://schemas.microsoft.com/office/drawing/2014/main" id="{A40460C1-73D7-D500-8163-889FA72958AF}"/>
              </a:ext>
            </a:extLst>
          </p:cNvPr>
          <p:cNvSpPr txBox="1"/>
          <p:nvPr/>
        </p:nvSpPr>
        <p:spPr>
          <a:xfrm>
            <a:off x="395204" y="3974862"/>
            <a:ext cx="1695074" cy="276999"/>
          </a:xfrm>
          <a:prstGeom prst="rect">
            <a:avLst/>
          </a:prstGeom>
          <a:noFill/>
        </p:spPr>
        <p:txBody>
          <a:bodyPr wrap="square" rtlCol="0">
            <a:spAutoFit/>
          </a:bodyPr>
          <a:lstStyle/>
          <a:p>
            <a:pPr algn="ctr"/>
            <a:r>
              <a:rPr lang="fi-FI" sz="1200" b="1" dirty="0"/>
              <a:t>Lääkepoikkeama</a:t>
            </a:r>
          </a:p>
        </p:txBody>
      </p:sp>
      <p:cxnSp>
        <p:nvCxnSpPr>
          <p:cNvPr id="44" name="Straight Connector 43">
            <a:extLst>
              <a:ext uri="{FF2B5EF4-FFF2-40B4-BE49-F238E27FC236}">
                <a16:creationId xmlns:a16="http://schemas.microsoft.com/office/drawing/2014/main" id="{9A48B8E9-D627-1CAB-1108-ED5BB16EEFC3}"/>
              </a:ext>
            </a:extLst>
          </p:cNvPr>
          <p:cNvCxnSpPr>
            <a:cxnSpLocks/>
          </p:cNvCxnSpPr>
          <p:nvPr/>
        </p:nvCxnSpPr>
        <p:spPr>
          <a:xfrm>
            <a:off x="1466893" y="3547831"/>
            <a:ext cx="5245506"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nvGrpSpPr>
          <p:cNvPr id="47" name="Group 46">
            <a:extLst>
              <a:ext uri="{FF2B5EF4-FFF2-40B4-BE49-F238E27FC236}">
                <a16:creationId xmlns:a16="http://schemas.microsoft.com/office/drawing/2014/main" id="{35B9A25D-2D15-7C59-EB86-D5EF3A9C305D}"/>
              </a:ext>
            </a:extLst>
          </p:cNvPr>
          <p:cNvGrpSpPr/>
          <p:nvPr/>
        </p:nvGrpSpPr>
        <p:grpSpPr>
          <a:xfrm flipH="1">
            <a:off x="6656046" y="2078203"/>
            <a:ext cx="1151685" cy="1469628"/>
            <a:chOff x="2216903" y="3063930"/>
            <a:chExt cx="2232275" cy="2848536"/>
          </a:xfrm>
        </p:grpSpPr>
        <p:sp>
          <p:nvSpPr>
            <p:cNvPr id="48" name="Rounded Rectangle 35">
              <a:extLst>
                <a:ext uri="{FF2B5EF4-FFF2-40B4-BE49-F238E27FC236}">
                  <a16:creationId xmlns:a16="http://schemas.microsoft.com/office/drawing/2014/main" id="{6E3F5D2D-4746-9E44-4200-1B9B5D97B6F7}"/>
                </a:ext>
              </a:extLst>
            </p:cNvPr>
            <p:cNvSpPr/>
            <p:nvPr/>
          </p:nvSpPr>
          <p:spPr>
            <a:xfrm>
              <a:off x="2519813" y="4397952"/>
              <a:ext cx="1929365" cy="151451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9" name="Rounded Rectangle 35">
              <a:extLst>
                <a:ext uri="{FF2B5EF4-FFF2-40B4-BE49-F238E27FC236}">
                  <a16:creationId xmlns:a16="http://schemas.microsoft.com/office/drawing/2014/main" id="{4A855585-A754-628B-DA65-7767DBE11056}"/>
                </a:ext>
              </a:extLst>
            </p:cNvPr>
            <p:cNvSpPr/>
            <p:nvPr/>
          </p:nvSpPr>
          <p:spPr>
            <a:xfrm rot="10800000">
              <a:off x="2216903" y="3063930"/>
              <a:ext cx="302911" cy="1514516"/>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Lst>
              <a:ahLst/>
              <a:cxnLst>
                <a:cxn ang="0">
                  <a:pos x="connsiteX0" y="connsiteY0"/>
                </a:cxn>
                <a:cxn ang="0">
                  <a:pos x="connsiteX1" y="connsiteY1"/>
                </a:cxn>
                <a:cxn ang="0">
                  <a:pos x="connsiteX2" y="connsiteY2"/>
                </a:cxn>
              </a:cxnLst>
              <a:rect l="l" t="t" r="r" b="b"/>
              <a:pathLst>
                <a:path w="302910" h="1514514">
                  <a:moveTo>
                    <a:pt x="302910" y="1514514"/>
                  </a:move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51" name="Rectangle 50">
            <a:extLst>
              <a:ext uri="{FF2B5EF4-FFF2-40B4-BE49-F238E27FC236}">
                <a16:creationId xmlns:a16="http://schemas.microsoft.com/office/drawing/2014/main" id="{95F22E94-E4CD-53F5-7C4E-4904ACE34A07}"/>
              </a:ext>
            </a:extLst>
          </p:cNvPr>
          <p:cNvSpPr>
            <a:spLocks/>
          </p:cNvSpPr>
          <p:nvPr/>
        </p:nvSpPr>
        <p:spPr>
          <a:xfrm>
            <a:off x="2176108" y="3923634"/>
            <a:ext cx="2212834" cy="6197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Yhteys lääkäriin </a:t>
            </a:r>
            <a:r>
              <a:rPr lang="fi-FI" sz="800" dirty="0">
                <a:solidFill>
                  <a:schemeClr val="dk1"/>
                </a:solidFill>
              </a:rPr>
              <a:t>toiminta</a:t>
            </a:r>
            <a:r>
              <a:rPr lang="fi-FI" sz="800" kern="1200" dirty="0">
                <a:solidFill>
                  <a:schemeClr val="dk1"/>
                </a:solidFill>
                <a:latin typeface="+mn-lt"/>
                <a:ea typeface="+mn-ea"/>
                <a:cs typeface="+mn-cs"/>
              </a:rPr>
              <a:t>ohjeiden saamiseksi</a:t>
            </a: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p:txBody>
      </p:sp>
      <p:sp>
        <p:nvSpPr>
          <p:cNvPr id="15" name="Rectangle 14">
            <a:extLst>
              <a:ext uri="{FF2B5EF4-FFF2-40B4-BE49-F238E27FC236}">
                <a16:creationId xmlns:a16="http://schemas.microsoft.com/office/drawing/2014/main" id="{20FA7B37-8285-AD2F-4162-0FBAF6F2C113}"/>
              </a:ext>
            </a:extLst>
          </p:cNvPr>
          <p:cNvSpPr>
            <a:spLocks/>
          </p:cNvSpPr>
          <p:nvPr/>
        </p:nvSpPr>
        <p:spPr>
          <a:xfrm>
            <a:off x="2176108" y="2446116"/>
            <a:ext cx="2253002"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defTabSz="914286">
              <a:spcBef>
                <a:spcPts val="200"/>
              </a:spcBef>
              <a:buFont typeface="Arial" panose="020B0604020202020204" pitchFamily="34" charset="0"/>
              <a:buChar char="•"/>
              <a:defRPr/>
            </a:pPr>
            <a:r>
              <a:rPr lang="fi-FI" sz="800" b="1" dirty="0">
                <a:solidFill>
                  <a:schemeClr val="dk1"/>
                </a:solidFill>
              </a:rPr>
              <a:t>Vakavissa vaaratilanteissa välitön yhteys toiminnasta vastaavalle taholle, jotka ilmoittavat valvontatiimille</a:t>
            </a:r>
            <a:endParaRPr lang="fi-FI" sz="800" b="1" i="1" kern="1200" dirty="0">
              <a:solidFill>
                <a:schemeClr val="dk1"/>
              </a:solidFill>
              <a:latin typeface="+mn-lt"/>
              <a:ea typeface="+mn-ea"/>
              <a:cs typeface="+mn-cs"/>
            </a:endParaRP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16" name="Rectangle 15">
            <a:extLst>
              <a:ext uri="{FF2B5EF4-FFF2-40B4-BE49-F238E27FC236}">
                <a16:creationId xmlns:a16="http://schemas.microsoft.com/office/drawing/2014/main" id="{AA6DEBE2-2138-109F-C0AE-7F672FD398BC}"/>
              </a:ext>
            </a:extLst>
          </p:cNvPr>
          <p:cNvSpPr/>
          <p:nvPr/>
        </p:nvSpPr>
        <p:spPr>
          <a:xfrm>
            <a:off x="4492064" y="2447046"/>
            <a:ext cx="3349012"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Esihenkilö käsittelee ilmoituksen </a:t>
            </a:r>
          </a:p>
          <a:p>
            <a:pPr marL="99450" indent="-99450">
              <a:lnSpc>
                <a:spcPct val="100000"/>
              </a:lnSpc>
              <a:spcBef>
                <a:spcPts val="200"/>
              </a:spcBef>
              <a:spcAft>
                <a:spcPts val="0"/>
              </a:spcAft>
              <a:buFont typeface="Arial" panose="020B0604020202020204" pitchFamily="34" charset="0"/>
              <a:buChar char="•"/>
            </a:pPr>
            <a:r>
              <a:rPr lang="fi-FI" sz="800" noProof="0" dirty="0">
                <a:solidFill>
                  <a:schemeClr val="tx1"/>
                </a:solidFill>
              </a:rPr>
              <a:t>Keskustelu tarvittaessa asiakkaan ja omaisen kanssa</a:t>
            </a:r>
            <a:endParaRPr lang="fi-FI" sz="800" kern="100" noProof="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Toteutetaan korjaavat toimenpiteet</a:t>
            </a:r>
          </a:p>
          <a:p>
            <a:pPr marL="99450" indent="-99450" algn="ctr">
              <a:buFont typeface="Arial" panose="020B0604020202020204" pitchFamily="34" charset="0"/>
              <a:buChar char="•"/>
            </a:pPr>
            <a:endParaRPr lang="fi-FI" sz="800" dirty="0"/>
          </a:p>
        </p:txBody>
      </p:sp>
      <p:sp>
        <p:nvSpPr>
          <p:cNvPr id="55" name="TextBox 54">
            <a:extLst>
              <a:ext uri="{FF2B5EF4-FFF2-40B4-BE49-F238E27FC236}">
                <a16:creationId xmlns:a16="http://schemas.microsoft.com/office/drawing/2014/main" id="{7EAA6586-7CC2-8352-84AC-32B76551CE2A}"/>
              </a:ext>
            </a:extLst>
          </p:cNvPr>
          <p:cNvSpPr txBox="1"/>
          <p:nvPr/>
        </p:nvSpPr>
        <p:spPr>
          <a:xfrm>
            <a:off x="4511237" y="3918854"/>
            <a:ext cx="3296494" cy="810478"/>
          </a:xfrm>
          <a:prstGeom prst="rect">
            <a:avLst/>
          </a:prstGeom>
          <a:noFill/>
        </p:spPr>
        <p:txBody>
          <a:bodyPr wrap="square">
            <a:spAutoFit/>
          </a:bodyPr>
          <a:lstStyle/>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kern="100" noProof="0" dirty="0">
                <a:effectLst/>
              </a:rPr>
              <a:t>Lääkäri arvioi tilanteen ja antaa toimintaohjeet</a:t>
            </a:r>
            <a:endParaRPr lang="fi-FI" sz="800" kern="100" noProof="0" dirty="0">
              <a:effectLst/>
              <a:latin typeface="Calibri" panose="020F0502020204030204" pitchFamily="34" charset="0"/>
              <a:ea typeface="Calibri" panose="020F0502020204030204" pitchFamily="34" charset="0"/>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latin typeface="+mn-lt"/>
                <a:ea typeface="+mn-ea"/>
                <a:cs typeface="+mn-cs"/>
              </a:rPr>
              <a:t>Esihenkilö käsittelee ilmoituksen</a:t>
            </a:r>
          </a:p>
          <a:p>
            <a:pPr marL="99450" indent="-99450" algn="l" defTabSz="914286" eaLnBrk="1" latinLnBrk="0" hangingPunct="1">
              <a:lnSpc>
                <a:spcPct val="100000"/>
              </a:lnSpc>
              <a:spcBef>
                <a:spcPts val="200"/>
              </a:spcBef>
              <a:spcAft>
                <a:spcPts val="0"/>
              </a:spcAft>
              <a:buFont typeface="Arial" panose="020B0604020202020204" pitchFamily="34" charset="0"/>
              <a:buChar char="•"/>
            </a:pPr>
            <a:r>
              <a:rPr lang="fi-FI" sz="800" dirty="0"/>
              <a:t>K</a:t>
            </a:r>
            <a:r>
              <a:rPr kumimoji="0" lang="fi-FI" sz="800" b="0" i="0" u="none" strike="noStrike" kern="1200" cap="none" spc="0" normalizeH="0" baseline="0" noProof="0" dirty="0" err="1">
                <a:ln>
                  <a:noFill/>
                </a:ln>
                <a:effectLst/>
                <a:uLnTx/>
                <a:uFillTx/>
                <a:latin typeface="+mn-lt"/>
                <a:ea typeface="+mn-ea"/>
                <a:cs typeface="+mn-cs"/>
              </a:rPr>
              <a:t>eskustellaan</a:t>
            </a:r>
            <a:r>
              <a:rPr kumimoji="0" lang="fi-FI" sz="800" b="0" i="0" u="none" strike="noStrike" kern="1200" cap="none" spc="0" normalizeH="0" baseline="0" noProof="0" dirty="0">
                <a:ln>
                  <a:noFill/>
                </a:ln>
                <a:effectLst/>
                <a:uLnTx/>
                <a:uFillTx/>
                <a:latin typeface="+mn-lt"/>
                <a:ea typeface="+mn-ea"/>
                <a:cs typeface="+mn-cs"/>
              </a:rPr>
              <a:t> työntekijöiden kanssa tiimipalaverissa </a:t>
            </a:r>
          </a:p>
          <a:p>
            <a:pPr marL="99450" indent="-99450" algn="l" defTabSz="914286" eaLnBrk="1" latinLnBrk="0" hangingPunct="1">
              <a:lnSpc>
                <a:spcPct val="100000"/>
              </a:lnSpc>
              <a:spcBef>
                <a:spcPts val="200"/>
              </a:spcBef>
              <a:spcAft>
                <a:spcPts val="0"/>
              </a:spcAft>
              <a:buFont typeface="Arial" panose="020B0604020202020204" pitchFamily="34" charset="0"/>
              <a:buChar char="•"/>
            </a:pPr>
            <a:r>
              <a:rPr lang="fi-FI" sz="800" noProof="0" dirty="0"/>
              <a:t>Keskustelu tarvittaessa asiakkaan ja omaisen kanssa</a:t>
            </a:r>
            <a:endParaRPr lang="fi-FI" sz="800" kern="100" noProof="0" dirty="0">
              <a:effectLst/>
              <a:latin typeface="Calibri" panose="020F0502020204030204" pitchFamily="34" charset="0"/>
              <a:ea typeface="+mn-ea"/>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latin typeface="+mn-lt"/>
                <a:ea typeface="+mn-ea"/>
                <a:cs typeface="+mn-cs"/>
              </a:rPr>
              <a:t>Toteutetaan korjaavat toimenpiteet</a:t>
            </a:r>
          </a:p>
        </p:txBody>
      </p:sp>
      <p:sp>
        <p:nvSpPr>
          <p:cNvPr id="63" name="TextBox 62">
            <a:extLst>
              <a:ext uri="{FF2B5EF4-FFF2-40B4-BE49-F238E27FC236}">
                <a16:creationId xmlns:a16="http://schemas.microsoft.com/office/drawing/2014/main" id="{C6B9796E-C80D-DD6C-522B-6940A16D5EA5}"/>
              </a:ext>
            </a:extLst>
          </p:cNvPr>
          <p:cNvSpPr txBox="1"/>
          <p:nvPr/>
        </p:nvSpPr>
        <p:spPr>
          <a:xfrm>
            <a:off x="10117329" y="2522274"/>
            <a:ext cx="1790394" cy="1846211"/>
          </a:xfrm>
          <a:prstGeom prst="rect">
            <a:avLst/>
          </a:prstGeom>
          <a:noFill/>
        </p:spPr>
        <p:txBody>
          <a:bodyPr wrap="square">
            <a:spAutoFit/>
          </a:bodyPr>
          <a:lstStyle/>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Esihenkilö seuraa </a:t>
            </a:r>
            <a:r>
              <a:rPr lang="fi-FI" sz="800" b="1" i="1" kern="1200" noProof="0" dirty="0">
                <a:solidFill>
                  <a:schemeClr val="dk1"/>
                </a:solidFill>
                <a:latin typeface="+mn-lt"/>
                <a:ea typeface="+mn-ea"/>
                <a:cs typeface="+mn-cs"/>
              </a:rPr>
              <a:t>vaaratilanne</a:t>
            </a:r>
            <a:r>
              <a:rPr kumimoji="0" lang="fi-FI" sz="800" b="0" i="0" u="none" strike="noStrike" kern="1200" cap="none" spc="0" normalizeH="0" baseline="0" noProof="0" dirty="0">
                <a:ln>
                  <a:noFill/>
                </a:ln>
                <a:solidFill>
                  <a:srgbClr val="000000"/>
                </a:solidFill>
                <a:effectLst/>
                <a:uLnTx/>
                <a:uFillTx/>
                <a:latin typeface="+mn-lt"/>
                <a:ea typeface="+mn-ea"/>
                <a:cs typeface="+mn-cs"/>
              </a:rPr>
              <a:t> tilastoja ja korjaavien </a:t>
            </a:r>
            <a:r>
              <a:rPr lang="fi-FI" sz="800" kern="100" noProof="0" dirty="0">
                <a:effectLst/>
                <a:latin typeface="+mn-lt"/>
                <a:ea typeface="Calibri" panose="020F0502020204030204" pitchFamily="34" charset="0"/>
                <a:cs typeface="Times New Roman" panose="02020603050405020304" pitchFamily="18" charset="0"/>
              </a:rPr>
              <a:t>toimenpiteiden toteutumista</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noProof="0" dirty="0">
                <a:sym typeface="Wingdings" panose="05000000000000000000" pitchFamily="2" charset="2"/>
              </a:rPr>
              <a:t>Ilmoitus </a:t>
            </a:r>
            <a:r>
              <a:rPr lang="fi-FI" sz="800" kern="100" noProof="0" dirty="0">
                <a:effectLst/>
                <a:latin typeface="+mn-lt"/>
                <a:ea typeface="Calibri" panose="020F0502020204030204" pitchFamily="34" charset="0"/>
                <a:cs typeface="Times New Roman" panose="02020603050405020304" pitchFamily="18" charset="0"/>
              </a:rPr>
              <a:t>valvontatiimille, mikäli korjaavia toimenpiteitä ei käynnistetä, tai </a:t>
            </a:r>
            <a:r>
              <a:rPr lang="fi-FI" sz="800" kern="1200" dirty="0">
                <a:solidFill>
                  <a:schemeClr val="dk1"/>
                </a:solidFill>
                <a:latin typeface="+mn-lt"/>
                <a:ea typeface="+mn-ea"/>
                <a:cs typeface="+mn-cs"/>
              </a:rPr>
              <a:t>epäkohtaa ei saada korjattua</a:t>
            </a:r>
          </a:p>
          <a:p>
            <a:pPr marL="99450" indent="-99450" defTabSz="914286">
              <a:lnSpc>
                <a:spcPct val="107000"/>
              </a:lnSpc>
              <a:spcBef>
                <a:spcPts val="200"/>
              </a:spcBef>
              <a:buFont typeface="Arial" panose="020B0604020202020204" pitchFamily="34" charset="0"/>
              <a:buChar char="•"/>
              <a:defRPr/>
            </a:pPr>
            <a:r>
              <a:rPr lang="fi-FI" sz="800" kern="1200" dirty="0">
                <a:solidFill>
                  <a:schemeClr val="dk1"/>
                </a:solidFill>
                <a:latin typeface="+mn-lt"/>
                <a:ea typeface="+mn-ea"/>
                <a:cs typeface="+mn-cs"/>
              </a:rPr>
              <a:t>Valvontatiimi selvittää asiaa ja ilmoittaa selvittelyjen ja omien toimenpiteidensä jälkeen </a:t>
            </a:r>
            <a:r>
              <a:rPr lang="fi-FI" sz="800" kern="1200" dirty="0" err="1">
                <a:solidFill>
                  <a:schemeClr val="dk1"/>
                </a:solidFill>
                <a:latin typeface="+mn-lt"/>
                <a:ea typeface="+mn-ea"/>
                <a:cs typeface="+mn-cs"/>
              </a:rPr>
              <a:t>AVI:lle</a:t>
            </a:r>
            <a:r>
              <a:rPr lang="fi-FI" sz="800" kern="1200" dirty="0">
                <a:solidFill>
                  <a:schemeClr val="dk1"/>
                </a:solidFill>
                <a:latin typeface="+mn-lt"/>
                <a:ea typeface="+mn-ea"/>
                <a:cs typeface="+mn-cs"/>
              </a:rPr>
              <a:t>, jos edelleenkään toimenpiteitä ei käynnistetä tai epäkohtaa ei saada korjattua </a:t>
            </a: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algn="ctr"/>
            <a:r>
              <a:rPr lang="fi-FI" sz="1300" b="1" dirty="0">
                <a:solidFill>
                  <a:schemeClr val="bg1"/>
                </a:solidFill>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algn="ctr"/>
            <a:r>
              <a:rPr lang="fi-FI" sz="1300" b="1" dirty="0">
                <a:solidFill>
                  <a:schemeClr val="bg1"/>
                </a:solidFill>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algn="ctr"/>
            <a:r>
              <a:rPr lang="fi-FI" sz="1300" b="1" dirty="0">
                <a:solidFill>
                  <a:schemeClr val="bg1"/>
                </a:solidFill>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15545" y="1025326"/>
            <a:ext cx="2401784" cy="492443"/>
          </a:xfrm>
          <a:prstGeom prst="rect">
            <a:avLst/>
          </a:prstGeom>
          <a:noFill/>
        </p:spPr>
        <p:txBody>
          <a:bodyPr wrap="square" rtlCol="0">
            <a:spAutoFit/>
          </a:bodyPr>
          <a:lstStyle/>
          <a:p>
            <a:pPr algn="ctr"/>
            <a:r>
              <a:rPr lang="fi-FI" sz="1300" b="1" dirty="0">
                <a:solidFill>
                  <a:schemeClr val="bg1"/>
                </a:solidFill>
              </a:rPr>
              <a:t>Tapahtuman dokumentointi, </a:t>
            </a:r>
            <a:br>
              <a:rPr lang="fi-FI" sz="1300" b="1" dirty="0">
                <a:solidFill>
                  <a:schemeClr val="bg1"/>
                </a:solidFill>
              </a:rPr>
            </a:br>
            <a:r>
              <a:rPr lang="fi-FI" sz="1300" b="1" dirty="0">
                <a:solidFill>
                  <a:schemeClr val="bg1"/>
                </a:solidFill>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algn="ctr"/>
            <a:r>
              <a:rPr lang="fi-FI" sz="1300" b="1" dirty="0">
                <a:solidFill>
                  <a:schemeClr val="bg1"/>
                </a:solidFill>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693075"/>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67862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4" name="Oval 53">
            <a:extLst>
              <a:ext uri="{FF2B5EF4-FFF2-40B4-BE49-F238E27FC236}">
                <a16:creationId xmlns:a16="http://schemas.microsoft.com/office/drawing/2014/main" id="{2D2B4052-BAE3-D82A-2042-BC4D0F80E2BD}"/>
              </a:ext>
            </a:extLst>
          </p:cNvPr>
          <p:cNvSpPr>
            <a:spLocks noChangeAspect="1"/>
          </p:cNvSpPr>
          <p:nvPr/>
        </p:nvSpPr>
        <p:spPr>
          <a:xfrm>
            <a:off x="2860152"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6" name="Oval 55">
            <a:extLst>
              <a:ext uri="{FF2B5EF4-FFF2-40B4-BE49-F238E27FC236}">
                <a16:creationId xmlns:a16="http://schemas.microsoft.com/office/drawing/2014/main" id="{9B9B5422-4863-34A1-D2B6-284C7EE91675}"/>
              </a:ext>
            </a:extLst>
          </p:cNvPr>
          <p:cNvSpPr>
            <a:spLocks noChangeAspect="1"/>
          </p:cNvSpPr>
          <p:nvPr/>
        </p:nvSpPr>
        <p:spPr>
          <a:xfrm>
            <a:off x="5577316"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9" name="TextBox 58">
            <a:extLst>
              <a:ext uri="{FF2B5EF4-FFF2-40B4-BE49-F238E27FC236}">
                <a16:creationId xmlns:a16="http://schemas.microsoft.com/office/drawing/2014/main" id="{77515231-6C90-7DF4-774E-7DCDA7DE35EF}"/>
              </a:ext>
            </a:extLst>
          </p:cNvPr>
          <p:cNvSpPr txBox="1"/>
          <p:nvPr/>
        </p:nvSpPr>
        <p:spPr>
          <a:xfrm>
            <a:off x="329924" y="2493798"/>
            <a:ext cx="1695074" cy="461665"/>
          </a:xfrm>
          <a:prstGeom prst="rect">
            <a:avLst/>
          </a:prstGeom>
          <a:noFill/>
        </p:spPr>
        <p:txBody>
          <a:bodyPr wrap="square" rtlCol="0">
            <a:spAutoFit/>
          </a:bodyPr>
          <a:lstStyle/>
          <a:p>
            <a:pPr algn="ctr"/>
            <a:r>
              <a:rPr lang="fi-FI" sz="1200" b="1" dirty="0"/>
              <a:t>Läheltä piti - tai haittatapahtuma</a:t>
            </a:r>
          </a:p>
        </p:txBody>
      </p:sp>
      <p:sp>
        <p:nvSpPr>
          <p:cNvPr id="60" name="Oval 59">
            <a:extLst>
              <a:ext uri="{FF2B5EF4-FFF2-40B4-BE49-F238E27FC236}">
                <a16:creationId xmlns:a16="http://schemas.microsoft.com/office/drawing/2014/main" id="{7193D22D-22C9-5A78-5DA4-7800B9A2A83A}"/>
              </a:ext>
            </a:extLst>
          </p:cNvPr>
          <p:cNvSpPr>
            <a:spLocks noChangeAspect="1"/>
          </p:cNvSpPr>
          <p:nvPr/>
        </p:nvSpPr>
        <p:spPr>
          <a:xfrm>
            <a:off x="901016"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4" name="TextBox 63">
            <a:extLst>
              <a:ext uri="{FF2B5EF4-FFF2-40B4-BE49-F238E27FC236}">
                <a16:creationId xmlns:a16="http://schemas.microsoft.com/office/drawing/2014/main" id="{BA77397C-504B-BD84-EA9B-20D376F98F67}"/>
              </a:ext>
            </a:extLst>
          </p:cNvPr>
          <p:cNvSpPr txBox="1"/>
          <p:nvPr/>
        </p:nvSpPr>
        <p:spPr>
          <a:xfrm>
            <a:off x="313482" y="5712428"/>
            <a:ext cx="1895714" cy="830997"/>
          </a:xfrm>
          <a:prstGeom prst="rect">
            <a:avLst/>
          </a:prstGeom>
          <a:noFill/>
        </p:spPr>
        <p:txBody>
          <a:bodyPr wrap="square">
            <a:spAutoFit/>
          </a:bodyPr>
          <a:lstStyle/>
          <a:p>
            <a:pPr algn="ctr"/>
            <a:r>
              <a:rPr lang="fi-FI" sz="1200" b="1" dirty="0"/>
              <a:t>Terveydenhuollon laitteeseen / tarvikkeeseen liittyvä vaaratilanne</a:t>
            </a:r>
          </a:p>
        </p:txBody>
      </p:sp>
      <p:sp>
        <p:nvSpPr>
          <p:cNvPr id="66" name="TextBox 65">
            <a:extLst>
              <a:ext uri="{FF2B5EF4-FFF2-40B4-BE49-F238E27FC236}">
                <a16:creationId xmlns:a16="http://schemas.microsoft.com/office/drawing/2014/main" id="{FCBA9DD2-A6DB-A9AE-5A2E-1A9CA29EFA28}"/>
              </a:ext>
            </a:extLst>
          </p:cNvPr>
          <p:cNvSpPr txBox="1">
            <a:spLocks/>
          </p:cNvSpPr>
          <p:nvPr/>
        </p:nvSpPr>
        <p:spPr>
          <a:xfrm>
            <a:off x="2176108" y="5706189"/>
            <a:ext cx="2253002" cy="882293"/>
          </a:xfrm>
          <a:prstGeom prst="rect">
            <a:avLst/>
          </a:prstGeom>
          <a:noFill/>
        </p:spPr>
        <p:txBody>
          <a:bodyPr wrap="square">
            <a:spAutoFit/>
          </a:bodyPr>
          <a:lstStyle/>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defTabSz="914286">
              <a:spcBef>
                <a:spcPts val="200"/>
              </a:spcBef>
              <a:buFont typeface="Arial" panose="020B0604020202020204" pitchFamily="34" charset="0"/>
              <a:buChar char="•"/>
              <a:defRPr/>
            </a:pPr>
            <a:r>
              <a:rPr lang="fi-FI" sz="800" kern="1200" dirty="0">
                <a:solidFill>
                  <a:schemeClr val="dk1"/>
                </a:solidFill>
                <a:latin typeface="+mn-lt"/>
                <a:ea typeface="+mn-ea"/>
                <a:cs typeface="+mn-cs"/>
              </a:rPr>
              <a:t>Ilmoitus Fimealle (sekä valmistajalle tai valtuutetulle edustajalle) vaaratilanne-ilmoituksen yhteydessä valitsemalla asianomainen valinta järjestelmästä</a:t>
            </a:r>
          </a:p>
          <a:p>
            <a:pPr defTabSz="914286">
              <a:spcBef>
                <a:spcPts val="200"/>
              </a:spcBef>
              <a:defRPr/>
            </a:pPr>
            <a:endParaRPr lang="fi-FI" sz="800" kern="1200" dirty="0">
              <a:solidFill>
                <a:schemeClr val="dk1"/>
              </a:solidFill>
              <a:latin typeface="+mn-lt"/>
              <a:ea typeface="+mn-ea"/>
              <a:cs typeface="+mn-cs"/>
            </a:endParaRPr>
          </a:p>
        </p:txBody>
      </p:sp>
      <p:cxnSp>
        <p:nvCxnSpPr>
          <p:cNvPr id="67" name="Straight Connector 66">
            <a:extLst>
              <a:ext uri="{FF2B5EF4-FFF2-40B4-BE49-F238E27FC236}">
                <a16:creationId xmlns:a16="http://schemas.microsoft.com/office/drawing/2014/main" id="{3E2EBB15-690D-8566-25F0-9E148F59C510}"/>
              </a:ext>
            </a:extLst>
          </p:cNvPr>
          <p:cNvCxnSpPr>
            <a:cxnSpLocks/>
          </p:cNvCxnSpPr>
          <p:nvPr/>
        </p:nvCxnSpPr>
        <p:spPr>
          <a:xfrm>
            <a:off x="1626511" y="5350353"/>
            <a:ext cx="5558454"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7CB3D1FA-4204-5A23-7B6F-7961585AA53A}"/>
              </a:ext>
            </a:extLst>
          </p:cNvPr>
          <p:cNvSpPr>
            <a:spLocks noChangeAspect="1"/>
          </p:cNvSpPr>
          <p:nvPr/>
        </p:nvSpPr>
        <p:spPr>
          <a:xfrm>
            <a:off x="2864482"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2" name="Oval 71">
            <a:extLst>
              <a:ext uri="{FF2B5EF4-FFF2-40B4-BE49-F238E27FC236}">
                <a16:creationId xmlns:a16="http://schemas.microsoft.com/office/drawing/2014/main" id="{C04BCB20-F4C9-CAC9-C48D-B277808B6589}"/>
              </a:ext>
            </a:extLst>
          </p:cNvPr>
          <p:cNvSpPr>
            <a:spLocks noChangeAspect="1"/>
          </p:cNvSpPr>
          <p:nvPr/>
        </p:nvSpPr>
        <p:spPr>
          <a:xfrm>
            <a:off x="5574317"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3" name="Oval 72">
            <a:extLst>
              <a:ext uri="{FF2B5EF4-FFF2-40B4-BE49-F238E27FC236}">
                <a16:creationId xmlns:a16="http://schemas.microsoft.com/office/drawing/2014/main" id="{881D2A4D-D29C-07F0-DFDE-387B4810DE22}"/>
              </a:ext>
            </a:extLst>
          </p:cNvPr>
          <p:cNvSpPr>
            <a:spLocks noChangeAspect="1"/>
          </p:cNvSpPr>
          <p:nvPr/>
        </p:nvSpPr>
        <p:spPr>
          <a:xfrm>
            <a:off x="905863"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9" name="Graphic 18">
            <a:extLst>
              <a:ext uri="{FF2B5EF4-FFF2-40B4-BE49-F238E27FC236}">
                <a16:creationId xmlns:a16="http://schemas.microsoft.com/office/drawing/2014/main" id="{C1BA7503-4282-C2C5-EA87-8DBA4B3FBB2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6706" y="1829074"/>
            <a:ext cx="469266" cy="422339"/>
          </a:xfrm>
          <a:prstGeom prst="rect">
            <a:avLst/>
          </a:prstGeom>
        </p:spPr>
      </p:pic>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64042" y="1873749"/>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3079" y="1784025"/>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91744" y="1853416"/>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80843" y="1809907"/>
            <a:ext cx="443949" cy="443949"/>
          </a:xfrm>
          <a:prstGeom prst="rect">
            <a:avLst/>
          </a:prstGeom>
        </p:spPr>
      </p:pic>
      <p:grpSp>
        <p:nvGrpSpPr>
          <p:cNvPr id="83" name="Group 82">
            <a:extLst>
              <a:ext uri="{FF2B5EF4-FFF2-40B4-BE49-F238E27FC236}">
                <a16:creationId xmlns:a16="http://schemas.microsoft.com/office/drawing/2014/main" id="{06AEDC37-F9F2-5621-0543-A3F1392A582F}"/>
              </a:ext>
            </a:extLst>
          </p:cNvPr>
          <p:cNvGrpSpPr/>
          <p:nvPr/>
        </p:nvGrpSpPr>
        <p:grpSpPr>
          <a:xfrm>
            <a:off x="6656046" y="3339884"/>
            <a:ext cx="996828" cy="2010471"/>
            <a:chOff x="6687691" y="3309906"/>
            <a:chExt cx="996828" cy="2010471"/>
          </a:xfrm>
        </p:grpSpPr>
        <p:grpSp>
          <p:nvGrpSpPr>
            <p:cNvPr id="68" name="Group 67">
              <a:extLst>
                <a:ext uri="{FF2B5EF4-FFF2-40B4-BE49-F238E27FC236}">
                  <a16:creationId xmlns:a16="http://schemas.microsoft.com/office/drawing/2014/main" id="{AABFE452-46E8-D97E-D068-89B6763BBB1A}"/>
                </a:ext>
              </a:extLst>
            </p:cNvPr>
            <p:cNvGrpSpPr/>
            <p:nvPr/>
          </p:nvGrpSpPr>
          <p:grpSpPr>
            <a:xfrm flipH="1">
              <a:off x="6687691" y="3930856"/>
              <a:ext cx="996828" cy="1389521"/>
              <a:chOff x="2517058" y="3219203"/>
              <a:chExt cx="1932120" cy="2693263"/>
            </a:xfrm>
          </p:grpSpPr>
          <p:sp>
            <p:nvSpPr>
              <p:cNvPr id="69" name="Rounded Rectangle 35">
                <a:extLst>
                  <a:ext uri="{FF2B5EF4-FFF2-40B4-BE49-F238E27FC236}">
                    <a16:creationId xmlns:a16="http://schemas.microsoft.com/office/drawing/2014/main" id="{C8A2CAD4-DD60-A547-D4E3-C5513B4FC088}"/>
                  </a:ext>
                </a:extLst>
              </p:cNvPr>
              <p:cNvSpPr/>
              <p:nvPr/>
            </p:nvSpPr>
            <p:spPr>
              <a:xfrm>
                <a:off x="2519813" y="4397952"/>
                <a:ext cx="1929365" cy="151451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0" name="Rounded Rectangle 35">
                <a:extLst>
                  <a:ext uri="{FF2B5EF4-FFF2-40B4-BE49-F238E27FC236}">
                    <a16:creationId xmlns:a16="http://schemas.microsoft.com/office/drawing/2014/main" id="{A91ED0BF-AB74-2D81-C0B7-8DE6B81C8A97}"/>
                  </a:ext>
                </a:extLst>
              </p:cNvPr>
              <p:cNvSpPr/>
              <p:nvPr/>
            </p:nvSpPr>
            <p:spPr>
              <a:xfrm rot="10800000">
                <a:off x="2517058" y="3219203"/>
                <a:ext cx="0" cy="121160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 name="connsiteX0" fmla="*/ 0 w 0"/>
                  <a:gd name="connsiteY0" fmla="*/ 1211604 h 1211603"/>
                  <a:gd name="connsiteX1" fmla="*/ 0 w 0"/>
                  <a:gd name="connsiteY1" fmla="*/ 0 h 1211603"/>
                </a:gdLst>
                <a:ahLst/>
                <a:cxnLst>
                  <a:cxn ang="0">
                    <a:pos x="connsiteX0" y="connsiteY0"/>
                  </a:cxn>
                  <a:cxn ang="0">
                    <a:pos x="connsiteX1" y="connsiteY1"/>
                  </a:cxn>
                </a:cxnLst>
                <a:rect l="l" t="t" r="r" b="b"/>
                <a:pathLst>
                  <a:path h="1211603">
                    <a:moveTo>
                      <a:pt x="0" y="1211604"/>
                    </a:move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pSp>
        <p:cxnSp>
          <p:nvCxnSpPr>
            <p:cNvPr id="75" name="Straight Connector 74">
              <a:extLst>
                <a:ext uri="{FF2B5EF4-FFF2-40B4-BE49-F238E27FC236}">
                  <a16:creationId xmlns:a16="http://schemas.microsoft.com/office/drawing/2014/main" id="{74883BE5-CD85-FC48-2637-58757ED34601}"/>
                </a:ext>
              </a:extLst>
            </p:cNvPr>
            <p:cNvCxnSpPr>
              <a:cxnSpLocks/>
            </p:cNvCxnSpPr>
            <p:nvPr/>
          </p:nvCxnSpPr>
          <p:spPr>
            <a:xfrm flipV="1">
              <a:off x="7684413" y="3309906"/>
              <a:ext cx="0" cy="661771"/>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80" name="TextBox 79">
            <a:extLst>
              <a:ext uri="{FF2B5EF4-FFF2-40B4-BE49-F238E27FC236}">
                <a16:creationId xmlns:a16="http://schemas.microsoft.com/office/drawing/2014/main" id="{D7E4D7B4-A48F-185B-9110-9DFBBF38BCA1}"/>
              </a:ext>
            </a:extLst>
          </p:cNvPr>
          <p:cNvSpPr txBox="1">
            <a:spLocks/>
          </p:cNvSpPr>
          <p:nvPr/>
        </p:nvSpPr>
        <p:spPr>
          <a:xfrm>
            <a:off x="4492065" y="5677294"/>
            <a:ext cx="3159388" cy="933589"/>
          </a:xfrm>
          <a:prstGeom prst="rect">
            <a:avLst/>
          </a:prstGeom>
          <a:noFill/>
        </p:spPr>
        <p:txBody>
          <a:bodyPr wrap="square">
            <a:spAutoFit/>
          </a:bodyPr>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Poistetaan laite / tarvike käytöstä</a:t>
            </a:r>
          </a:p>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Esihenkilö käsittelee ilmoituksen </a:t>
            </a:r>
          </a:p>
          <a:p>
            <a:pPr marL="99450" indent="-99450" defTabSz="914286">
              <a:spcBef>
                <a:spcPts val="200"/>
              </a:spcBef>
              <a:buFont typeface="Arial" panose="020B0604020202020204" pitchFamily="34" charset="0"/>
              <a:buChar char="•"/>
            </a:pPr>
            <a:r>
              <a:rPr lang="fi-FI" sz="800" dirty="0"/>
              <a:t>Tieto turvallisuusriskeistä välitetään myös toimialuejohtajalle sekä palvelupäällikölle vaaratilanne-järjestelmässä</a:t>
            </a:r>
            <a:endParaRPr lang="fi-FI" sz="800" kern="1200" dirty="0">
              <a:solidFill>
                <a:schemeClr val="dk1"/>
              </a:solidFill>
              <a:latin typeface="+mn-lt"/>
              <a:ea typeface="+mn-ea"/>
              <a:cs typeface="+mn-cs"/>
            </a:endParaRPr>
          </a:p>
          <a:p>
            <a:pPr marL="99450" indent="-99450">
              <a:lnSpc>
                <a:spcPct val="100000"/>
              </a:lnSpc>
              <a:spcBef>
                <a:spcPts val="200"/>
              </a:spcBef>
              <a:spcAft>
                <a:spcPts val="0"/>
              </a:spcAft>
              <a:buFont typeface="Arial" panose="020B0604020202020204" pitchFamily="34" charset="0"/>
              <a:buChar char="•"/>
            </a:pPr>
            <a:r>
              <a:rPr lang="fi-FI" sz="800" kern="1200" noProof="0" dirty="0">
                <a:solidFill>
                  <a:schemeClr val="dk1"/>
                </a:solidFill>
                <a:latin typeface="+mn-lt"/>
                <a:ea typeface="+mn-ea"/>
                <a:cs typeface="+mn-cs"/>
              </a:rPr>
              <a:t>Keskustelu tarvittaessa asiakkaan ja omaisen kanssa</a:t>
            </a:r>
          </a:p>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Toteutetaan korjaavat toimenpite</a:t>
            </a:r>
            <a:r>
              <a:rPr lang="fi-FI" sz="800" dirty="0">
                <a:solidFill>
                  <a:schemeClr val="dk1"/>
                </a:solidFill>
              </a:rPr>
              <a:t>et</a:t>
            </a:r>
            <a:endParaRPr lang="fi-FI" sz="800" kern="1200" dirty="0">
              <a:solidFill>
                <a:schemeClr val="dk1"/>
              </a:solidFill>
              <a:latin typeface="+mn-lt"/>
              <a:ea typeface="+mn-ea"/>
              <a:cs typeface="+mn-cs"/>
            </a:endParaRPr>
          </a:p>
        </p:txBody>
      </p:sp>
      <p:pic>
        <p:nvPicPr>
          <p:cNvPr id="89" name="Graphic 88">
            <a:extLst>
              <a:ext uri="{FF2B5EF4-FFF2-40B4-BE49-F238E27FC236}">
                <a16:creationId xmlns:a16="http://schemas.microsoft.com/office/drawing/2014/main" id="{6AA07F93-1771-9688-0228-43D4C601B10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85776" y="3290916"/>
            <a:ext cx="724807" cy="514994"/>
          </a:xfrm>
          <a:prstGeom prst="rect">
            <a:avLst/>
          </a:prstGeom>
        </p:spPr>
      </p:pic>
      <p:pic>
        <p:nvPicPr>
          <p:cNvPr id="90" name="Graphic 89">
            <a:extLst>
              <a:ext uri="{FF2B5EF4-FFF2-40B4-BE49-F238E27FC236}">
                <a16:creationId xmlns:a16="http://schemas.microsoft.com/office/drawing/2014/main" id="{8525F9D3-1A5F-3CB9-B175-926F64CAC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2731" y="3330851"/>
            <a:ext cx="404882" cy="404882"/>
          </a:xfrm>
          <a:prstGeom prst="rect">
            <a:avLst/>
          </a:prstGeom>
        </p:spPr>
      </p:pic>
      <p:pic>
        <p:nvPicPr>
          <p:cNvPr id="91" name="Graphic 90">
            <a:extLst>
              <a:ext uri="{FF2B5EF4-FFF2-40B4-BE49-F238E27FC236}">
                <a16:creationId xmlns:a16="http://schemas.microsoft.com/office/drawing/2014/main" id="{F600F34C-EFD3-2B3C-1B22-F372987FF3E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9671" y="3251159"/>
            <a:ext cx="509122" cy="509122"/>
          </a:xfrm>
          <a:prstGeom prst="rect">
            <a:avLst/>
          </a:prstGeom>
        </p:spPr>
      </p:pic>
      <p:pic>
        <p:nvPicPr>
          <p:cNvPr id="93" name="Graphic 92">
            <a:extLst>
              <a:ext uri="{FF2B5EF4-FFF2-40B4-BE49-F238E27FC236}">
                <a16:creationId xmlns:a16="http://schemas.microsoft.com/office/drawing/2014/main" id="{8F146FE1-1E01-804C-90B9-652F1FEEC05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28236" y="5109373"/>
            <a:ext cx="480871" cy="422228"/>
          </a:xfrm>
          <a:prstGeom prst="rect">
            <a:avLst/>
          </a:prstGeom>
        </p:spPr>
      </p:pic>
      <p:pic>
        <p:nvPicPr>
          <p:cNvPr id="94" name="Graphic 93">
            <a:extLst>
              <a:ext uri="{FF2B5EF4-FFF2-40B4-BE49-F238E27FC236}">
                <a16:creationId xmlns:a16="http://schemas.microsoft.com/office/drawing/2014/main" id="{15B0276C-A2AF-ADCE-4433-6D9913CD5C0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66370" y="5143748"/>
            <a:ext cx="404882" cy="404882"/>
          </a:xfrm>
          <a:prstGeom prst="rect">
            <a:avLst/>
          </a:prstGeom>
        </p:spPr>
      </p:pic>
      <p:pic>
        <p:nvPicPr>
          <p:cNvPr id="95" name="Graphic 94">
            <a:extLst>
              <a:ext uri="{FF2B5EF4-FFF2-40B4-BE49-F238E27FC236}">
                <a16:creationId xmlns:a16="http://schemas.microsoft.com/office/drawing/2014/main" id="{019186E4-A346-E6D6-B4FE-39EBF5FF0DE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0080" y="5065321"/>
            <a:ext cx="509122" cy="509122"/>
          </a:xfrm>
          <a:prstGeom prst="rect">
            <a:avLst/>
          </a:prstGeom>
        </p:spPr>
      </p:pic>
      <p:sp>
        <p:nvSpPr>
          <p:cNvPr id="5" name="TextBox 4">
            <a:extLst>
              <a:ext uri="{FF2B5EF4-FFF2-40B4-BE49-F238E27FC236}">
                <a16:creationId xmlns:a16="http://schemas.microsoft.com/office/drawing/2014/main" id="{C7BCB5B9-DAD0-230A-F459-804EA7ECE178}"/>
              </a:ext>
            </a:extLst>
          </p:cNvPr>
          <p:cNvSpPr txBox="1">
            <a:spLocks/>
          </p:cNvSpPr>
          <p:nvPr/>
        </p:nvSpPr>
        <p:spPr>
          <a:xfrm>
            <a:off x="10204308" y="6565280"/>
            <a:ext cx="1987693" cy="215444"/>
          </a:xfrm>
          <a:prstGeom prst="rect">
            <a:avLst/>
          </a:prstGeom>
          <a:noFill/>
        </p:spPr>
        <p:txBody>
          <a:bodyPr wrap="square" rtlCol="0">
            <a:spAutoFit/>
          </a:bodyPr>
          <a:lstStyle/>
          <a:p>
            <a:r>
              <a:rPr lang="fi-FI" sz="800" i="1" dirty="0"/>
              <a:t>*Asiakas- ja potilastietojärjestelmä</a:t>
            </a:r>
          </a:p>
        </p:txBody>
      </p:sp>
      <p:sp>
        <p:nvSpPr>
          <p:cNvPr id="9" name="Title 12">
            <a:extLst>
              <a:ext uri="{FF2B5EF4-FFF2-40B4-BE49-F238E27FC236}">
                <a16:creationId xmlns:a16="http://schemas.microsoft.com/office/drawing/2014/main" id="{612C6B05-B4A7-2810-D6A8-12EE940F005F}"/>
              </a:ext>
            </a:extLst>
          </p:cNvPr>
          <p:cNvSpPr txBox="1">
            <a:spLocks/>
          </p:cNvSpPr>
          <p:nvPr/>
        </p:nvSpPr>
        <p:spPr>
          <a:xfrm>
            <a:off x="461999" y="450426"/>
            <a:ext cx="11289174" cy="868004"/>
          </a:xfrm>
          <a:prstGeom prst="rect">
            <a:avLst/>
          </a:prstGeom>
        </p:spPr>
        <p:txBody>
          <a:bodyPr vert="horz" lIns="91440" tIns="45720" rIns="91440" bIns="45720" rtlCol="0" anchor="t">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400" dirty="0">
                <a:latin typeface="+mj-lt"/>
                <a:ea typeface="Inter" panose="02000503000000020004" pitchFamily="2" charset="0"/>
                <a:cs typeface="Times New Roman" panose="02020603050405020304" pitchFamily="18" charset="0"/>
              </a:rPr>
              <a:t>Riski- ja epäkohtailmoitusten käsittely (2/3)</a:t>
            </a:r>
            <a:endParaRPr lang="fi-FI" dirty="0">
              <a:solidFill>
                <a:srgbClr val="FF0000"/>
              </a:solidFill>
            </a:endParaRPr>
          </a:p>
        </p:txBody>
      </p:sp>
    </p:spTree>
    <p:extLst>
      <p:ext uri="{BB962C8B-B14F-4D97-AF65-F5344CB8AC3E}">
        <p14:creationId xmlns:p14="http://schemas.microsoft.com/office/powerpoint/2010/main" val="319132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a:extLst>
              <a:ext uri="{FF2B5EF4-FFF2-40B4-BE49-F238E27FC236}">
                <a16:creationId xmlns:a16="http://schemas.microsoft.com/office/drawing/2014/main" id="{74AFD251-8884-7A83-4A81-CE7A195D8807}"/>
              </a:ext>
            </a:extLst>
          </p:cNvPr>
          <p:cNvSpPr/>
          <p:nvPr/>
        </p:nvSpPr>
        <p:spPr>
          <a:xfrm>
            <a:off x="45241" y="6051234"/>
            <a:ext cx="2351742" cy="764763"/>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66893" y="2075875"/>
            <a:ext cx="9200449"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Vakavan vaaratapahtuman tutkintaprosessi </a:t>
            </a:r>
          </a:p>
          <a:p>
            <a:pPr marR="0" lvl="0" algn="l" defTabSz="914286" eaLnBrk="1" fontAlgn="auto" latinLnBrk="0" hangingPunct="1">
              <a:lnSpc>
                <a:spcPct val="107000"/>
              </a:lnSpc>
              <a:spcBef>
                <a:spcPts val="600"/>
              </a:spcBef>
              <a:spcAft>
                <a:spcPts val="0"/>
              </a:spcAft>
              <a:buClrTx/>
              <a:buSzTx/>
              <a:tabLst/>
              <a:defRPr/>
            </a:pPr>
            <a:r>
              <a:rPr lang="fi-FI" sz="800" dirty="0">
                <a:solidFill>
                  <a:srgbClr val="000000"/>
                </a:solidFill>
              </a:rPr>
              <a:t>	(IMS-linkki)</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algn="ctr"/>
            <a:endParaRPr lang="fi-FI" sz="800" dirty="0"/>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5" name="Rectangle 14">
            <a:extLst>
              <a:ext uri="{FF2B5EF4-FFF2-40B4-BE49-F238E27FC236}">
                <a16:creationId xmlns:a16="http://schemas.microsoft.com/office/drawing/2014/main" id="{20FA7B37-8285-AD2F-4162-0FBAF6F2C113}"/>
              </a:ext>
            </a:extLst>
          </p:cNvPr>
          <p:cNvSpPr>
            <a:spLocks/>
          </p:cNvSpPr>
          <p:nvPr/>
        </p:nvSpPr>
        <p:spPr>
          <a:xfrm>
            <a:off x="2176108" y="2446116"/>
            <a:ext cx="2253002"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defTabSz="914286">
              <a:spcBef>
                <a:spcPts val="200"/>
              </a:spcBef>
              <a:buFont typeface="Arial" panose="020B0604020202020204" pitchFamily="34" charset="0"/>
              <a:buChar char="•"/>
              <a:defRPr/>
            </a:pPr>
            <a:r>
              <a:rPr lang="fi-FI" sz="800" b="1" dirty="0">
                <a:solidFill>
                  <a:schemeClr val="dk1"/>
                </a:solidFill>
              </a:rPr>
              <a:t>Vakavissa vaaratilanteissa välitön yhteys toiminnasta vastaavalle taholle (esihenkilö ja palvelu-/ tulosaluepäällikkö), jotka ilmoittavat valvontatiimille puhelimitse/sähköpostilla</a:t>
            </a:r>
          </a:p>
          <a:p>
            <a:pPr defTabSz="914286">
              <a:spcBef>
                <a:spcPts val="200"/>
              </a:spcBef>
              <a:defRPr/>
            </a:pPr>
            <a:endParaRPr lang="fi-FI" sz="800" b="1" i="1" kern="1200" dirty="0">
              <a:solidFill>
                <a:schemeClr val="dk1"/>
              </a:solidFill>
              <a:latin typeface="+mn-lt"/>
              <a:ea typeface="+mn-ea"/>
              <a:cs typeface="+mn-cs"/>
            </a:endParaRP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16" name="Rectangle 15">
            <a:extLst>
              <a:ext uri="{FF2B5EF4-FFF2-40B4-BE49-F238E27FC236}">
                <a16:creationId xmlns:a16="http://schemas.microsoft.com/office/drawing/2014/main" id="{AA6DEBE2-2138-109F-C0AE-7F672FD398BC}"/>
              </a:ext>
            </a:extLst>
          </p:cNvPr>
          <p:cNvSpPr/>
          <p:nvPr/>
        </p:nvSpPr>
        <p:spPr>
          <a:xfrm>
            <a:off x="4492064" y="2447046"/>
            <a:ext cx="3349012"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Esihenkilö käsittelee vaaratapahtumailmoituksen  ja luokittelee riskiluokan IV/V </a:t>
            </a:r>
            <a:r>
              <a:rPr lang="fi-FI" sz="800" dirty="0">
                <a:solidFill>
                  <a:schemeClr val="tx1"/>
                </a:solidFill>
              </a:rPr>
              <a:t>tai </a:t>
            </a:r>
            <a:r>
              <a:rPr lang="fi-FI" sz="800" kern="1200" dirty="0">
                <a:solidFill>
                  <a:schemeClr val="tx1"/>
                </a:solidFill>
                <a:latin typeface="+mn-lt"/>
                <a:ea typeface="+mn-ea"/>
                <a:cs typeface="+mn-cs"/>
              </a:rPr>
              <a:t>seuraus asiakkaalle/potilaalle on vakava </a:t>
            </a:r>
          </a:p>
          <a:p>
            <a:pPr marL="99450" indent="-99450">
              <a:lnSpc>
                <a:spcPct val="100000"/>
              </a:lnSpc>
              <a:spcBef>
                <a:spcPts val="200"/>
              </a:spcBef>
              <a:spcAft>
                <a:spcPts val="0"/>
              </a:spcAft>
              <a:buFont typeface="Arial" panose="020B0604020202020204" pitchFamily="34" charset="0"/>
              <a:buChar char="•"/>
            </a:pPr>
            <a:r>
              <a:rPr lang="fi-FI" sz="800" noProof="0" dirty="0">
                <a:solidFill>
                  <a:schemeClr val="tx1"/>
                </a:solidFill>
              </a:rPr>
              <a:t>Valvonta-asiantuntija tekee asiasta esiselvityksen esim. soittamalla yksikköön. </a:t>
            </a:r>
          </a:p>
          <a:p>
            <a:pPr marL="99450" indent="-99450">
              <a:lnSpc>
                <a:spcPct val="100000"/>
              </a:lnSpc>
              <a:spcBef>
                <a:spcPts val="200"/>
              </a:spcBef>
              <a:spcAft>
                <a:spcPts val="0"/>
              </a:spcAft>
              <a:buFont typeface="Arial" panose="020B0604020202020204" pitchFamily="34" charset="0"/>
              <a:buChar char="•"/>
            </a:pPr>
            <a:r>
              <a:rPr lang="fi-FI" sz="800" dirty="0">
                <a:solidFill>
                  <a:schemeClr val="tx1"/>
                </a:solidFill>
              </a:rPr>
              <a:t>Jos tapauksessa ilmenee tutkinnan tarvetta, valvonta-asiantuntija esittelee tapauksen johtajaylilääkärille tai sosiaali- ja integraatiojohtajalle, joka tekee päätöksen tutkinnan aloituksesta</a:t>
            </a:r>
            <a:endParaRPr lang="fi-FI" sz="800" noProof="0" dirty="0">
              <a:solidFill>
                <a:schemeClr val="tx1"/>
              </a:solidFill>
            </a:endParaRPr>
          </a:p>
          <a:p>
            <a:pPr>
              <a:lnSpc>
                <a:spcPct val="100000"/>
              </a:lnSpc>
              <a:spcBef>
                <a:spcPts val="200"/>
              </a:spcBef>
              <a:spcAft>
                <a:spcPts val="0"/>
              </a:spcAft>
            </a:pPr>
            <a:endParaRPr lang="fi-FI" sz="800" kern="1200" dirty="0">
              <a:solidFill>
                <a:schemeClr val="tx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63" name="TextBox 62">
            <a:extLst>
              <a:ext uri="{FF2B5EF4-FFF2-40B4-BE49-F238E27FC236}">
                <a16:creationId xmlns:a16="http://schemas.microsoft.com/office/drawing/2014/main" id="{C6B9796E-C80D-DD6C-522B-6940A16D5EA5}"/>
              </a:ext>
            </a:extLst>
          </p:cNvPr>
          <p:cNvSpPr txBox="1"/>
          <p:nvPr/>
        </p:nvSpPr>
        <p:spPr>
          <a:xfrm>
            <a:off x="10117329" y="2522274"/>
            <a:ext cx="1790394" cy="766941"/>
          </a:xfrm>
          <a:prstGeom prst="rect">
            <a:avLst/>
          </a:prstGeom>
          <a:noFill/>
        </p:spPr>
        <p:txBody>
          <a:bodyPr wrap="square">
            <a:spAutoFit/>
          </a:bodyPr>
          <a:lstStyle/>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dirty="0">
                <a:solidFill>
                  <a:schemeClr val="dk1"/>
                </a:solidFill>
              </a:rPr>
              <a:t>Suositusten toimeenpano ja seuranta toimialalla</a:t>
            </a:r>
          </a:p>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kern="1200" dirty="0">
                <a:solidFill>
                  <a:schemeClr val="dk1"/>
                </a:solidFill>
                <a:latin typeface="+mn-lt"/>
                <a:ea typeface="+mn-ea"/>
                <a:cs typeface="+mn-cs"/>
              </a:rPr>
              <a:t>Valvontatiimi seuraa </a:t>
            </a:r>
            <a:r>
              <a:rPr lang="fi-FI" sz="800" dirty="0">
                <a:solidFill>
                  <a:schemeClr val="dk1"/>
                </a:solidFill>
              </a:rPr>
              <a:t>suositusten toimeenpanoa valvontakäyntien yhteydessä</a:t>
            </a:r>
            <a:endParaRPr lang="fi-FI" sz="800" kern="1200" dirty="0">
              <a:solidFill>
                <a:schemeClr val="dk1"/>
              </a:solidFill>
              <a:latin typeface="+mn-lt"/>
              <a:ea typeface="+mn-ea"/>
              <a:cs typeface="+mn-cs"/>
            </a:endParaRP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algn="ctr"/>
            <a:r>
              <a:rPr lang="fi-FI" sz="1300" b="1" dirty="0">
                <a:solidFill>
                  <a:schemeClr val="bg1"/>
                </a:solidFill>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algn="ctr"/>
            <a:r>
              <a:rPr lang="fi-FI" sz="1300" b="1" dirty="0">
                <a:solidFill>
                  <a:schemeClr val="bg1"/>
                </a:solidFill>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algn="ctr"/>
            <a:r>
              <a:rPr lang="fi-FI" sz="1300" b="1" dirty="0">
                <a:solidFill>
                  <a:schemeClr val="bg1"/>
                </a:solidFill>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15545" y="1025326"/>
            <a:ext cx="2401784" cy="492443"/>
          </a:xfrm>
          <a:prstGeom prst="rect">
            <a:avLst/>
          </a:prstGeom>
          <a:noFill/>
        </p:spPr>
        <p:txBody>
          <a:bodyPr wrap="square" rtlCol="0">
            <a:spAutoFit/>
          </a:bodyPr>
          <a:lstStyle/>
          <a:p>
            <a:pPr algn="ctr"/>
            <a:r>
              <a:rPr lang="fi-FI" sz="1300" b="1" dirty="0">
                <a:solidFill>
                  <a:schemeClr val="bg1"/>
                </a:solidFill>
              </a:rPr>
              <a:t>Tapahtuman dokumentointi, </a:t>
            </a:r>
            <a:br>
              <a:rPr lang="fi-FI" sz="1300" b="1" dirty="0">
                <a:solidFill>
                  <a:schemeClr val="bg1"/>
                </a:solidFill>
              </a:rPr>
            </a:br>
            <a:r>
              <a:rPr lang="fi-FI" sz="1300" b="1" dirty="0">
                <a:solidFill>
                  <a:schemeClr val="bg1"/>
                </a:solidFill>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algn="ctr"/>
            <a:r>
              <a:rPr lang="fi-FI" sz="1300" b="1" dirty="0">
                <a:solidFill>
                  <a:schemeClr val="bg1"/>
                </a:solidFill>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693075"/>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67862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9" name="TextBox 58">
            <a:extLst>
              <a:ext uri="{FF2B5EF4-FFF2-40B4-BE49-F238E27FC236}">
                <a16:creationId xmlns:a16="http://schemas.microsoft.com/office/drawing/2014/main" id="{77515231-6C90-7DF4-774E-7DCDA7DE35EF}"/>
              </a:ext>
            </a:extLst>
          </p:cNvPr>
          <p:cNvSpPr txBox="1"/>
          <p:nvPr/>
        </p:nvSpPr>
        <p:spPr>
          <a:xfrm>
            <a:off x="329924" y="2493798"/>
            <a:ext cx="1695074" cy="461665"/>
          </a:xfrm>
          <a:prstGeom prst="rect">
            <a:avLst/>
          </a:prstGeom>
          <a:noFill/>
        </p:spPr>
        <p:txBody>
          <a:bodyPr wrap="square" rtlCol="0">
            <a:spAutoFit/>
          </a:bodyPr>
          <a:lstStyle/>
          <a:p>
            <a:pPr algn="ctr"/>
            <a:r>
              <a:rPr lang="fi-FI" sz="1200" b="1" dirty="0"/>
              <a:t>Vakava vaaratapahtuma</a:t>
            </a:r>
          </a:p>
        </p:txBody>
      </p:sp>
      <p:pic>
        <p:nvPicPr>
          <p:cNvPr id="19" name="Graphic 18">
            <a:extLst>
              <a:ext uri="{FF2B5EF4-FFF2-40B4-BE49-F238E27FC236}">
                <a16:creationId xmlns:a16="http://schemas.microsoft.com/office/drawing/2014/main" id="{C1BA7503-4282-C2C5-EA87-8DBA4B3FBB2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6706" y="1829074"/>
            <a:ext cx="469266" cy="422339"/>
          </a:xfrm>
          <a:prstGeom prst="rect">
            <a:avLst/>
          </a:prstGeom>
        </p:spPr>
      </p:pic>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64042" y="1873749"/>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3079" y="1784025"/>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91744" y="1853416"/>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80843" y="1809907"/>
            <a:ext cx="443949" cy="443949"/>
          </a:xfrm>
          <a:prstGeom prst="rect">
            <a:avLst/>
          </a:prstGeom>
        </p:spPr>
      </p:pic>
      <p:sp>
        <p:nvSpPr>
          <p:cNvPr id="5" name="TextBox 4">
            <a:extLst>
              <a:ext uri="{FF2B5EF4-FFF2-40B4-BE49-F238E27FC236}">
                <a16:creationId xmlns:a16="http://schemas.microsoft.com/office/drawing/2014/main" id="{C7BCB5B9-DAD0-230A-F459-804EA7ECE178}"/>
              </a:ext>
            </a:extLst>
          </p:cNvPr>
          <p:cNvSpPr txBox="1">
            <a:spLocks/>
          </p:cNvSpPr>
          <p:nvPr/>
        </p:nvSpPr>
        <p:spPr>
          <a:xfrm>
            <a:off x="10204308" y="6565280"/>
            <a:ext cx="1987693" cy="215444"/>
          </a:xfrm>
          <a:prstGeom prst="rect">
            <a:avLst/>
          </a:prstGeom>
          <a:noFill/>
        </p:spPr>
        <p:txBody>
          <a:bodyPr wrap="square" rtlCol="0">
            <a:spAutoFit/>
          </a:bodyPr>
          <a:lstStyle/>
          <a:p>
            <a:r>
              <a:rPr lang="fi-FI" sz="800" i="1" dirty="0"/>
              <a:t>*Asiakas- ja potilastietojärjestelmä</a:t>
            </a:r>
          </a:p>
        </p:txBody>
      </p:sp>
      <p:sp>
        <p:nvSpPr>
          <p:cNvPr id="9" name="Title 12">
            <a:extLst>
              <a:ext uri="{FF2B5EF4-FFF2-40B4-BE49-F238E27FC236}">
                <a16:creationId xmlns:a16="http://schemas.microsoft.com/office/drawing/2014/main" id="{612C6B05-B4A7-2810-D6A8-12EE940F005F}"/>
              </a:ext>
            </a:extLst>
          </p:cNvPr>
          <p:cNvSpPr txBox="1">
            <a:spLocks/>
          </p:cNvSpPr>
          <p:nvPr/>
        </p:nvSpPr>
        <p:spPr>
          <a:xfrm>
            <a:off x="461999" y="450426"/>
            <a:ext cx="11289174" cy="868004"/>
          </a:xfrm>
          <a:prstGeom prst="rect">
            <a:avLst/>
          </a:prstGeom>
        </p:spPr>
        <p:txBody>
          <a:bodyPr vert="horz" lIns="91440" tIns="45720" rIns="91440" bIns="45720" rtlCol="0" anchor="t">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400" dirty="0">
                <a:latin typeface="+mj-lt"/>
                <a:ea typeface="Inter" panose="02000503000000020004" pitchFamily="2" charset="0"/>
                <a:cs typeface="Times New Roman" panose="02020603050405020304" pitchFamily="18" charset="0"/>
              </a:rPr>
              <a:t>Riskien ja epäkohtailmoitusten käsittely (3/3)</a:t>
            </a:r>
            <a:endParaRPr lang="fi-FI" dirty="0">
              <a:solidFill>
                <a:srgbClr val="FF0000"/>
              </a:solidFill>
            </a:endParaRPr>
          </a:p>
        </p:txBody>
      </p:sp>
    </p:spTree>
    <p:extLst>
      <p:ext uri="{BB962C8B-B14F-4D97-AF65-F5344CB8AC3E}">
        <p14:creationId xmlns:p14="http://schemas.microsoft.com/office/powerpoint/2010/main" val="8398270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B6E2AB17-CAA8-6352-C306-C7AF7277A294}"/>
              </a:ext>
            </a:extLst>
          </p:cNvPr>
          <p:cNvGraphicFramePr>
            <a:graphicFrameLocks noChangeAspect="1"/>
          </p:cNvGraphicFramePr>
          <p:nvPr>
            <p:custDataLst>
              <p:tags r:id="rId1"/>
            </p:custDataLst>
            <p:extLst>
              <p:ext uri="{D42A27DB-BD31-4B8C-83A1-F6EECF244321}">
                <p14:modId xmlns:p14="http://schemas.microsoft.com/office/powerpoint/2010/main" val="36854939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2" name="think-cell data - do not delete" hidden="1">
                        <a:extLst>
                          <a:ext uri="{FF2B5EF4-FFF2-40B4-BE49-F238E27FC236}">
                            <a16:creationId xmlns:a16="http://schemas.microsoft.com/office/drawing/2014/main" id="{B6E2AB17-CAA8-6352-C306-C7AF7277A29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8" name="Rectangle 37">
            <a:extLst>
              <a:ext uri="{FF2B5EF4-FFF2-40B4-BE49-F238E27FC236}">
                <a16:creationId xmlns:a16="http://schemas.microsoft.com/office/drawing/2014/main" id="{16E05865-29F4-331F-F0F1-3CEB01CE54EF}"/>
              </a:ext>
            </a:extLst>
          </p:cNvPr>
          <p:cNvSpPr/>
          <p:nvPr/>
        </p:nvSpPr>
        <p:spPr>
          <a:xfrm>
            <a:off x="9137044" y="1914097"/>
            <a:ext cx="2715123"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32">
            <a:extLst>
              <a:ext uri="{FF2B5EF4-FFF2-40B4-BE49-F238E27FC236}">
                <a16:creationId xmlns:a16="http://schemas.microsoft.com/office/drawing/2014/main" id="{C0CFB8F2-F8CC-987D-2F86-1CA97F4B0C06}"/>
              </a:ext>
            </a:extLst>
          </p:cNvPr>
          <p:cNvSpPr/>
          <p:nvPr/>
        </p:nvSpPr>
        <p:spPr>
          <a:xfrm>
            <a:off x="4296831" y="1914097"/>
            <a:ext cx="4664334"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84282CCA-2A82-ABDE-A8B5-0A66843E20E1}"/>
              </a:ext>
            </a:extLst>
          </p:cNvPr>
          <p:cNvSpPr/>
          <p:nvPr/>
        </p:nvSpPr>
        <p:spPr>
          <a:xfrm>
            <a:off x="554196" y="1914097"/>
            <a:ext cx="3584666"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TextBox 6">
            <a:extLst>
              <a:ext uri="{FF2B5EF4-FFF2-40B4-BE49-F238E27FC236}">
                <a16:creationId xmlns:a16="http://schemas.microsoft.com/office/drawing/2014/main" id="{759EE4D2-5C7F-978D-C832-785D8B865EC3}"/>
              </a:ext>
            </a:extLst>
          </p:cNvPr>
          <p:cNvSpPr txBox="1">
            <a:spLocks/>
          </p:cNvSpPr>
          <p:nvPr/>
        </p:nvSpPr>
        <p:spPr>
          <a:xfrm>
            <a:off x="466461" y="2747586"/>
            <a:ext cx="3940989" cy="3734869"/>
          </a:xfrm>
          <a:prstGeom prst="rect">
            <a:avLst/>
          </a:prstGeom>
          <a:noFill/>
        </p:spPr>
        <p:txBody>
          <a:bodyPr wrap="square">
            <a:spAutoFit/>
          </a:bodyPr>
          <a:lstStyle/>
          <a:p>
            <a:pPr marL="171450" indent="-171450" defTabSz="914286">
              <a:lnSpc>
                <a:spcPct val="107000"/>
              </a:lnSpc>
              <a:spcAft>
                <a:spcPts val="300"/>
              </a:spcAft>
              <a:buFont typeface="Arial" panose="020B0604020202020204" pitchFamily="34" charset="0"/>
              <a:buChar char="•"/>
              <a:defRPr/>
            </a:pPr>
            <a:r>
              <a:rPr lang="fi-FI" sz="1050" kern="100" dirty="0">
                <a:ea typeface="Calibri" panose="020F0502020204030204" pitchFamily="34" charset="0"/>
                <a:cs typeface="Times New Roman" panose="02020603050405020304" pitchFamily="18" charset="0"/>
              </a:rPr>
              <a:t>On velvoitettu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a:t>
            </a:r>
          </a:p>
          <a:p>
            <a:pPr marL="361950" lvl="1" indent="-184150" defTabSz="914286">
              <a:lnSpc>
                <a:spcPct val="107000"/>
              </a:lnSpc>
              <a:spcAft>
                <a:spcPts val="300"/>
              </a:spcAft>
              <a:buFont typeface="+mj-lt"/>
              <a:buAutoNum type="arabicPeriod"/>
              <a:defRPr/>
            </a:pPr>
            <a:r>
              <a:rPr lang="fi-FI" sz="1050" kern="100" dirty="0">
                <a:ea typeface="Calibri" panose="020F0502020204030204" pitchFamily="34" charset="0"/>
                <a:cs typeface="Times New Roman" panose="02020603050405020304" pitchFamily="18" charset="0"/>
              </a:rPr>
              <a:t>suoraan omalle </a:t>
            </a:r>
            <a:r>
              <a:rPr lang="fi-FI" sz="1050" kern="100" dirty="0">
                <a:effectLst/>
                <a:ea typeface="Calibri" panose="020F0502020204030204" pitchFamily="34" charset="0"/>
                <a:cs typeface="Times New Roman" panose="02020603050405020304" pitchFamily="18" charset="0"/>
              </a:rPr>
              <a:t>esihenkilölle</a:t>
            </a:r>
            <a:r>
              <a:rPr lang="fi-FI" sz="1050" kern="100" dirty="0">
                <a:ea typeface="Calibri" panose="020F0502020204030204" pitchFamily="34" charset="0"/>
                <a:cs typeface="Times New Roman" panose="02020603050405020304" pitchFamily="18" charset="0"/>
              </a:rPr>
              <a:t> ja</a:t>
            </a:r>
            <a:endParaRPr lang="fi-FI" sz="1050" kern="100" dirty="0">
              <a:effectLst/>
              <a:ea typeface="Calibri" panose="020F0502020204030204" pitchFamily="34" charset="0"/>
              <a:cs typeface="Times New Roman" panose="02020603050405020304" pitchFamily="18" charset="0"/>
            </a:endParaRPr>
          </a:p>
          <a:p>
            <a:pPr marL="361950" lvl="1" indent="-184150" defTabSz="914286">
              <a:lnSpc>
                <a:spcPct val="107000"/>
              </a:lnSpc>
              <a:spcAft>
                <a:spcPts val="300"/>
              </a:spcAft>
              <a:buFont typeface="+mj-lt"/>
              <a:buAutoNum type="arabicPeriod"/>
              <a:defRPr/>
            </a:pPr>
            <a:r>
              <a:rPr lang="fi-FI" sz="1050" kern="100" dirty="0">
                <a:solidFill>
                  <a:srgbClr val="000000"/>
                </a:solidFill>
                <a:cs typeface="Times New Roman" panose="02020603050405020304" pitchFamily="18" charset="0"/>
              </a:rPr>
              <a:t>tekemällä vaaratilanne-ilmoituksen tai </a:t>
            </a:r>
          </a:p>
          <a:p>
            <a:pPr marL="361950" lvl="1" indent="-184150" defTabSz="914286">
              <a:lnSpc>
                <a:spcPct val="107000"/>
              </a:lnSpc>
              <a:spcAft>
                <a:spcPts val="300"/>
              </a:spcAft>
              <a:buFont typeface="+mj-lt"/>
              <a:buAutoNum type="arabicPeriod"/>
              <a:defRPr/>
            </a:pPr>
            <a:r>
              <a:rPr lang="fi-FI" sz="1050" kern="100" dirty="0">
                <a:solidFill>
                  <a:srgbClr val="000000"/>
                </a:solidFill>
                <a:cs typeface="Times New Roman" panose="02020603050405020304" pitchFamily="18" charset="0"/>
              </a:rPr>
              <a:t>täyttämällä Kerralla-valikon </a:t>
            </a:r>
            <a:r>
              <a:rPr lang="fi-FI" sz="1050" kern="100" dirty="0">
                <a:cs typeface="Times New Roman" panose="02020603050405020304" pitchFamily="18" charset="0"/>
              </a:rPr>
              <a:t>lomakkeen (</a:t>
            </a:r>
            <a:r>
              <a:rPr lang="fi-FI" sz="1050" i="1" kern="100" dirty="0">
                <a:cs typeface="Times New Roman" panose="02020603050405020304" pitchFamily="18" charset="0"/>
              </a:rPr>
              <a:t>henkilökunnan ilmoitusvelvollisuus</a:t>
            </a:r>
            <a:r>
              <a:rPr lang="fi-FI" sz="1050" i="1" dirty="0">
                <a:effectLst/>
              </a:rPr>
              <a:t> </a:t>
            </a:r>
            <a:r>
              <a:rPr lang="fi-FI" sz="1050" kern="100" dirty="0">
                <a:cs typeface="Times New Roman" panose="02020603050405020304" pitchFamily="18" charset="0"/>
              </a:rPr>
              <a:t>)</a:t>
            </a:r>
            <a:endParaRPr kumimoji="0" lang="fi-FI" sz="1050" b="0" i="0" u="none" strike="noStrike" kern="100" cap="none" spc="0" normalizeH="0" baseline="0" noProof="0" dirty="0">
              <a:ln>
                <a:noFill/>
              </a:ln>
              <a:uLnTx/>
              <a:uFillTx/>
              <a:cs typeface="Times New Roman" panose="02020603050405020304" pitchFamily="18" charset="0"/>
            </a:endParaRP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Ottaa tarvittaessa yhteyttä lääkäriin</a:t>
            </a:r>
            <a:r>
              <a:rPr lang="fi-FI" sz="1050" kern="100" dirty="0">
                <a:solidFill>
                  <a:srgbClr val="000000"/>
                </a:solidFill>
              </a:rPr>
              <a:t> </a:t>
            </a:r>
            <a:r>
              <a:rPr kumimoji="0" lang="fi-FI" sz="1050" b="0" i="0" u="none" strike="noStrike" kern="100" cap="none" spc="0" normalizeH="0" baseline="0" noProof="0" dirty="0">
                <a:ln>
                  <a:noFill/>
                </a:ln>
                <a:solidFill>
                  <a:srgbClr val="000000"/>
                </a:solidFill>
                <a:effectLst/>
                <a:uLnTx/>
                <a:uFillTx/>
                <a:ea typeface="+mn-ea"/>
                <a:cs typeface="+mn-cs"/>
              </a:rPr>
              <a:t>lääkkeisiin tai lääkehoitoon liittyvän poikkeaman tapahtuessa</a:t>
            </a: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Osallistuu turvallisuustason ja -riskien arviointiin, omavalvontasuunnitelman laatimiseen ja turvallisuutta parantavien toimenpiteiden toteuttamiseen </a:t>
            </a:r>
          </a:p>
          <a:p>
            <a:pPr marL="171450" indent="-171450" defTabSz="914286">
              <a:lnSpc>
                <a:spcPct val="107000"/>
              </a:lnSpc>
              <a:spcAft>
                <a:spcPts val="600"/>
              </a:spcAft>
              <a:buFont typeface="Arial" panose="020B0604020202020204" pitchFamily="34" charset="0"/>
              <a:buChar char="•"/>
              <a:defRPr/>
            </a:pPr>
            <a:r>
              <a:rPr kumimoji="0" lang="fi-FI" sz="1050" b="0" i="0" u="none" strike="noStrike" kern="100" cap="none" spc="0" normalizeH="0" baseline="0" noProof="0" dirty="0">
                <a:ln>
                  <a:noFill/>
                </a:ln>
                <a:solidFill>
                  <a:srgbClr val="000000"/>
                </a:solidFill>
                <a:effectLst/>
                <a:uLnTx/>
                <a:uFillTx/>
                <a:ea typeface="+mn-ea"/>
                <a:cs typeface="+mn-cs"/>
              </a:rPr>
              <a:t>Sitoutuu riskienhallintaan ja toteuttaa aktiivisesti kaikkia siihen liittyviä toimia</a:t>
            </a:r>
          </a:p>
          <a:p>
            <a:pPr marL="171450" indent="-171450" defTabSz="914286">
              <a:lnSpc>
                <a:spcPct val="107000"/>
              </a:lnSpc>
              <a:spcAft>
                <a:spcPts val="600"/>
              </a:spcAft>
              <a:buFont typeface="Arial" panose="020B0604020202020204" pitchFamily="34" charset="0"/>
              <a:buChar char="•"/>
              <a:defRPr/>
            </a:pPr>
            <a:r>
              <a:rPr lang="fi-FI" sz="1050" dirty="0">
                <a:effectLst/>
              </a:rPr>
              <a:t>Huolehtii, että omalta osaltaan edistää luottamuksellista ilmapiiriä, jossa voidaan keskustella avoimesti riskeistä   ja laadun hallintaan liittyvistä asioista</a:t>
            </a:r>
          </a:p>
          <a:p>
            <a:pPr marR="0" lvl="0" algn="l" defTabSz="914286" eaLnBrk="1" fontAlgn="auto" latinLnBrk="0" hangingPunct="1">
              <a:lnSpc>
                <a:spcPct val="107000"/>
              </a:lnSpc>
              <a:spcBef>
                <a:spcPts val="0"/>
              </a:spcBef>
              <a:spcAft>
                <a:spcPts val="600"/>
              </a:spcAft>
              <a:buClrTx/>
              <a:buSzTx/>
              <a:tabLst/>
              <a:defRPr/>
            </a:pPr>
            <a:endParaRPr kumimoji="0" lang="fi-FI" sz="1050" b="0" i="0" u="none" strike="noStrike" kern="100" cap="none" spc="0" normalizeH="0" baseline="0" noProof="0" dirty="0">
              <a:ln>
                <a:noFill/>
              </a:ln>
              <a:solidFill>
                <a:srgbClr val="000000"/>
              </a:solidFill>
              <a:effectLst/>
              <a:uLnTx/>
              <a:uFillTx/>
              <a:latin typeface="Arial" panose="020B0604020202020204"/>
              <a:ea typeface="+mn-ea"/>
              <a:cs typeface="+mn-cs"/>
            </a:endParaRP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endParaRPr kumimoji="0" lang="fi-FI" sz="105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C1ECCAA5-3B84-22D0-F40D-3DC1CAF1D210}"/>
              </a:ext>
            </a:extLst>
          </p:cNvPr>
          <p:cNvSpPr txBox="1">
            <a:spLocks/>
          </p:cNvSpPr>
          <p:nvPr/>
        </p:nvSpPr>
        <p:spPr>
          <a:xfrm>
            <a:off x="4238299" y="2747586"/>
            <a:ext cx="4722865" cy="3902863"/>
          </a:xfrm>
          <a:prstGeom prst="rect">
            <a:avLst/>
          </a:prstGeom>
          <a:noFill/>
        </p:spPr>
        <p:txBody>
          <a:bodyPr wrap="square">
            <a:spAutoFit/>
          </a:bodyPr>
          <a:lstStyle/>
          <a:p>
            <a:pPr marL="171450" indent="-171450" defTabSz="914286">
              <a:lnSpc>
                <a:spcPct val="107000"/>
              </a:lnSpc>
              <a:spcAft>
                <a:spcPts val="600"/>
              </a:spcAft>
              <a:buFont typeface="Arial" panose="020B0604020202020204" pitchFamily="34" charset="0"/>
              <a:buChar char="•"/>
              <a:defRPr/>
            </a:pPr>
            <a:r>
              <a:rPr lang="fi-FI" sz="1050" kern="100" dirty="0">
                <a:ea typeface="Calibri" panose="020F0502020204030204" pitchFamily="34" charset="0"/>
                <a:cs typeface="Times New Roman" panose="02020603050405020304" pitchFamily="18" charset="0"/>
              </a:rPr>
              <a:t>On velvoitettu työtekijöiden tavoin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 </a:t>
            </a: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Vastaa yksikön turvallisuustason ja -riskien arvioinnista, omavalvonta-suunnitelman laatimisesta ja turvallisuutta parantavien toimenpiteiden toteuttamisesta</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Vastaa henkilökunnan perehdyttämisestä omavalvonnan periaatteisiin ja toimeenpanoon ml. </a:t>
            </a:r>
            <a:r>
              <a:rPr lang="fi-FI" sz="1050" kern="100" dirty="0"/>
              <a:t>h</a:t>
            </a:r>
            <a:r>
              <a:rPr lang="fi-FI" sz="1050" b="0" kern="100" noProof="0" dirty="0" err="1">
                <a:effectLst/>
              </a:rPr>
              <a:t>enkilöstön</a:t>
            </a:r>
            <a:r>
              <a:rPr lang="fi-FI" sz="1050" b="0" kern="100" noProof="0" dirty="0">
                <a:effectLst/>
              </a:rPr>
              <a:t> lakisääteinen ilmoitusvelvollisuus. Huolehtii omavalvonnan ohjeistamisesta ja järjestämisestä sekä siitä, että työntekijöillä on riittävästi tietoa turvallisuusasioista </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Vastaa siitä, että turvallisuuskysymysten käsittelylle on myönteinen asenneympäristö</a:t>
            </a: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Käy läpi yksikkönsä vaaratilanne-ilmoitukset ja vie ne säännöllisesti käsittelyyn tiimipalavereissa</a:t>
            </a:r>
            <a:endParaRPr lang="fi-FI" sz="1050" b="0" kern="100" noProof="0" dirty="0">
              <a:effectLst/>
              <a:ea typeface="Calibri" panose="020F0502020204030204" pitchFamily="34" charset="0"/>
              <a:cs typeface="Times New Roman" panose="02020603050405020304" pitchFamily="18" charset="0"/>
            </a:endParaRP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Vastaa yksikössä toteutettavista korjaavista toimenpiteistä ja niihin liittyvästä tiedottamisesta henkilökunnalle sekä yhteistyökumppaneille</a:t>
            </a: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Kirjaa korjaavat toimenpiteet vaaratilanne-järjestelmään ja seuraa säännöllisesti niiden toteutumista</a:t>
            </a:r>
          </a:p>
          <a:p>
            <a:pPr marL="171450" indent="-171450" defTabSz="914286">
              <a:lnSpc>
                <a:spcPct val="107000"/>
              </a:lnSpc>
              <a:spcAft>
                <a:spcPts val="600"/>
              </a:spcAft>
              <a:buFont typeface="Arial" panose="020B0604020202020204" pitchFamily="34" charset="0"/>
              <a:buChar char="•"/>
              <a:defRPr/>
            </a:pPr>
            <a:r>
              <a:rPr lang="fi-FI" sz="1050" kern="100" dirty="0">
                <a:solidFill>
                  <a:srgbClr val="000000"/>
                </a:solidFill>
              </a:rPr>
              <a:t>M</a:t>
            </a:r>
            <a:r>
              <a:rPr kumimoji="0" lang="fi-FI" sz="1050" i="0" u="none" strike="noStrike" kern="100" cap="none" spc="0" normalizeH="0" baseline="0" noProof="0" dirty="0" err="1">
                <a:ln>
                  <a:noFill/>
                </a:ln>
                <a:solidFill>
                  <a:srgbClr val="000000"/>
                </a:solidFill>
                <a:effectLst/>
                <a:uLnTx/>
                <a:uFillTx/>
                <a:ea typeface="+mn-ea"/>
                <a:cs typeface="+mn-cs"/>
              </a:rPr>
              <a:t>ikäli</a:t>
            </a:r>
            <a:r>
              <a:rPr kumimoji="0" lang="fi-FI" sz="1050" i="0" u="none" strike="noStrike" kern="100" cap="none" spc="0" normalizeH="0" baseline="0" noProof="0" dirty="0">
                <a:ln>
                  <a:noFill/>
                </a:ln>
                <a:solidFill>
                  <a:srgbClr val="000000"/>
                </a:solidFill>
                <a:effectLst/>
                <a:uLnTx/>
                <a:uFillTx/>
                <a:ea typeface="+mn-ea"/>
                <a:cs typeface="+mn-cs"/>
              </a:rPr>
              <a:t> korjaavia toimenpiteitä ei käynnistetä, tai epäkohtaa ei saada korjattua, esihenkilö </a:t>
            </a:r>
            <a:r>
              <a:rPr lang="fi-FI" sz="1050" kern="100" dirty="0">
                <a:solidFill>
                  <a:srgbClr val="000000"/>
                </a:solidFill>
              </a:rPr>
              <a:t>i</a:t>
            </a:r>
            <a:r>
              <a:rPr kumimoji="0" lang="fi-FI" sz="1050" i="0" u="none" strike="noStrike" kern="100" cap="none" spc="0" normalizeH="0" baseline="0" noProof="0" dirty="0" err="1">
                <a:ln>
                  <a:noFill/>
                </a:ln>
                <a:solidFill>
                  <a:srgbClr val="000000"/>
                </a:solidFill>
                <a:effectLst/>
                <a:uLnTx/>
                <a:uFillTx/>
                <a:ea typeface="+mn-ea"/>
                <a:cs typeface="+mn-cs"/>
              </a:rPr>
              <a:t>lmoittaa</a:t>
            </a:r>
            <a:r>
              <a:rPr lang="fi-FI" sz="1050" kern="100" dirty="0">
                <a:solidFill>
                  <a:srgbClr val="000000"/>
                </a:solidFill>
              </a:rPr>
              <a:t> asiasta</a:t>
            </a:r>
            <a:r>
              <a:rPr kumimoji="0" lang="fi-FI" sz="1050" i="0" u="none" strike="noStrike" kern="100" cap="none" spc="0" normalizeH="0" baseline="0" noProof="0" dirty="0">
                <a:ln>
                  <a:noFill/>
                </a:ln>
                <a:solidFill>
                  <a:srgbClr val="000000"/>
                </a:solidFill>
                <a:effectLst/>
                <a:uLnTx/>
                <a:uFillTx/>
                <a:ea typeface="+mn-ea"/>
                <a:cs typeface="+mn-cs"/>
              </a:rPr>
              <a:t> </a:t>
            </a:r>
            <a:r>
              <a:rPr lang="fi-FI" sz="1050" kern="100" dirty="0">
                <a:solidFill>
                  <a:srgbClr val="000000"/>
                </a:solidFill>
              </a:rPr>
              <a:t>ylemmälle johdolle.</a:t>
            </a:r>
            <a:endParaRPr kumimoji="0" lang="fi-FI" sz="1050" i="0" u="none" strike="noStrike" kern="100" cap="none" spc="0" normalizeH="0" baseline="0" noProof="0" dirty="0">
              <a:ln>
                <a:noFill/>
              </a:ln>
              <a:solidFill>
                <a:srgbClr val="000000"/>
              </a:solidFill>
              <a:effectLst/>
              <a:uLnTx/>
              <a:uFillTx/>
              <a:ea typeface="+mn-ea"/>
              <a:cs typeface="+mn-cs"/>
            </a:endParaRPr>
          </a:p>
        </p:txBody>
      </p:sp>
      <p:sp>
        <p:nvSpPr>
          <p:cNvPr id="9" name="TextBox 8">
            <a:extLst>
              <a:ext uri="{FF2B5EF4-FFF2-40B4-BE49-F238E27FC236}">
                <a16:creationId xmlns:a16="http://schemas.microsoft.com/office/drawing/2014/main" id="{629385A2-BB47-B16D-343D-4AFE8C0332A5}"/>
              </a:ext>
            </a:extLst>
          </p:cNvPr>
          <p:cNvSpPr txBox="1">
            <a:spLocks/>
          </p:cNvSpPr>
          <p:nvPr/>
        </p:nvSpPr>
        <p:spPr>
          <a:xfrm>
            <a:off x="9137045" y="2747586"/>
            <a:ext cx="2838932" cy="3734869"/>
          </a:xfrm>
          <a:prstGeom prst="rect">
            <a:avLst/>
          </a:prstGeom>
          <a:noFill/>
        </p:spPr>
        <p:txBody>
          <a:bodyPr wrap="square">
            <a:spAutoFit/>
          </a:bodyPr>
          <a:lstStyle/>
          <a:p>
            <a:pPr marL="171450" indent="-171450">
              <a:lnSpc>
                <a:spcPct val="107000"/>
              </a:lnSpc>
              <a:spcAft>
                <a:spcPts val="600"/>
              </a:spcAft>
              <a:buFont typeface="Arial" panose="020B0604020202020204" pitchFamily="34" charset="0"/>
              <a:buChar char="•"/>
            </a:pPr>
            <a:r>
              <a:rPr lang="fi-FI" sz="1050" kern="100" dirty="0">
                <a:ea typeface="Calibri" panose="020F0502020204030204" pitchFamily="34" charset="0"/>
                <a:cs typeface="Times New Roman" panose="02020603050405020304" pitchFamily="18" charset="0"/>
              </a:rPr>
              <a:t>On velvoitettu työntekijöiden tavoin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 </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Huolehtii </a:t>
            </a:r>
            <a:r>
              <a:rPr lang="fi-FI" sz="1050" kern="100" dirty="0"/>
              <a:t>omavalvonnan ohjeistamisesta ja järjestämisestä sekä siitä, että esihenkilöillä on riittävästi tietoa turvallisuusasioista</a:t>
            </a:r>
          </a:p>
          <a:p>
            <a:pPr marL="171450" indent="-171450" defTabSz="914286">
              <a:lnSpc>
                <a:spcPct val="107000"/>
              </a:lnSpc>
              <a:spcAft>
                <a:spcPts val="600"/>
              </a:spcAft>
              <a:buFont typeface="Arial" panose="020B0604020202020204" pitchFamily="34" charset="0"/>
              <a:buChar char="•"/>
              <a:defRPr/>
            </a:pPr>
            <a:r>
              <a:rPr lang="fi-FI" sz="1050" kern="100" dirty="0"/>
              <a:t>Huolehtii siitä, että turvallisuuden varmistamiseen on osoitettu riittävästi resursseja </a:t>
            </a:r>
          </a:p>
          <a:p>
            <a:pPr marL="171450" indent="-171450" defTabSz="914286">
              <a:lnSpc>
                <a:spcPct val="107000"/>
              </a:lnSpc>
              <a:spcAft>
                <a:spcPts val="600"/>
              </a:spcAft>
              <a:buFont typeface="Arial" panose="020B0604020202020204" pitchFamily="34" charset="0"/>
              <a:buChar char="•"/>
              <a:defRPr/>
            </a:pPr>
            <a:r>
              <a:rPr lang="fi-FI" sz="1050" kern="100" dirty="0"/>
              <a:t>Sitoutuu riskienhallintaan ja toteuttaa aktiivisesti toimia riskienhallintaan</a:t>
            </a:r>
          </a:p>
          <a:p>
            <a:pPr marL="171450" indent="-171450" defTabSz="914286">
              <a:lnSpc>
                <a:spcPct val="107000"/>
              </a:lnSpc>
              <a:spcAft>
                <a:spcPts val="600"/>
              </a:spcAft>
              <a:buFont typeface="Arial" panose="020B0604020202020204" pitchFamily="34" charset="0"/>
              <a:buChar char="•"/>
              <a:defRPr/>
            </a:pPr>
            <a:r>
              <a:rPr lang="fi-FI" sz="1050" kern="100" dirty="0"/>
              <a:t>Vastaa asiakas-/potilasturvallisuuden toteutumisesta häiriö- ja poikkeustilanteissa</a:t>
            </a:r>
          </a:p>
          <a:p>
            <a:pPr marL="171450" indent="-171450" defTabSz="914286">
              <a:lnSpc>
                <a:spcPct val="107000"/>
              </a:lnSpc>
              <a:spcAft>
                <a:spcPts val="600"/>
              </a:spcAft>
              <a:buFont typeface="Arial" panose="020B0604020202020204" pitchFamily="34" charset="0"/>
              <a:buChar char="•"/>
              <a:defRPr/>
            </a:pPr>
            <a:endParaRPr lang="fi-FI" sz="1050" kern="100" dirty="0"/>
          </a:p>
          <a:p>
            <a:pPr marL="171450" indent="-171450" defTabSz="914286">
              <a:lnSpc>
                <a:spcPct val="107000"/>
              </a:lnSpc>
              <a:spcAft>
                <a:spcPts val="600"/>
              </a:spcAft>
              <a:buFont typeface="Arial" panose="020B0604020202020204" pitchFamily="34" charset="0"/>
              <a:buChar char="•"/>
              <a:defRPr/>
            </a:pPr>
            <a:endParaRPr lang="fi-FI" sz="1050" kern="100" dirty="0"/>
          </a:p>
          <a:p>
            <a:pPr marL="171450" indent="-171450" algn="l">
              <a:lnSpc>
                <a:spcPct val="107000"/>
              </a:lnSpc>
              <a:spcAft>
                <a:spcPts val="600"/>
              </a:spcAft>
              <a:buFont typeface="Arial" panose="020B0604020202020204" pitchFamily="34" charset="0"/>
              <a:buChar char="•"/>
            </a:pPr>
            <a:endParaRPr lang="fi-FI" sz="105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9" name="Graphic 28">
            <a:extLst>
              <a:ext uri="{FF2B5EF4-FFF2-40B4-BE49-F238E27FC236}">
                <a16:creationId xmlns:a16="http://schemas.microsoft.com/office/drawing/2014/main" id="{B0A7AD45-8D7A-2245-21DD-E553FD35B38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052647" y="2015893"/>
            <a:ext cx="537176" cy="537176"/>
          </a:xfrm>
          <a:prstGeom prst="rect">
            <a:avLst/>
          </a:prstGeom>
        </p:spPr>
      </p:pic>
      <p:sp>
        <p:nvSpPr>
          <p:cNvPr id="31" name="TextBox 30">
            <a:extLst>
              <a:ext uri="{FF2B5EF4-FFF2-40B4-BE49-F238E27FC236}">
                <a16:creationId xmlns:a16="http://schemas.microsoft.com/office/drawing/2014/main" id="{7D50FC4C-477C-A4C7-7E46-E254FE373589}"/>
              </a:ext>
            </a:extLst>
          </p:cNvPr>
          <p:cNvSpPr txBox="1"/>
          <p:nvPr/>
        </p:nvSpPr>
        <p:spPr>
          <a:xfrm>
            <a:off x="710890" y="2096325"/>
            <a:ext cx="1623671" cy="397738"/>
          </a:xfrm>
          <a:prstGeom prst="rect">
            <a:avLst/>
          </a:prstGeom>
          <a:noFill/>
        </p:spPr>
        <p:txBody>
          <a:bodyPr wrap="square">
            <a:spAutoFit/>
          </a:bodyPr>
          <a:lstStyle/>
          <a:p>
            <a:pPr marR="0" lvl="0" algn="l" defTabSz="914286" eaLnBrk="1" fontAlgn="auto" latinLnBrk="0" hangingPunct="1">
              <a:lnSpc>
                <a:spcPct val="107000"/>
              </a:lnSpc>
              <a:spcBef>
                <a:spcPts val="0"/>
              </a:spcBef>
              <a:spcAft>
                <a:spcPts val="600"/>
              </a:spcAft>
              <a:buClrTx/>
              <a:buSzTx/>
              <a:tabLst/>
              <a:defRPr/>
            </a:pPr>
            <a:r>
              <a:rPr kumimoji="0" lang="fi-FI" sz="2000" b="1" i="0" u="none" strike="noStrike" kern="100" cap="none" spc="0" normalizeH="0" baseline="0" noProof="0" dirty="0">
                <a:ln>
                  <a:noFill/>
                </a:ln>
                <a:solidFill>
                  <a:srgbClr val="000000"/>
                </a:solidFill>
                <a:effectLst/>
                <a:uLnTx/>
                <a:uFillTx/>
                <a:latin typeface="Arial" panose="020B0604020202020204"/>
                <a:ea typeface="+mn-ea"/>
                <a:cs typeface="+mn-cs"/>
              </a:rPr>
              <a:t>Työntekijä</a:t>
            </a:r>
          </a:p>
        </p:txBody>
      </p:sp>
      <p:pic>
        <p:nvPicPr>
          <p:cNvPr id="35" name="Graphic 34">
            <a:extLst>
              <a:ext uri="{FF2B5EF4-FFF2-40B4-BE49-F238E27FC236}">
                <a16:creationId xmlns:a16="http://schemas.microsoft.com/office/drawing/2014/main" id="{14A1F912-2DE7-D98F-B626-F559DB6FB8F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292363" y="2006811"/>
            <a:ext cx="594167" cy="594167"/>
          </a:xfrm>
          <a:prstGeom prst="rect">
            <a:avLst/>
          </a:prstGeom>
        </p:spPr>
      </p:pic>
      <p:sp>
        <p:nvSpPr>
          <p:cNvPr id="37" name="TextBox 36">
            <a:extLst>
              <a:ext uri="{FF2B5EF4-FFF2-40B4-BE49-F238E27FC236}">
                <a16:creationId xmlns:a16="http://schemas.microsoft.com/office/drawing/2014/main" id="{D099D6C8-0E68-70BE-C1B3-E367BDEC68A0}"/>
              </a:ext>
            </a:extLst>
          </p:cNvPr>
          <p:cNvSpPr txBox="1"/>
          <p:nvPr/>
        </p:nvSpPr>
        <p:spPr>
          <a:xfrm>
            <a:off x="4407450" y="2105027"/>
            <a:ext cx="2554923" cy="397738"/>
          </a:xfrm>
          <a:prstGeom prst="rect">
            <a:avLst/>
          </a:prstGeom>
          <a:noFill/>
        </p:spPr>
        <p:txBody>
          <a:bodyPr wrap="square">
            <a:spAutoFit/>
          </a:bodyPr>
          <a:lstStyle/>
          <a:p>
            <a:pPr marR="0" lvl="0" algn="l" defTabSz="914286" eaLnBrk="1" fontAlgn="auto" latinLnBrk="0" hangingPunct="1">
              <a:lnSpc>
                <a:spcPct val="107000"/>
              </a:lnSpc>
              <a:spcBef>
                <a:spcPts val="0"/>
              </a:spcBef>
              <a:spcAft>
                <a:spcPts val="600"/>
              </a:spcAft>
              <a:buClrTx/>
              <a:buSzTx/>
              <a:tabLst/>
              <a:defRPr/>
            </a:pPr>
            <a:r>
              <a:rPr kumimoji="0" lang="fi-FI" sz="2000" b="1" i="0" u="none" strike="noStrike" kern="100" cap="none" spc="0" normalizeH="0" baseline="0" noProof="0" dirty="0">
                <a:ln>
                  <a:noFill/>
                </a:ln>
                <a:solidFill>
                  <a:srgbClr val="000000"/>
                </a:solidFill>
                <a:effectLst/>
                <a:uLnTx/>
                <a:uFillTx/>
                <a:latin typeface="Arial" panose="020B0604020202020204"/>
                <a:ea typeface="+mn-ea"/>
                <a:cs typeface="+mn-cs"/>
              </a:rPr>
              <a:t>Esihenkilö</a:t>
            </a:r>
          </a:p>
        </p:txBody>
      </p:sp>
      <p:sp>
        <p:nvSpPr>
          <p:cNvPr id="40" name="TextBox 39">
            <a:extLst>
              <a:ext uri="{FF2B5EF4-FFF2-40B4-BE49-F238E27FC236}">
                <a16:creationId xmlns:a16="http://schemas.microsoft.com/office/drawing/2014/main" id="{61186684-25DA-2765-797C-377F47429B7C}"/>
              </a:ext>
            </a:extLst>
          </p:cNvPr>
          <p:cNvSpPr txBox="1"/>
          <p:nvPr/>
        </p:nvSpPr>
        <p:spPr>
          <a:xfrm>
            <a:off x="8961164" y="2119228"/>
            <a:ext cx="1388596" cy="369332"/>
          </a:xfrm>
          <a:prstGeom prst="rect">
            <a:avLst/>
          </a:prstGeom>
          <a:noFill/>
        </p:spPr>
        <p:txBody>
          <a:bodyPr wrap="square" anchor="ctr">
            <a:spAutoFit/>
          </a:bodyPr>
          <a:lstStyle/>
          <a:p>
            <a:pPr algn="ctr">
              <a:lnSpc>
                <a:spcPct val="90000"/>
              </a:lnSpc>
              <a:spcAft>
                <a:spcPts val="600"/>
              </a:spcAft>
            </a:pPr>
            <a:r>
              <a:rPr lang="fi-FI" sz="2000" b="1" kern="100" dirty="0">
                <a:ea typeface="Calibri" panose="020F0502020204030204" pitchFamily="34" charset="0"/>
                <a:cs typeface="Times New Roman" panose="02020603050405020304" pitchFamily="18" charset="0"/>
              </a:rPr>
              <a:t>Johto</a:t>
            </a:r>
            <a:endParaRPr lang="fi-FI" sz="1100" kern="100" dirty="0">
              <a:effectLst/>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E6535CD1-36A8-C742-C7CE-A9115D59A29A}"/>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6" name="Title 27">
            <a:extLst>
              <a:ext uri="{FF2B5EF4-FFF2-40B4-BE49-F238E27FC236}">
                <a16:creationId xmlns:a16="http://schemas.microsoft.com/office/drawing/2014/main" id="{7D194C3A-0791-CB10-58CC-935DD63F3E5A}"/>
              </a:ext>
            </a:extLst>
          </p:cNvPr>
          <p:cNvSpPr txBox="1">
            <a:spLocks/>
          </p:cNvSpPr>
          <p:nvPr/>
        </p:nvSpPr>
        <p:spPr>
          <a:xfrm>
            <a:off x="451413" y="822684"/>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dirty="0">
                <a:latin typeface="+mj-lt"/>
                <a:ea typeface="Inter" panose="02000503000000020004" pitchFamily="2" charset="0"/>
                <a:cs typeface="Times New Roman" panose="02020603050405020304" pitchFamily="18" charset="0"/>
              </a:rPr>
              <a:t>Riskienhallinnan työnjako</a:t>
            </a:r>
          </a:p>
        </p:txBody>
      </p:sp>
      <p:pic>
        <p:nvPicPr>
          <p:cNvPr id="4" name="Graphic 3">
            <a:extLst>
              <a:ext uri="{FF2B5EF4-FFF2-40B4-BE49-F238E27FC236}">
                <a16:creationId xmlns:a16="http://schemas.microsoft.com/office/drawing/2014/main" id="{2DFEF05C-2D53-6A31-0D23-6BAE1F10EE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491505" y="1912684"/>
            <a:ext cx="1008020" cy="765020"/>
          </a:xfrm>
          <a:prstGeom prst="rect">
            <a:avLst/>
          </a:prstGeom>
        </p:spPr>
      </p:pic>
      <p:sp>
        <p:nvSpPr>
          <p:cNvPr id="30" name="TextBox 29">
            <a:extLst>
              <a:ext uri="{FF2B5EF4-FFF2-40B4-BE49-F238E27FC236}">
                <a16:creationId xmlns:a16="http://schemas.microsoft.com/office/drawing/2014/main" id="{15DAC886-3F9F-1979-D2B6-DFF3B93D4E92}"/>
              </a:ext>
            </a:extLst>
          </p:cNvPr>
          <p:cNvSpPr txBox="1"/>
          <p:nvPr/>
        </p:nvSpPr>
        <p:spPr>
          <a:xfrm>
            <a:off x="451412" y="1504249"/>
            <a:ext cx="11186392" cy="338554"/>
          </a:xfrm>
          <a:prstGeom prst="rect">
            <a:avLst/>
          </a:prstGeom>
          <a:noFill/>
        </p:spPr>
        <p:txBody>
          <a:bodyPr wrap="square">
            <a:spAutoFit/>
          </a:bodyPr>
          <a:lstStyle/>
          <a:p>
            <a:r>
              <a:rPr lang="fi-FI" sz="1600" i="1" dirty="0">
                <a:solidFill>
                  <a:schemeClr val="accent5"/>
                </a:solidFill>
                <a:effectLst/>
                <a:ea typeface="Calibri" panose="020F0502020204030204" pitchFamily="34" charset="0"/>
                <a:cs typeface="Arial" panose="020B0604020202020204" pitchFamily="34" charset="0"/>
              </a:rPr>
              <a:t>Riskienhallinta vaatii sitoutumista ja aktiivisia toimia koko henkilökunnalta. </a:t>
            </a:r>
            <a:endParaRPr lang="fi-FI" sz="1600" i="1" dirty="0">
              <a:solidFill>
                <a:schemeClr val="accent5"/>
              </a:solidFill>
            </a:endParaRPr>
          </a:p>
        </p:txBody>
      </p:sp>
      <p:sp>
        <p:nvSpPr>
          <p:cNvPr id="3" name="Suorakulmio: Pyöristetyt kulmat 2">
            <a:extLst>
              <a:ext uri="{FF2B5EF4-FFF2-40B4-BE49-F238E27FC236}">
                <a16:creationId xmlns:a16="http://schemas.microsoft.com/office/drawing/2014/main" id="{B9955DAB-BB1D-3772-CD02-5AF5D9C23D59}"/>
              </a:ext>
            </a:extLst>
          </p:cNvPr>
          <p:cNvSpPr/>
          <p:nvPr/>
        </p:nvSpPr>
        <p:spPr>
          <a:xfrm>
            <a:off x="9228841" y="5663897"/>
            <a:ext cx="2623326" cy="90551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u="sng" dirty="0">
                <a:solidFill>
                  <a:schemeClr val="tx1"/>
                </a:solidFill>
                <a:uFill>
                  <a:solidFill>
                    <a:schemeClr val="bg1">
                      <a:lumMod val="95000"/>
                    </a:schemeClr>
                  </a:solidFill>
                </a:uFill>
                <a:latin typeface="Arial" panose="020B0604020202020204" pitchFamily="34" charset="0"/>
                <a:cs typeface="Arial" panose="020B0604020202020204" pitchFamily="34" charset="0"/>
              </a:rPr>
              <a:t>Lue lisää</a:t>
            </a:r>
            <a:r>
              <a:rPr lang="fi-FI" sz="1000" i="1" u="sng" dirty="0">
                <a:solidFill>
                  <a:schemeClr val="tx1"/>
                </a:solidFill>
                <a:uFill>
                  <a:solidFill>
                    <a:schemeClr val="bg1">
                      <a:lumMod val="95000"/>
                    </a:schemeClr>
                  </a:solidFill>
                </a:uFill>
                <a:latin typeface="Arial" panose="020B0604020202020204" pitchFamily="34" charset="0"/>
                <a:cs typeface="Arial" panose="020B0604020202020204" pitchFamily="34" charset="0"/>
              </a:rPr>
              <a:t>:</a:t>
            </a:r>
          </a:p>
          <a:p>
            <a:pPr marL="171450" indent="-171450">
              <a:buFont typeface="Arial" panose="020B0604020202020204" pitchFamily="34" charset="0"/>
              <a:buChar char="•"/>
            </a:pPr>
            <a:r>
              <a:rPr lang="fi-FI" sz="1000" u="sng" dirty="0">
                <a:solidFill>
                  <a:schemeClr val="tx1"/>
                </a:solidFill>
                <a:latin typeface="Arial" panose="020B0604020202020204" pitchFamily="34" charset="0"/>
                <a:cs typeface="Arial" panose="020B0604020202020204" pitchFamily="34" charset="0"/>
                <a:hlinkClick r:id="rId12"/>
              </a:rPr>
              <a:t>Riskienhallinta ja turvallisuussuunnittelu. Opas sosiaali- ja terveydenhuollon johdolle ja turvallisuusasiantuntijoille</a:t>
            </a:r>
            <a:r>
              <a:rPr lang="fi-FI" sz="1000" u="sng" dirty="0">
                <a:solidFill>
                  <a:schemeClr val="tx1"/>
                </a:solidFill>
                <a:latin typeface="Arial" panose="020B0604020202020204" pitchFamily="34" charset="0"/>
                <a:cs typeface="Arial" panose="020B0604020202020204" pitchFamily="34" charset="0"/>
              </a:rPr>
              <a:t> – VN </a:t>
            </a:r>
            <a:endParaRPr lang="fi-FI" sz="1000" u="sng" dirty="0">
              <a:solidFill>
                <a:schemeClr val="accent5">
                  <a:lumMod val="60000"/>
                  <a:lumOff val="40000"/>
                </a:schemeClr>
              </a:solidFill>
              <a:latin typeface="Arial" panose="020B0604020202020204" pitchFamily="34" charset="0"/>
              <a:cs typeface="Arial" panose="020B0604020202020204" pitchFamily="34" charset="0"/>
            </a:endParaRPr>
          </a:p>
        </p:txBody>
      </p:sp>
      <p:grpSp>
        <p:nvGrpSpPr>
          <p:cNvPr id="27" name="Ryhmä 26">
            <a:extLst>
              <a:ext uri="{FF2B5EF4-FFF2-40B4-BE49-F238E27FC236}">
                <a16:creationId xmlns:a16="http://schemas.microsoft.com/office/drawing/2014/main" id="{8178E15C-3913-BAE5-FA0C-9B76FC5A5EE7}"/>
              </a:ext>
            </a:extLst>
          </p:cNvPr>
          <p:cNvGrpSpPr/>
          <p:nvPr/>
        </p:nvGrpSpPr>
        <p:grpSpPr>
          <a:xfrm>
            <a:off x="4928896" y="468949"/>
            <a:ext cx="2338976" cy="45719"/>
            <a:chOff x="4928896" y="468949"/>
            <a:chExt cx="2338976" cy="45719"/>
          </a:xfrm>
        </p:grpSpPr>
        <p:sp>
          <p:nvSpPr>
            <p:cNvPr id="28" name="Rectangle 42">
              <a:extLst>
                <a:ext uri="{FF2B5EF4-FFF2-40B4-BE49-F238E27FC236}">
                  <a16:creationId xmlns:a16="http://schemas.microsoft.com/office/drawing/2014/main" id="{D7FFC187-9A52-8FFA-AEB9-2D2E5996BB5B}"/>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3">
              <a:extLst>
                <a:ext uri="{FF2B5EF4-FFF2-40B4-BE49-F238E27FC236}">
                  <a16:creationId xmlns:a16="http://schemas.microsoft.com/office/drawing/2014/main" id="{AF710B71-613E-7D81-6998-4BC61710426F}"/>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4">
              <a:extLst>
                <a:ext uri="{FF2B5EF4-FFF2-40B4-BE49-F238E27FC236}">
                  <a16:creationId xmlns:a16="http://schemas.microsoft.com/office/drawing/2014/main" id="{512F2178-6D3C-8822-A915-376EE05FFBE7}"/>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5">
              <a:extLst>
                <a:ext uri="{FF2B5EF4-FFF2-40B4-BE49-F238E27FC236}">
                  <a16:creationId xmlns:a16="http://schemas.microsoft.com/office/drawing/2014/main" id="{2D533783-0BE7-33A7-D613-448FFD7ED177}"/>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6">
              <a:extLst>
                <a:ext uri="{FF2B5EF4-FFF2-40B4-BE49-F238E27FC236}">
                  <a16:creationId xmlns:a16="http://schemas.microsoft.com/office/drawing/2014/main" id="{9CA45803-C842-FDBE-EBB2-C42AE556844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7">
              <a:extLst>
                <a:ext uri="{FF2B5EF4-FFF2-40B4-BE49-F238E27FC236}">
                  <a16:creationId xmlns:a16="http://schemas.microsoft.com/office/drawing/2014/main" id="{48CE08EF-9823-49E0-6AAF-102EE995984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155298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034427EE-070D-01DB-26D7-418FFE44BF96}"/>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1" name="think-cell data - do not delete" hidden="1">
                        <a:extLst>
                          <a:ext uri="{FF2B5EF4-FFF2-40B4-BE49-F238E27FC236}">
                            <a16:creationId xmlns:a16="http://schemas.microsoft.com/office/drawing/2014/main" id="{034427EE-070D-01DB-26D7-418FFE44BF9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Suorakulmio: Pyöristetyt kulmat 2">
            <a:extLst>
              <a:ext uri="{FF2B5EF4-FFF2-40B4-BE49-F238E27FC236}">
                <a16:creationId xmlns:a16="http://schemas.microsoft.com/office/drawing/2014/main" id="{CA231627-BBD8-127B-CD3B-CF985C89D866}"/>
              </a:ext>
            </a:extLst>
          </p:cNvPr>
          <p:cNvSpPr/>
          <p:nvPr/>
        </p:nvSpPr>
        <p:spPr>
          <a:xfrm>
            <a:off x="6406010" y="5743258"/>
            <a:ext cx="5380602" cy="490520"/>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dirty="0">
                <a:solidFill>
                  <a:schemeClr val="tx1"/>
                </a:solidFill>
                <a:latin typeface="Arial" panose="020B0604020202020204" pitchFamily="34" charset="0"/>
                <a:cs typeface="Arial" panose="020B0604020202020204" pitchFamily="34" charset="0"/>
              </a:rPr>
              <a:t>Lue lisää: </a:t>
            </a:r>
            <a:r>
              <a:rPr lang="fi-FI" sz="1000" dirty="0">
                <a:solidFill>
                  <a:schemeClr val="tx1"/>
                </a:solidFill>
                <a:latin typeface="Arial" panose="020B0604020202020204" pitchFamily="34" charset="0"/>
                <a:cs typeface="Arial" panose="020B0604020202020204" pitchFamily="34" charset="0"/>
                <a:hlinkClick r:id="rId6"/>
              </a:rPr>
              <a:t>STM:n valmiusasiat</a:t>
            </a:r>
            <a:r>
              <a:rPr lang="fi-FI" sz="1000" dirty="0">
                <a:solidFill>
                  <a:schemeClr val="tx1"/>
                </a:solidFill>
                <a:latin typeface="Arial" panose="020B0604020202020204" pitchFamily="34" charset="0"/>
                <a:cs typeface="Arial" panose="020B0604020202020204" pitchFamily="34" charset="0"/>
              </a:rPr>
              <a:t> ja</a:t>
            </a:r>
            <a:r>
              <a:rPr lang="fi-FI" sz="1000" b="1" dirty="0">
                <a:solidFill>
                  <a:schemeClr val="tx1"/>
                </a:solidFill>
                <a:latin typeface="Arial" panose="020B0604020202020204" pitchFamily="34" charset="0"/>
                <a:cs typeface="Arial" panose="020B0604020202020204" pitchFamily="34" charset="0"/>
              </a:rPr>
              <a:t> </a:t>
            </a:r>
            <a:r>
              <a:rPr lang="fi-FI" sz="1000" dirty="0">
                <a:solidFill>
                  <a:schemeClr val="tx1"/>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Valmiuslaki 1552/2011</a:t>
            </a:r>
            <a:br>
              <a:rPr lang="fi-FI" sz="1000" dirty="0">
                <a:solidFill>
                  <a:schemeClr val="tx1"/>
                </a:solidFill>
                <a:latin typeface="Arial" panose="020B0604020202020204" pitchFamily="34" charset="0"/>
                <a:cs typeface="Arial" panose="020B0604020202020204" pitchFamily="34" charset="0"/>
              </a:rPr>
            </a:br>
            <a:endParaRPr lang="fi-FI" sz="1000" dirty="0">
              <a:solidFill>
                <a:schemeClr val="tx1"/>
              </a:solidFill>
              <a:latin typeface="Arial" panose="020B0604020202020204" pitchFamily="34" charset="0"/>
              <a:cs typeface="Arial" panose="020B0604020202020204" pitchFamily="34" charset="0"/>
            </a:endParaRPr>
          </a:p>
        </p:txBody>
      </p:sp>
      <p:sp>
        <p:nvSpPr>
          <p:cNvPr id="35" name="Content Placeholder 34">
            <a:extLst>
              <a:ext uri="{FF2B5EF4-FFF2-40B4-BE49-F238E27FC236}">
                <a16:creationId xmlns:a16="http://schemas.microsoft.com/office/drawing/2014/main" id="{509F0565-D4C8-4FF9-3B42-883C4F792B61}"/>
              </a:ext>
            </a:extLst>
          </p:cNvPr>
          <p:cNvSpPr>
            <a:spLocks noGrp="1"/>
          </p:cNvSpPr>
          <p:nvPr>
            <p:ph sz="half" idx="1"/>
          </p:nvPr>
        </p:nvSpPr>
        <p:spPr>
          <a:xfrm>
            <a:off x="451413" y="1825626"/>
            <a:ext cx="5853593" cy="4285842"/>
          </a:xfrm>
        </p:spPr>
        <p:txBody>
          <a:bodyPr numCol="1"/>
          <a:lstStyle/>
          <a:p>
            <a:pPr marL="0" lvl="1">
              <a:lnSpc>
                <a:spcPct val="110000"/>
              </a:lnSpc>
              <a:spcBef>
                <a:spcPts val="789"/>
              </a:spcBef>
              <a:spcAft>
                <a:spcPts val="175"/>
              </a:spcAft>
            </a:pPr>
            <a:r>
              <a:rPr lang="fi-FI" sz="1200" b="0" i="0" u="none" strike="noStrike" baseline="0" dirty="0">
                <a:solidFill>
                  <a:srgbClr val="000000"/>
                </a:solidFill>
                <a:latin typeface="Arial" panose="020B0604020202020204" pitchFamily="34" charset="0"/>
              </a:rPr>
              <a:t>Toimintayksikössä tulee varautua poikkeusoloihin ja häiriötilanteisiin ja laatia valmiussuunnitelma yhteistyössä henkilöstön kanssa. </a:t>
            </a:r>
            <a:r>
              <a:rPr lang="fi-FI" dirty="0">
                <a:latin typeface="+mn-lt"/>
                <a:ea typeface="Inter" panose="02000503000000020004" pitchFamily="2" charset="0"/>
              </a:rPr>
              <a:t>Esim. sähkökatkoihin varautuminen, SURO-ohjeistus jne.</a:t>
            </a:r>
            <a:endParaRPr lang="fi-FI" dirty="0">
              <a:ea typeface="Inter" panose="02000503000000020004" pitchFamily="2" charset="0"/>
            </a:endParaRPr>
          </a:p>
          <a:p>
            <a:pPr marL="0" lvl="1">
              <a:lnSpc>
                <a:spcPct val="110000"/>
              </a:lnSpc>
              <a:spcBef>
                <a:spcPts val="789"/>
              </a:spcBef>
              <a:spcAft>
                <a:spcPts val="175"/>
              </a:spcAft>
            </a:pPr>
            <a:endParaRPr lang="fi-FI" b="1" i="1" dirty="0">
              <a:solidFill>
                <a:schemeClr val="accent5"/>
              </a:solidFill>
              <a:ea typeface="Inter" panose="02000503000000020004" pitchFamily="2" charset="0"/>
            </a:endParaRPr>
          </a:p>
          <a:p>
            <a:pPr marL="0" lvl="1">
              <a:lnSpc>
                <a:spcPct val="110000"/>
              </a:lnSpc>
              <a:spcBef>
                <a:spcPts val="789"/>
              </a:spcBef>
              <a:spcAft>
                <a:spcPts val="175"/>
              </a:spcAft>
            </a:pPr>
            <a:r>
              <a:rPr lang="fi-FI" i="1" dirty="0">
                <a:solidFill>
                  <a:schemeClr val="accent5"/>
                </a:solidFill>
                <a:ea typeface="Inter" panose="02000503000000020004" pitchFamily="2" charset="0"/>
              </a:rPr>
              <a:t>Pelastus- ja turvallisuuspalvelujen ohjeistukset löytyvät kootusti: </a:t>
            </a:r>
          </a:p>
          <a:p>
            <a:pPr marL="0" lvl="1">
              <a:lnSpc>
                <a:spcPct val="110000"/>
              </a:lnSpc>
              <a:spcBef>
                <a:spcPts val="789"/>
              </a:spcBef>
              <a:spcAft>
                <a:spcPts val="175"/>
              </a:spcAft>
            </a:pPr>
            <a:r>
              <a:rPr lang="fi-FI" i="1" dirty="0">
                <a:solidFill>
                  <a:schemeClr val="accent5"/>
                </a:solidFill>
                <a:ea typeface="Inter" panose="02000503000000020004" pitchFamily="2" charset="0"/>
              </a:rPr>
              <a:t>https://pelastustoimi.fi/etela-savo/lomakkeet-ja-ohjeet</a:t>
            </a:r>
          </a:p>
          <a:p>
            <a:pPr marL="0" lvl="1">
              <a:lnSpc>
                <a:spcPct val="110000"/>
              </a:lnSpc>
              <a:spcBef>
                <a:spcPts val="789"/>
              </a:spcBef>
              <a:spcAft>
                <a:spcPts val="175"/>
              </a:spcAft>
            </a:pPr>
            <a:r>
              <a:rPr lang="fi-FI" i="1" dirty="0">
                <a:solidFill>
                  <a:schemeClr val="accent5"/>
                </a:solidFill>
                <a:ea typeface="Inter" panose="02000503000000020004" pitchFamily="2" charset="0"/>
              </a:rPr>
              <a:t>Eloisan poistumisturvallisuuskoulutus löytyy Intran videoseinältä: </a:t>
            </a:r>
          </a:p>
          <a:p>
            <a:pPr marL="0" lvl="1">
              <a:lnSpc>
                <a:spcPct val="110000"/>
              </a:lnSpc>
              <a:spcBef>
                <a:spcPts val="789"/>
              </a:spcBef>
              <a:spcAft>
                <a:spcPts val="175"/>
              </a:spcAft>
            </a:pPr>
            <a:r>
              <a:rPr lang="fi-FI" i="1" dirty="0">
                <a:solidFill>
                  <a:schemeClr val="accent5"/>
                </a:solidFill>
                <a:ea typeface="Inter" panose="02000503000000020004" pitchFamily="2" charset="0"/>
              </a:rPr>
              <a:t>Osa1: https://dreambroker.com/channel//c1gitbhh/3xr83gfj</a:t>
            </a:r>
          </a:p>
          <a:p>
            <a:pPr marL="0" lvl="1">
              <a:lnSpc>
                <a:spcPct val="110000"/>
              </a:lnSpc>
              <a:spcBef>
                <a:spcPts val="789"/>
              </a:spcBef>
              <a:spcAft>
                <a:spcPts val="175"/>
              </a:spcAft>
            </a:pPr>
            <a:r>
              <a:rPr lang="fi-FI" i="1" dirty="0">
                <a:solidFill>
                  <a:schemeClr val="accent5"/>
                </a:solidFill>
                <a:ea typeface="Inter" panose="02000503000000020004" pitchFamily="2" charset="0"/>
              </a:rPr>
              <a:t>Osa 2: https://dreambroker.com/channel//c1gitbhh/ctgejglp</a:t>
            </a:r>
          </a:p>
          <a:p>
            <a:pPr marL="0" lvl="1">
              <a:lnSpc>
                <a:spcPct val="110000"/>
              </a:lnSpc>
              <a:spcBef>
                <a:spcPts val="789"/>
              </a:spcBef>
              <a:spcAft>
                <a:spcPts val="175"/>
              </a:spcAft>
            </a:pPr>
            <a:endParaRPr lang="fi-FI" b="1" i="1" dirty="0">
              <a:solidFill>
                <a:schemeClr val="accent5"/>
              </a:solidFill>
              <a:latin typeface="+mn-lt"/>
              <a:ea typeface="Inter" panose="02000503000000020004" pitchFamily="2" charset="0"/>
            </a:endParaRPr>
          </a:p>
        </p:txBody>
      </p:sp>
      <p:sp>
        <p:nvSpPr>
          <p:cNvPr id="13" name="Rectangle 12">
            <a:extLst>
              <a:ext uri="{FF2B5EF4-FFF2-40B4-BE49-F238E27FC236}">
                <a16:creationId xmlns:a16="http://schemas.microsoft.com/office/drawing/2014/main" id="{C8D307F4-6725-C95B-0579-E060FF0CFC77}"/>
              </a:ext>
            </a:extLst>
          </p:cNvPr>
          <p:cNvSpPr/>
          <p:nvPr/>
        </p:nvSpPr>
        <p:spPr>
          <a:xfrm>
            <a:off x="6406010" y="1825626"/>
            <a:ext cx="5380602" cy="3782694"/>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600"/>
              </a:spcAft>
              <a:buClrTx/>
              <a:buSzTx/>
              <a:buFontTx/>
              <a:buNone/>
              <a:tabLst/>
              <a:defRPr/>
            </a:pPr>
            <a:r>
              <a:rPr lang="fi-FI" sz="1200" b="1" dirty="0">
                <a:solidFill>
                  <a:srgbClr val="000000"/>
                </a:solidFill>
                <a:latin typeface="Arial" panose="020B0604020202020204"/>
                <a:ea typeface="Inter" panose="02000503000000020004" pitchFamily="2" charset="0"/>
              </a:rPr>
              <a:t>Henkilöstön osallistaminen suunnitteluun ja toteutukseen:</a:t>
            </a:r>
          </a:p>
          <a:p>
            <a:pPr>
              <a:spcAft>
                <a:spcPts val="600"/>
              </a:spcAft>
              <a:defRPr/>
            </a:pPr>
            <a:r>
              <a:rPr lang="fi-FI" sz="1200" i="1" dirty="0">
                <a:solidFill>
                  <a:schemeClr val="tx1"/>
                </a:solidFill>
                <a:ea typeface="Inter" panose="02000503000000020004" pitchFamily="2" charset="0"/>
              </a:rPr>
              <a:t>Sosiaalipalvelujen toimialalla laadittu poikkeusolojen ja häiriötilanteiden varalta toimintakortit, joissa kuvataan toiminta normaalioloissa ja myös poikkeus- ja häiriötilanteessa. </a:t>
            </a:r>
          </a:p>
          <a:p>
            <a:pPr>
              <a:spcAft>
                <a:spcPts val="600"/>
              </a:spcAft>
              <a:defRPr/>
            </a:pPr>
            <a:r>
              <a:rPr lang="fi-FI" sz="1200" i="1" dirty="0">
                <a:solidFill>
                  <a:schemeClr val="tx1"/>
                </a:solidFill>
                <a:ea typeface="Inter" panose="02000503000000020004" pitchFamily="2" charset="0"/>
              </a:rPr>
              <a:t>Turvakodilla on oma kohdekortti, jossa ovat turvallisuuteen liittyvät yhteystiedot.</a:t>
            </a:r>
          </a:p>
          <a:p>
            <a:pPr>
              <a:spcAft>
                <a:spcPts val="600"/>
              </a:spcAft>
              <a:defRPr/>
            </a:pPr>
            <a:r>
              <a:rPr lang="fi-FI" sz="1200" i="1" dirty="0">
                <a:solidFill>
                  <a:schemeClr val="tx1"/>
                </a:solidFill>
                <a:ea typeface="Inter" panose="02000503000000020004" pitchFamily="2" charset="0"/>
              </a:rPr>
              <a:t>Toimintakortit käydään läpi työtiimikokouksissa ja ne tallennettu sosiaalipäivystyksen henkilöstön omaan työkansioon</a:t>
            </a:r>
            <a:r>
              <a:rPr lang="fi-FI" sz="1200" dirty="0">
                <a:solidFill>
                  <a:schemeClr val="tx1"/>
                </a:solidFill>
                <a:ea typeface="Inter" panose="02000503000000020004" pitchFamily="2" charset="0"/>
              </a:rPr>
              <a:t>. </a:t>
            </a:r>
          </a:p>
          <a:p>
            <a:pPr>
              <a:spcAft>
                <a:spcPts val="600"/>
              </a:spcAft>
              <a:defRPr/>
            </a:pPr>
            <a:endParaRPr lang="fi-FI" sz="1200" b="1" dirty="0">
              <a:solidFill>
                <a:schemeClr val="tx1"/>
              </a:solidFill>
              <a:ea typeface="Inter" panose="02000503000000020004" pitchFamily="2" charset="0"/>
            </a:endParaRPr>
          </a:p>
        </p:txBody>
      </p:sp>
      <p:sp>
        <p:nvSpPr>
          <p:cNvPr id="39" name="Title 27">
            <a:extLst>
              <a:ext uri="{FF2B5EF4-FFF2-40B4-BE49-F238E27FC236}">
                <a16:creationId xmlns:a16="http://schemas.microsoft.com/office/drawing/2014/main" id="{394A72EB-34D9-5FC2-AB20-86EA13EB8856}"/>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Häiriötilanteet/poikkeusolot</a:t>
            </a:r>
          </a:p>
        </p:txBody>
      </p:sp>
      <p:grpSp>
        <p:nvGrpSpPr>
          <p:cNvPr id="2" name="Ryhmä 1">
            <a:extLst>
              <a:ext uri="{FF2B5EF4-FFF2-40B4-BE49-F238E27FC236}">
                <a16:creationId xmlns:a16="http://schemas.microsoft.com/office/drawing/2014/main" id="{42DBE7B7-824D-D5E6-056C-10DCE08D6AAB}"/>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E253CF61-1F65-0439-FAC8-4F1F7E464C6D}"/>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E5B2B6E3-22D0-4EFF-AD4D-8B5D29623348}"/>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50C5F6E3-24E6-3301-216A-5B476230687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400CA21A-3C5D-1D28-231E-C6715BA14D1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1F04EFDC-8824-131A-4126-92A8BB73A5F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F2A55AFF-2617-E570-E85A-F950DAA0C21F}"/>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6771163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Asiakkaan asema ja oikeudet</a:t>
            </a:r>
          </a:p>
        </p:txBody>
      </p:sp>
      <p:grpSp>
        <p:nvGrpSpPr>
          <p:cNvPr id="13" name="Ryhmä 12">
            <a:extLst>
              <a:ext uri="{FF2B5EF4-FFF2-40B4-BE49-F238E27FC236}">
                <a16:creationId xmlns:a16="http://schemas.microsoft.com/office/drawing/2014/main" id="{A18DDFBD-D691-F4B0-2A62-5F076201C10F}"/>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AC58DABF-CA8A-20AE-B43A-DBE37A30C15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3">
              <a:extLst>
                <a:ext uri="{FF2B5EF4-FFF2-40B4-BE49-F238E27FC236}">
                  <a16:creationId xmlns:a16="http://schemas.microsoft.com/office/drawing/2014/main" id="{27135C50-3E3A-888A-6E8D-9C967E767A7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4">
              <a:extLst>
                <a:ext uri="{FF2B5EF4-FFF2-40B4-BE49-F238E27FC236}">
                  <a16:creationId xmlns:a16="http://schemas.microsoft.com/office/drawing/2014/main" id="{A08E315A-B2D8-5EDE-FD48-72842187E73D}"/>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5">
              <a:extLst>
                <a:ext uri="{FF2B5EF4-FFF2-40B4-BE49-F238E27FC236}">
                  <a16:creationId xmlns:a16="http://schemas.microsoft.com/office/drawing/2014/main" id="{14A21A03-EE62-ACF6-A7E0-72EAF0A49440}"/>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6">
              <a:extLst>
                <a:ext uri="{FF2B5EF4-FFF2-40B4-BE49-F238E27FC236}">
                  <a16:creationId xmlns:a16="http://schemas.microsoft.com/office/drawing/2014/main" id="{4D858785-0366-AF7E-8CEA-C6A714AD6F48}"/>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7">
              <a:extLst>
                <a:ext uri="{FF2B5EF4-FFF2-40B4-BE49-F238E27FC236}">
                  <a16:creationId xmlns:a16="http://schemas.microsoft.com/office/drawing/2014/main" id="{90B9E70B-1267-3099-2E72-5DD02034234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80134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alpha val="80000"/>
          </a:schemeClr>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8B94A348-37C1-6C86-A7AC-34794B7E9488}"/>
              </a:ext>
            </a:extLst>
          </p:cNvPr>
          <p:cNvGraphicFramePr>
            <a:graphicFrameLocks noChangeAspect="1"/>
          </p:cNvGraphicFramePr>
          <p:nvPr>
            <p:custDataLst>
              <p:tags r:id="rId1"/>
            </p:custDataLst>
            <p:extLst>
              <p:ext uri="{D42A27DB-BD31-4B8C-83A1-F6EECF244321}">
                <p14:modId xmlns:p14="http://schemas.microsoft.com/office/powerpoint/2010/main" val="30349798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8B94A348-37C1-6C86-A7AC-34794B7E948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4" name="Rectangle 53">
            <a:extLst>
              <a:ext uri="{FF2B5EF4-FFF2-40B4-BE49-F238E27FC236}">
                <a16:creationId xmlns:a16="http://schemas.microsoft.com/office/drawing/2014/main" id="{2F6DE569-A520-4796-7A42-1034F9CE8E3B}"/>
              </a:ext>
            </a:extLst>
          </p:cNvPr>
          <p:cNvSpPr/>
          <p:nvPr/>
        </p:nvSpPr>
        <p:spPr>
          <a:xfrm>
            <a:off x="7795646" y="2389842"/>
            <a:ext cx="3944939" cy="3563635"/>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52" name="Rectangle 51">
            <a:extLst>
              <a:ext uri="{FF2B5EF4-FFF2-40B4-BE49-F238E27FC236}">
                <a16:creationId xmlns:a16="http://schemas.microsoft.com/office/drawing/2014/main" id="{3661D4C5-C779-EF4F-D71D-239B45A973DC}"/>
              </a:ext>
            </a:extLst>
          </p:cNvPr>
          <p:cNvSpPr/>
          <p:nvPr/>
        </p:nvSpPr>
        <p:spPr>
          <a:xfrm>
            <a:off x="451393" y="1693703"/>
            <a:ext cx="2780891" cy="757130"/>
          </a:xfrm>
          <a:prstGeom prst="rect">
            <a:avLst/>
          </a:prstGeom>
          <a:solidFill>
            <a:schemeClr val="accent1">
              <a:lumMod val="75000"/>
              <a:alpha val="19954"/>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6" name="Rectangle 45">
            <a:extLst>
              <a:ext uri="{FF2B5EF4-FFF2-40B4-BE49-F238E27FC236}">
                <a16:creationId xmlns:a16="http://schemas.microsoft.com/office/drawing/2014/main" id="{A0894480-75A1-5F40-1E11-A37381F26EE0}"/>
              </a:ext>
            </a:extLst>
          </p:cNvPr>
          <p:cNvSpPr/>
          <p:nvPr/>
        </p:nvSpPr>
        <p:spPr>
          <a:xfrm>
            <a:off x="3613952" y="2443373"/>
            <a:ext cx="4066834" cy="35207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6" name="Rectangle 25">
            <a:extLst>
              <a:ext uri="{FF2B5EF4-FFF2-40B4-BE49-F238E27FC236}">
                <a16:creationId xmlns:a16="http://schemas.microsoft.com/office/drawing/2014/main" id="{36E2E2B0-8B5A-8A5C-DA5A-5D3AC2B01866}"/>
              </a:ext>
            </a:extLst>
          </p:cNvPr>
          <p:cNvSpPr/>
          <p:nvPr/>
        </p:nvSpPr>
        <p:spPr>
          <a:xfrm>
            <a:off x="7796574" y="1690974"/>
            <a:ext cx="3944011" cy="757130"/>
          </a:xfrm>
          <a:prstGeom prst="rect">
            <a:avLst/>
          </a:prstGeom>
          <a:solidFill>
            <a:schemeClr val="accent5">
              <a:lumMod val="20000"/>
              <a:lumOff val="80000"/>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18" name="Rectangle 17">
            <a:extLst>
              <a:ext uri="{FF2B5EF4-FFF2-40B4-BE49-F238E27FC236}">
                <a16:creationId xmlns:a16="http://schemas.microsoft.com/office/drawing/2014/main" id="{B6C3AB4F-845E-E601-05B9-3B6E06B96DD4}"/>
              </a:ext>
            </a:extLst>
          </p:cNvPr>
          <p:cNvSpPr/>
          <p:nvPr/>
        </p:nvSpPr>
        <p:spPr>
          <a:xfrm>
            <a:off x="451413" y="2445144"/>
            <a:ext cx="2780891" cy="3507897"/>
          </a:xfrm>
          <a:prstGeom prst="rect">
            <a:avLst/>
          </a:prstGeom>
          <a:solidFill>
            <a:schemeClr val="accent1">
              <a:lumMod val="75000"/>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800" dirty="0"/>
              <a:t>Asiakkaan asema ja oikeudet</a:t>
            </a:r>
            <a:endParaRPr lang="fi-FI" dirty="0"/>
          </a:p>
        </p:txBody>
      </p:sp>
      <p:sp>
        <p:nvSpPr>
          <p:cNvPr id="5" name="TextBox 4">
            <a:extLst>
              <a:ext uri="{FF2B5EF4-FFF2-40B4-BE49-F238E27FC236}">
                <a16:creationId xmlns:a16="http://schemas.microsoft.com/office/drawing/2014/main" id="{B52E3C72-0235-2DBC-D71B-0C2A1F1C827C}"/>
              </a:ext>
            </a:extLst>
          </p:cNvPr>
          <p:cNvSpPr txBox="1"/>
          <p:nvPr/>
        </p:nvSpPr>
        <p:spPr>
          <a:xfrm>
            <a:off x="355600" y="1030080"/>
            <a:ext cx="10985500" cy="369332"/>
          </a:xfrm>
          <a:prstGeom prst="rect">
            <a:avLst/>
          </a:prstGeom>
          <a:noFill/>
        </p:spPr>
        <p:txBody>
          <a:bodyPr wrap="square">
            <a:spAutoFit/>
          </a:bodyPr>
          <a:lstStyle/>
          <a:p>
            <a:pPr algn="ctr">
              <a:spcAft>
                <a:spcPts val="600"/>
              </a:spcAft>
            </a:pPr>
            <a:r>
              <a:rPr lang="fi-FI" sz="1800" b="1" i="1" dirty="0"/>
              <a:t>Itsemääräämisoikeus on jokaiselle kuuluva perusoikeus, jota vahvistetaan toiminnassa. </a:t>
            </a:r>
          </a:p>
        </p:txBody>
      </p:sp>
      <p:sp>
        <p:nvSpPr>
          <p:cNvPr id="9" name="TextBox 8">
            <a:extLst>
              <a:ext uri="{FF2B5EF4-FFF2-40B4-BE49-F238E27FC236}">
                <a16:creationId xmlns:a16="http://schemas.microsoft.com/office/drawing/2014/main" id="{8B86F2A2-45A8-44AF-6D76-3E58DB23EB0E}"/>
              </a:ext>
            </a:extLst>
          </p:cNvPr>
          <p:cNvSpPr txBox="1"/>
          <p:nvPr/>
        </p:nvSpPr>
        <p:spPr>
          <a:xfrm>
            <a:off x="7779307" y="1716319"/>
            <a:ext cx="3961278" cy="757130"/>
          </a:xfrm>
          <a:prstGeom prst="rect">
            <a:avLst/>
          </a:prstGeom>
          <a:noFill/>
        </p:spPr>
        <p:txBody>
          <a:bodyPr wrap="square">
            <a:spAutoFit/>
          </a:bodyPr>
          <a:lstStyle/>
          <a:p>
            <a:pPr algn="ctr">
              <a:lnSpc>
                <a:spcPct val="90000"/>
              </a:lnSpc>
              <a:spcAft>
                <a:spcPts val="600"/>
              </a:spcAft>
            </a:pPr>
            <a:r>
              <a:rPr lang="fi-FI" sz="1550" b="1" dirty="0"/>
              <a:t>Jos olen tyytymämätön palvelun laatuun ja/tai saamaani kohteluun, voin…</a:t>
            </a:r>
          </a:p>
        </p:txBody>
      </p:sp>
      <p:sp>
        <p:nvSpPr>
          <p:cNvPr id="10" name="TextBox 9">
            <a:extLst>
              <a:ext uri="{FF2B5EF4-FFF2-40B4-BE49-F238E27FC236}">
                <a16:creationId xmlns:a16="http://schemas.microsoft.com/office/drawing/2014/main" id="{BCC2E173-3935-FA98-0735-A284F4BF08C0}"/>
              </a:ext>
            </a:extLst>
          </p:cNvPr>
          <p:cNvSpPr txBox="1"/>
          <p:nvPr/>
        </p:nvSpPr>
        <p:spPr>
          <a:xfrm>
            <a:off x="8692375" y="5007282"/>
            <a:ext cx="2764650" cy="830997"/>
          </a:xfrm>
          <a:prstGeom prst="rect">
            <a:avLst/>
          </a:prstGeom>
          <a:noFill/>
        </p:spPr>
        <p:txBody>
          <a:bodyPr wrap="square">
            <a:spAutoFit/>
          </a:bodyPr>
          <a:lstStyle/>
          <a:p>
            <a:pPr>
              <a:spcAft>
                <a:spcPts val="600"/>
              </a:spcAft>
            </a:pPr>
            <a:r>
              <a:rPr lang="fi-FI" sz="1200" i="1" dirty="0"/>
              <a:t>Saan lisätietoa ja neuvoja tarvittaessa henkilökunnalta, sosiaali- ja potilasasiavastaavalta tai kuluttajaoikeusneuvonnasta</a:t>
            </a:r>
          </a:p>
        </p:txBody>
      </p:sp>
      <p:sp>
        <p:nvSpPr>
          <p:cNvPr id="23" name="TextBox 22">
            <a:extLst>
              <a:ext uri="{FF2B5EF4-FFF2-40B4-BE49-F238E27FC236}">
                <a16:creationId xmlns:a16="http://schemas.microsoft.com/office/drawing/2014/main" id="{FFDAB25F-F54C-00C4-C552-06BA206C8195}"/>
              </a:ext>
            </a:extLst>
          </p:cNvPr>
          <p:cNvSpPr txBox="1"/>
          <p:nvPr/>
        </p:nvSpPr>
        <p:spPr>
          <a:xfrm>
            <a:off x="492665" y="1885488"/>
            <a:ext cx="2757705" cy="1692771"/>
          </a:xfrm>
          <a:prstGeom prst="rect">
            <a:avLst/>
          </a:prstGeom>
          <a:noFill/>
        </p:spPr>
        <p:txBody>
          <a:bodyPr wrap="square" lIns="36000" rIns="36000">
            <a:spAutoFit/>
          </a:bodyPr>
          <a:lstStyle/>
          <a:p>
            <a:pPr algn="ctr">
              <a:spcAft>
                <a:spcPts val="600"/>
              </a:spcAft>
            </a:pPr>
            <a:r>
              <a:rPr lang="fi-FI" b="1" dirty="0"/>
              <a:t>Me toimintayksikössä…</a:t>
            </a:r>
          </a:p>
          <a:p>
            <a:pPr algn="ctr">
              <a:spcAft>
                <a:spcPts val="600"/>
              </a:spcAft>
            </a:pPr>
            <a:endParaRPr lang="fi-FI" sz="1600" b="1" dirty="0"/>
          </a:p>
          <a:p>
            <a:pPr algn="ctr">
              <a:spcAft>
                <a:spcPts val="600"/>
              </a:spcAft>
            </a:pPr>
            <a:r>
              <a:rPr lang="fi-FI" sz="1200" dirty="0"/>
              <a:t>kunnioitamme ja pyrimme vahvistamaan asiakkaan itse-määräämisoikeutta ja tuemme asiakkaan osallistumista palvelujensa suunnitteluun ja toteutukseen. </a:t>
            </a:r>
          </a:p>
        </p:txBody>
      </p:sp>
      <p:sp>
        <p:nvSpPr>
          <p:cNvPr id="7" name="Rectangle 6">
            <a:extLst>
              <a:ext uri="{FF2B5EF4-FFF2-40B4-BE49-F238E27FC236}">
                <a16:creationId xmlns:a16="http://schemas.microsoft.com/office/drawing/2014/main" id="{F3CA9E1C-E418-3B66-3E87-EC2260809EFF}"/>
              </a:ext>
            </a:extLst>
          </p:cNvPr>
          <p:cNvSpPr/>
          <p:nvPr/>
        </p:nvSpPr>
        <p:spPr>
          <a:xfrm>
            <a:off x="8878671" y="2639389"/>
            <a:ext cx="2975496" cy="588261"/>
          </a:xfrm>
          <a:prstGeom prst="rect">
            <a:avLst/>
          </a:prstGeom>
          <a:noFill/>
          <a:ln w="19050">
            <a:noFill/>
            <a:prstDash val="solid"/>
          </a:ln>
        </p:spPr>
        <p:txBody>
          <a:bodyPr wrap="square" lIns="72000" rIns="72000" rtlCol="0" anchor="ctr">
            <a:noAutofit/>
          </a:bodyPr>
          <a:lstStyle/>
          <a:p>
            <a:pPr>
              <a:spcAft>
                <a:spcPts val="600"/>
              </a:spcAft>
            </a:pPr>
            <a:r>
              <a:rPr lang="fi-FI" sz="1400" b="1" dirty="0">
                <a:effectLst/>
                <a:ea typeface="Calibri" panose="020F0502020204030204" pitchFamily="34" charset="0"/>
                <a:cs typeface="Times New Roman" panose="02020603050405020304" pitchFamily="18" charset="0"/>
              </a:rPr>
              <a:t>antaa palautetta tai kehittämisideoita</a:t>
            </a:r>
          </a:p>
        </p:txBody>
      </p:sp>
      <p:sp>
        <p:nvSpPr>
          <p:cNvPr id="30" name="Rectangle 29">
            <a:extLst>
              <a:ext uri="{FF2B5EF4-FFF2-40B4-BE49-F238E27FC236}">
                <a16:creationId xmlns:a16="http://schemas.microsoft.com/office/drawing/2014/main" id="{0096C2A7-6267-3BA8-376D-3BB1E2638F63}"/>
              </a:ext>
            </a:extLst>
          </p:cNvPr>
          <p:cNvSpPr/>
          <p:nvPr/>
        </p:nvSpPr>
        <p:spPr>
          <a:xfrm>
            <a:off x="8882012" y="3403511"/>
            <a:ext cx="3045519" cy="625646"/>
          </a:xfrm>
          <a:prstGeom prst="rect">
            <a:avLst/>
          </a:prstGeom>
          <a:noFill/>
          <a:ln w="19050">
            <a:noFill/>
            <a:prstDash val="solid"/>
          </a:ln>
        </p:spPr>
        <p:txBody>
          <a:bodyPr wrap="square" lIns="72000" rIns="72000" rtlCol="0" anchor="ctr">
            <a:noAutofit/>
          </a:bodyPr>
          <a:lstStyle/>
          <a:p>
            <a:pPr>
              <a:spcAft>
                <a:spcPts val="600"/>
              </a:spcAft>
            </a:pPr>
            <a:r>
              <a:rPr lang="fi-FI" sz="1400" b="1" dirty="0">
                <a:effectLst/>
                <a:ea typeface="Calibri" panose="020F0502020204030204" pitchFamily="34" charset="0"/>
                <a:cs typeface="Times New Roman" panose="02020603050405020304" pitchFamily="18" charset="0"/>
              </a:rPr>
              <a:t>tehdä ilmoituksen</a:t>
            </a:r>
          </a:p>
        </p:txBody>
      </p:sp>
      <p:sp>
        <p:nvSpPr>
          <p:cNvPr id="31" name="Rectangle 30">
            <a:extLst>
              <a:ext uri="{FF2B5EF4-FFF2-40B4-BE49-F238E27FC236}">
                <a16:creationId xmlns:a16="http://schemas.microsoft.com/office/drawing/2014/main" id="{99C456BD-49DB-D462-82BA-51FC92798414}"/>
              </a:ext>
            </a:extLst>
          </p:cNvPr>
          <p:cNvSpPr/>
          <p:nvPr/>
        </p:nvSpPr>
        <p:spPr>
          <a:xfrm>
            <a:off x="8882012" y="4146326"/>
            <a:ext cx="2764650" cy="639709"/>
          </a:xfrm>
          <a:prstGeom prst="rect">
            <a:avLst/>
          </a:prstGeom>
          <a:noFill/>
          <a:ln w="19050">
            <a:noFill/>
            <a:prstDash val="solid"/>
          </a:ln>
        </p:spPr>
        <p:txBody>
          <a:bodyPr wrap="square" lIns="72000" rIns="72000" rtlCol="0" anchor="ctr">
            <a:noAutofit/>
          </a:bodyPr>
          <a:lstStyle/>
          <a:p>
            <a:pPr>
              <a:spcAft>
                <a:spcPts val="600"/>
              </a:spcAft>
            </a:pPr>
            <a:r>
              <a:rPr lang="fi-FI" sz="1400" b="1" dirty="0">
                <a:ea typeface="Calibri" panose="020F0502020204030204" pitchFamily="34" charset="0"/>
                <a:cs typeface="Times New Roman" panose="02020603050405020304" pitchFamily="18" charset="0"/>
              </a:rPr>
              <a:t>tehdä muistutuksen</a:t>
            </a:r>
          </a:p>
        </p:txBody>
      </p:sp>
      <p:pic>
        <p:nvPicPr>
          <p:cNvPr id="40" name="Graphic 39">
            <a:extLst>
              <a:ext uri="{FF2B5EF4-FFF2-40B4-BE49-F238E27FC236}">
                <a16:creationId xmlns:a16="http://schemas.microsoft.com/office/drawing/2014/main" id="{408B0DE4-1A96-90AB-85E6-34DB87B933D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230702" y="3451211"/>
            <a:ext cx="530247" cy="530247"/>
          </a:xfrm>
          <a:prstGeom prst="rect">
            <a:avLst/>
          </a:prstGeom>
        </p:spPr>
      </p:pic>
      <p:pic>
        <p:nvPicPr>
          <p:cNvPr id="50" name="Graphic 49">
            <a:extLst>
              <a:ext uri="{FF2B5EF4-FFF2-40B4-BE49-F238E27FC236}">
                <a16:creationId xmlns:a16="http://schemas.microsoft.com/office/drawing/2014/main" id="{88390843-8A0B-49ED-A872-6FAF651ABD5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505226" y="3476349"/>
            <a:ext cx="2720012" cy="2799887"/>
          </a:xfrm>
          <a:prstGeom prst="rect">
            <a:avLst/>
          </a:prstGeom>
        </p:spPr>
      </p:pic>
      <p:sp>
        <p:nvSpPr>
          <p:cNvPr id="53" name="Rectangle 52">
            <a:extLst>
              <a:ext uri="{FF2B5EF4-FFF2-40B4-BE49-F238E27FC236}">
                <a16:creationId xmlns:a16="http://schemas.microsoft.com/office/drawing/2014/main" id="{D1B9411A-917E-24BE-A940-D59B31C0A7D5}"/>
              </a:ext>
            </a:extLst>
          </p:cNvPr>
          <p:cNvSpPr/>
          <p:nvPr/>
        </p:nvSpPr>
        <p:spPr>
          <a:xfrm>
            <a:off x="3613952" y="1688015"/>
            <a:ext cx="4068112" cy="757130"/>
          </a:xfrm>
          <a:prstGeom prst="rect">
            <a:avLst/>
          </a:prstGeom>
          <a:solidFill>
            <a:schemeClr val="accent5">
              <a:lumMod val="20000"/>
              <a:lumOff val="80000"/>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0" name="TextBox 19">
            <a:extLst>
              <a:ext uri="{FF2B5EF4-FFF2-40B4-BE49-F238E27FC236}">
                <a16:creationId xmlns:a16="http://schemas.microsoft.com/office/drawing/2014/main" id="{36426208-C772-BB66-04EA-CBA7A44DA29C}"/>
              </a:ext>
            </a:extLst>
          </p:cNvPr>
          <p:cNvSpPr txBox="1"/>
          <p:nvPr/>
        </p:nvSpPr>
        <p:spPr>
          <a:xfrm>
            <a:off x="3836448" y="1885488"/>
            <a:ext cx="3720363" cy="451940"/>
          </a:xfrm>
          <a:prstGeom prst="rect">
            <a:avLst/>
          </a:prstGeom>
          <a:noFill/>
        </p:spPr>
        <p:txBody>
          <a:bodyPr wrap="square">
            <a:noAutofit/>
          </a:bodyPr>
          <a:lstStyle/>
          <a:p>
            <a:pPr algn="ctr">
              <a:spcAft>
                <a:spcPts val="600"/>
              </a:spcAft>
            </a:pPr>
            <a:r>
              <a:rPr lang="fi-FI" b="1" dirty="0"/>
              <a:t>Minulla asiakkaana on oikeus…</a:t>
            </a:r>
          </a:p>
        </p:txBody>
      </p:sp>
      <p:sp>
        <p:nvSpPr>
          <p:cNvPr id="57" name="TextBox 56">
            <a:extLst>
              <a:ext uri="{FF2B5EF4-FFF2-40B4-BE49-F238E27FC236}">
                <a16:creationId xmlns:a16="http://schemas.microsoft.com/office/drawing/2014/main" id="{8B407675-F6F6-028D-E806-DC5CF1B11453}"/>
              </a:ext>
            </a:extLst>
          </p:cNvPr>
          <p:cNvSpPr txBox="1"/>
          <p:nvPr/>
        </p:nvSpPr>
        <p:spPr>
          <a:xfrm>
            <a:off x="3837393" y="2507278"/>
            <a:ext cx="3627563" cy="2225360"/>
          </a:xfrm>
          <a:prstGeom prst="rect">
            <a:avLst/>
          </a:prstGeom>
          <a:noFill/>
        </p:spPr>
        <p:txBody>
          <a:bodyPr wrap="square">
            <a:noAutofit/>
          </a:bodyPr>
          <a:lstStyle/>
          <a:p>
            <a:pPr>
              <a:spcAft>
                <a:spcPts val="600"/>
              </a:spcAft>
            </a:pPr>
            <a:r>
              <a:rPr lang="fi-FI" sz="1200" dirty="0"/>
              <a:t>henkilökohtaiseen vapauteen, koskemattomuuteen ja turvallisuuteen sekä laadukkaaseen palveluun ja hyvään kohteluun ilman syrjintää. </a:t>
            </a:r>
          </a:p>
          <a:p>
            <a:pPr marL="171450" indent="-171450">
              <a:spcAft>
                <a:spcPts val="600"/>
              </a:spcAft>
              <a:buFont typeface="Arial" panose="020B0604020202020204" pitchFamily="34" charset="0"/>
              <a:buChar char="•"/>
            </a:pPr>
            <a:r>
              <a:rPr lang="fi-FI" sz="1200" dirty="0"/>
              <a:t>Minua kohdellaan kunnioittaen ihmisarvoani, vakaumustani ja yksityisyyttäni. </a:t>
            </a:r>
          </a:p>
          <a:p>
            <a:pPr marL="171450" indent="-171450">
              <a:spcAft>
                <a:spcPts val="600"/>
              </a:spcAft>
              <a:buFont typeface="Arial" panose="020B0604020202020204" pitchFamily="34" charset="0"/>
              <a:buChar char="•"/>
            </a:pPr>
            <a:r>
              <a:rPr lang="fi-FI" sz="1200" dirty="0">
                <a:solidFill>
                  <a:schemeClr val="tx1"/>
                </a:solidFill>
              </a:rPr>
              <a:t>Näkemykseni ja toiveeni huomioidaan </a:t>
            </a:r>
            <a:br>
              <a:rPr lang="fi-FI" sz="1200" dirty="0">
                <a:solidFill>
                  <a:schemeClr val="tx1"/>
                </a:solidFill>
              </a:rPr>
            </a:br>
            <a:r>
              <a:rPr lang="fi-FI" sz="1200" dirty="0">
                <a:solidFill>
                  <a:schemeClr val="tx1"/>
                </a:solidFill>
              </a:rPr>
              <a:t>palveluja suunniteltaessa ja toteutettaessa.</a:t>
            </a:r>
            <a:endParaRPr lang="fi-FI" sz="1200" dirty="0"/>
          </a:p>
        </p:txBody>
      </p:sp>
      <p:pic>
        <p:nvPicPr>
          <p:cNvPr id="44" name="Graphic 43">
            <a:extLst>
              <a:ext uri="{FF2B5EF4-FFF2-40B4-BE49-F238E27FC236}">
                <a16:creationId xmlns:a16="http://schemas.microsoft.com/office/drawing/2014/main" id="{0A59BACD-86A2-E00E-71D2-654A9B5F8FE0}"/>
              </a:ext>
            </a:extLst>
          </p:cNvPr>
          <p:cNvPicPr>
            <a:picLocks noChangeAspect="1"/>
          </p:cNvPicPr>
          <p:nvPr/>
        </p:nvPicPr>
        <p:blipFill>
          <a:blip r:embed="rId10">
            <a:extLst>
              <a:ext uri="{96DAC541-7B7A-43D3-8B79-37D633B846F1}">
                <asvg:svgBlip xmlns:asvg="http://schemas.microsoft.com/office/drawing/2016/SVG/main" r:embed="rId11"/>
              </a:ext>
            </a:extLst>
          </a:blip>
          <a:srcRect/>
          <a:stretch/>
        </p:blipFill>
        <p:spPr>
          <a:xfrm flipH="1">
            <a:off x="5887920" y="3497708"/>
            <a:ext cx="2839635" cy="2923023"/>
          </a:xfrm>
          <a:prstGeom prst="rect">
            <a:avLst/>
          </a:prstGeom>
        </p:spPr>
      </p:pic>
      <p:pic>
        <p:nvPicPr>
          <p:cNvPr id="3" name="Graphic 2" descr="Warning outline">
            <a:extLst>
              <a:ext uri="{FF2B5EF4-FFF2-40B4-BE49-F238E27FC236}">
                <a16:creationId xmlns:a16="http://schemas.microsoft.com/office/drawing/2014/main" id="{0778ACA9-EAF0-6AE6-C070-E3FCFD17C9C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147739" y="4119428"/>
            <a:ext cx="596544" cy="596544"/>
          </a:xfrm>
          <a:prstGeom prst="rect">
            <a:avLst/>
          </a:prstGeom>
        </p:spPr>
      </p:pic>
      <p:pic>
        <p:nvPicPr>
          <p:cNvPr id="13" name="Graphic 12">
            <a:extLst>
              <a:ext uri="{FF2B5EF4-FFF2-40B4-BE49-F238E27FC236}">
                <a16:creationId xmlns:a16="http://schemas.microsoft.com/office/drawing/2014/main" id="{7A46E9E1-B968-60A5-6B11-F1DB9E6235A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115721" y="2581669"/>
            <a:ext cx="519097" cy="613478"/>
          </a:xfrm>
          <a:prstGeom prst="rect">
            <a:avLst/>
          </a:prstGeom>
        </p:spPr>
      </p:pic>
      <p:sp>
        <p:nvSpPr>
          <p:cNvPr id="6" name="Tekstiruutu 5">
            <a:extLst>
              <a:ext uri="{FF2B5EF4-FFF2-40B4-BE49-F238E27FC236}">
                <a16:creationId xmlns:a16="http://schemas.microsoft.com/office/drawing/2014/main" id="{3739C7B7-59EF-566E-DAE8-4C9873257E39}"/>
              </a:ext>
            </a:extLst>
          </p:cNvPr>
          <p:cNvSpPr txBox="1"/>
          <p:nvPr/>
        </p:nvSpPr>
        <p:spPr>
          <a:xfrm>
            <a:off x="8876899" y="3783594"/>
            <a:ext cx="2292346" cy="369332"/>
          </a:xfrm>
          <a:prstGeom prst="rect">
            <a:avLst/>
          </a:prstGeom>
          <a:noFill/>
        </p:spPr>
        <p:txBody>
          <a:bodyPr wrap="square">
            <a:spAutoFit/>
          </a:bodyPr>
          <a:lstStyle/>
          <a:p>
            <a:pPr>
              <a:spcAft>
                <a:spcPts val="600"/>
              </a:spcAft>
            </a:pPr>
            <a:r>
              <a:rPr lang="fi-FI" sz="900" dirty="0">
                <a:ea typeface="Calibri" panose="020F0502020204030204" pitchFamily="34" charset="0"/>
                <a:cs typeface="Times New Roman" panose="02020603050405020304" pitchFamily="18" charset="0"/>
              </a:rPr>
              <a:t>t</a:t>
            </a:r>
            <a:r>
              <a:rPr lang="fi-FI" sz="900" dirty="0">
                <a:effectLst/>
                <a:ea typeface="Calibri" panose="020F0502020204030204" pitchFamily="34" charset="0"/>
                <a:cs typeface="Times New Roman" panose="02020603050405020304" pitchFamily="18" charset="0"/>
              </a:rPr>
              <a:t>ilanteesta, joka on aiheuttanut ta</a:t>
            </a:r>
            <a:r>
              <a:rPr lang="fi-FI" sz="900" dirty="0">
                <a:ea typeface="Calibri" panose="020F0502020204030204" pitchFamily="34" charset="0"/>
                <a:cs typeface="Times New Roman" panose="02020603050405020304" pitchFamily="18" charset="0"/>
              </a:rPr>
              <a:t>i olisi voinut aiheuttaa haittaa</a:t>
            </a:r>
            <a:r>
              <a:rPr lang="fi-FI" sz="900" dirty="0">
                <a:effectLst/>
                <a:ea typeface="Calibri" panose="020F0502020204030204" pitchFamily="34" charset="0"/>
                <a:cs typeface="Times New Roman" panose="02020603050405020304" pitchFamily="18" charset="0"/>
              </a:rPr>
              <a:t> </a:t>
            </a:r>
          </a:p>
        </p:txBody>
      </p:sp>
      <p:sp>
        <p:nvSpPr>
          <p:cNvPr id="8" name="Tekstiruutu 7">
            <a:extLst>
              <a:ext uri="{FF2B5EF4-FFF2-40B4-BE49-F238E27FC236}">
                <a16:creationId xmlns:a16="http://schemas.microsoft.com/office/drawing/2014/main" id="{55A25DE3-3E43-BEF4-090D-BCFCDCBBBE03}"/>
              </a:ext>
            </a:extLst>
          </p:cNvPr>
          <p:cNvSpPr txBox="1"/>
          <p:nvPr/>
        </p:nvSpPr>
        <p:spPr>
          <a:xfrm>
            <a:off x="8876899" y="4533872"/>
            <a:ext cx="2292346" cy="369332"/>
          </a:xfrm>
          <a:prstGeom prst="rect">
            <a:avLst/>
          </a:prstGeom>
          <a:noFill/>
        </p:spPr>
        <p:txBody>
          <a:bodyPr wrap="square">
            <a:spAutoFit/>
          </a:bodyPr>
          <a:lstStyle/>
          <a:p>
            <a:pPr>
              <a:spcAft>
                <a:spcPts val="600"/>
              </a:spcAft>
            </a:pPr>
            <a:r>
              <a:rPr lang="fi-FI" sz="900" dirty="0">
                <a:ea typeface="Calibri" panose="020F0502020204030204" pitchFamily="34" charset="0"/>
                <a:cs typeface="Times New Roman" panose="02020603050405020304" pitchFamily="18" charset="0"/>
              </a:rPr>
              <a:t>t</a:t>
            </a:r>
            <a:r>
              <a:rPr lang="fi-FI" sz="900" dirty="0">
                <a:effectLst/>
                <a:ea typeface="Calibri" panose="020F0502020204030204" pitchFamily="34" charset="0"/>
                <a:cs typeface="Times New Roman" panose="02020603050405020304" pitchFamily="18" charset="0"/>
              </a:rPr>
              <a:t>ilanteesta, joka on aiheuttanut ta</a:t>
            </a:r>
            <a:r>
              <a:rPr lang="fi-FI" sz="900" dirty="0">
                <a:ea typeface="Calibri" panose="020F0502020204030204" pitchFamily="34" charset="0"/>
                <a:cs typeface="Times New Roman" panose="02020603050405020304" pitchFamily="18" charset="0"/>
              </a:rPr>
              <a:t>i olisi voinut aiheuttaa haittaa</a:t>
            </a:r>
            <a:r>
              <a:rPr lang="fi-FI" sz="900" dirty="0">
                <a:effectLst/>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8033384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C15D0E98-BD45-13CB-17C2-FBD26C8C4EE6}"/>
              </a:ext>
            </a:extLst>
          </p:cNvPr>
          <p:cNvGraphicFramePr>
            <a:graphicFrameLocks noChangeAspect="1"/>
          </p:cNvGraphicFramePr>
          <p:nvPr>
            <p:custDataLst>
              <p:tags r:id="rId1"/>
            </p:custDataLst>
            <p:extLst>
              <p:ext uri="{D42A27DB-BD31-4B8C-83A1-F6EECF244321}">
                <p14:modId xmlns:p14="http://schemas.microsoft.com/office/powerpoint/2010/main" val="18896673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C15D0E98-BD45-13CB-17C2-FBD26C8C4EE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8" name="Content Placeholder 27">
            <a:extLst>
              <a:ext uri="{FF2B5EF4-FFF2-40B4-BE49-F238E27FC236}">
                <a16:creationId xmlns:a16="http://schemas.microsoft.com/office/drawing/2014/main" id="{8039A218-7A17-AABD-5BCB-ABD46B8A256A}"/>
              </a:ext>
            </a:extLst>
          </p:cNvPr>
          <p:cNvSpPr>
            <a:spLocks noGrp="1"/>
          </p:cNvSpPr>
          <p:nvPr>
            <p:ph sz="half" idx="1"/>
          </p:nvPr>
        </p:nvSpPr>
        <p:spPr>
          <a:xfrm>
            <a:off x="451413" y="1690686"/>
            <a:ext cx="11289174" cy="5976851"/>
          </a:xfrm>
        </p:spPr>
        <p:txBody>
          <a:bodyPr numCol="2">
            <a:noAutofit/>
          </a:bodyPr>
          <a:lstStyle/>
          <a:p>
            <a:pPr marL="0" lvl="1">
              <a:lnSpc>
                <a:spcPct val="110000"/>
              </a:lnSpc>
              <a:spcBef>
                <a:spcPts val="789"/>
              </a:spcBef>
              <a:spcAft>
                <a:spcPts val="175"/>
              </a:spcAft>
            </a:pPr>
            <a:r>
              <a:rPr lang="fi-FI" dirty="0"/>
              <a:t>Itsemääräämisoikeus on jokaiselle kuuluva perusoikeus, joka muodostuu oikeudesta </a:t>
            </a:r>
            <a:r>
              <a:rPr lang="fi-FI" b="1" dirty="0"/>
              <a:t>henkilökohtaiseen vapauteen</a:t>
            </a:r>
            <a:r>
              <a:rPr lang="fi-FI" dirty="0"/>
              <a:t>, </a:t>
            </a:r>
            <a:r>
              <a:rPr lang="fi-FI" b="1" dirty="0"/>
              <a:t>koskemattomuuteen ja turvallisuuteen</a:t>
            </a:r>
            <a:r>
              <a:rPr lang="fi-FI" dirty="0"/>
              <a:t>. Siihen liittyvät läheisesti oikeudet </a:t>
            </a:r>
            <a:r>
              <a:rPr lang="fi-FI" b="1" dirty="0"/>
              <a:t>yksityisyyteen ja yksityiselämän suojaan</a:t>
            </a:r>
            <a:r>
              <a:rPr lang="fi-FI" dirty="0"/>
              <a:t>. Henkilökohtainen vapaus suojaa henkilön fyysisen vapauden ohella myös hänen </a:t>
            </a:r>
            <a:r>
              <a:rPr lang="fi-FI" b="1" dirty="0"/>
              <a:t>tahdonvapauttaan </a:t>
            </a:r>
            <a:r>
              <a:rPr lang="fi-FI" dirty="0"/>
              <a:t>ja</a:t>
            </a:r>
            <a:r>
              <a:rPr lang="fi-FI" b="1" dirty="0"/>
              <a:t> itsemääräämis-oikeuttaan</a:t>
            </a:r>
            <a:r>
              <a:rPr lang="fi-FI" dirty="0"/>
              <a:t>. Sosiaalihuollon palveluissa henkilökunnan tehtävänä on kunnioittaa ja vahvistaa asiakkaan itsemääräämisoikeutta ja tukea hänen osallistumistaan palvelujensa suunnitteluun ja toteuttamiseen.</a:t>
            </a:r>
          </a:p>
          <a:p>
            <a:pPr marL="0" lvl="1">
              <a:lnSpc>
                <a:spcPct val="110000"/>
              </a:lnSpc>
              <a:spcBef>
                <a:spcPts val="789"/>
              </a:spcBef>
              <a:spcAft>
                <a:spcPts val="175"/>
              </a:spcAft>
            </a:pPr>
            <a:r>
              <a:rPr lang="fi-FI" dirty="0"/>
              <a:t>Itsemääräämisoikeutta koskevista periaatteista ja käytännöistä keskustellaan sekä asiakasta hoitavan lääkärin että omaisten ja läheisten kanssa. Itsemääräämisoikeutta rajoittavista toimista lääkäri tekee kirjalliset päätökset ja tiedot kirjataan asiakkaan palvelu-, hoito tai kuntoutussuunnitelmaan. </a:t>
            </a:r>
          </a:p>
          <a:p>
            <a:pPr algn="just">
              <a:lnSpc>
                <a:spcPct val="100000"/>
              </a:lnSpc>
              <a:spcAft>
                <a:spcPts val="800"/>
              </a:spcAft>
            </a:pPr>
            <a:r>
              <a:rPr lang="fi-FI" dirty="0">
                <a:solidFill>
                  <a:schemeClr val="accent5"/>
                </a:solidFill>
                <a:effectLst/>
                <a:latin typeface="+mn-lt"/>
                <a:ea typeface="Calibri" panose="020F0502020204030204" pitchFamily="34" charset="0"/>
                <a:cs typeface="Times New Roman" panose="02020603050405020304" pitchFamily="18" charset="0"/>
              </a:rPr>
              <a:t>Turvakotipalvelu on asiakkaalle vapaaehtoinen palvelu. Täysi-ikäinen asiakas tekee itse omaa elämäänsä koskevat päätökset, alaikäisillä asiakkailla mukana oleva virallinen huoltaja. Alaikäisten asiakkaiden kohdalla lastensuojelun viranomaiset voivat ottaa kantaa asiakkaan asiaan.</a:t>
            </a:r>
            <a:endParaRPr lang="fi-FI" dirty="0">
              <a:solidFill>
                <a:schemeClr val="accent5"/>
              </a:solidFill>
              <a:latin typeface="+mn-lt"/>
              <a:ea typeface="Calibri" panose="020F0502020204030204" pitchFamily="34" charset="0"/>
              <a:cs typeface="Times New Roman" panose="02020603050405020304" pitchFamily="18" charset="0"/>
            </a:endParaRPr>
          </a:p>
          <a:p>
            <a:pPr algn="just">
              <a:lnSpc>
                <a:spcPct val="100000"/>
              </a:lnSpc>
              <a:spcAft>
                <a:spcPts val="800"/>
              </a:spcAft>
            </a:pPr>
            <a:r>
              <a:rPr lang="fi-FI" dirty="0">
                <a:solidFill>
                  <a:schemeClr val="accent5"/>
                </a:solidFill>
                <a:effectLst/>
                <a:latin typeface="+mn-lt"/>
                <a:ea typeface="Calibri" panose="020F0502020204030204" pitchFamily="34" charset="0"/>
                <a:cs typeface="Times New Roman" panose="02020603050405020304" pitchFamily="18" charset="0"/>
              </a:rPr>
              <a:t>Turvakodilla jokaisella asiakasperheellä on oma huone, joiden yhteydessä on </a:t>
            </a:r>
            <a:r>
              <a:rPr lang="fi-FI" dirty="0" err="1">
                <a:solidFill>
                  <a:schemeClr val="accent5"/>
                </a:solidFill>
                <a:effectLst/>
                <a:latin typeface="+mn-lt"/>
                <a:ea typeface="Calibri" panose="020F0502020204030204" pitchFamily="34" charset="0"/>
                <a:cs typeface="Times New Roman" panose="02020603050405020304" pitchFamily="18" charset="0"/>
              </a:rPr>
              <a:t>wc-</a:t>
            </a:r>
            <a:r>
              <a:rPr lang="fi-FI" dirty="0">
                <a:solidFill>
                  <a:schemeClr val="accent5"/>
                </a:solidFill>
                <a:effectLst/>
                <a:latin typeface="+mn-lt"/>
                <a:ea typeface="Calibri" panose="020F0502020204030204" pitchFamily="34" charset="0"/>
                <a:cs typeface="Times New Roman" panose="02020603050405020304" pitchFamily="18" charset="0"/>
              </a:rPr>
              <a:t> ja suihkutilat. Asiakkaat voivat liikkua turvakodin ulkopuolella, kuten käydä töissä, koulussa, päiväkodissa, tavata läheisiä ja ulkoilla ym. Turvallisuusnäkökulma otetaan aina huomioon, henkilökunta antaa ohjausta ja neuvontaa turvallisuusseikkoihin liittyen.</a:t>
            </a:r>
            <a:endParaRPr lang="fi-FI" b="1" i="1" dirty="0">
              <a:solidFill>
                <a:schemeClr val="accent5"/>
              </a:solidFill>
              <a:latin typeface="+mn-lt"/>
            </a:endParaRPr>
          </a:p>
          <a:p>
            <a:pPr marL="0" lvl="1">
              <a:lnSpc>
                <a:spcPct val="110000"/>
              </a:lnSpc>
              <a:spcBef>
                <a:spcPts val="789"/>
              </a:spcBef>
              <a:spcAft>
                <a:spcPts val="175"/>
              </a:spcAft>
            </a:pPr>
            <a:endParaRPr lang="fi-FI" dirty="0">
              <a:solidFill>
                <a:schemeClr val="accent5"/>
              </a:solidFill>
            </a:endParaRPr>
          </a:p>
          <a:p>
            <a:pPr marL="0" lvl="1">
              <a:lnSpc>
                <a:spcPct val="110000"/>
              </a:lnSpc>
              <a:spcBef>
                <a:spcPts val="789"/>
              </a:spcBef>
              <a:spcAft>
                <a:spcPts val="175"/>
              </a:spcAft>
            </a:pPr>
            <a:endParaRPr lang="fi-FI" dirty="0">
              <a:solidFill>
                <a:schemeClr val="accent5"/>
              </a:solidFill>
            </a:endParaRPr>
          </a:p>
          <a:p>
            <a:pPr marL="0" lvl="1">
              <a:lnSpc>
                <a:spcPct val="110000"/>
              </a:lnSpc>
              <a:spcBef>
                <a:spcPts val="789"/>
              </a:spcBef>
              <a:spcAft>
                <a:spcPts val="175"/>
              </a:spcAft>
            </a:pPr>
            <a:endParaRPr lang="fi-FI" dirty="0">
              <a:solidFill>
                <a:schemeClr val="accent5"/>
              </a:solidFill>
            </a:endParaRPr>
          </a:p>
          <a:p>
            <a:pPr marL="0" lvl="1">
              <a:lnSpc>
                <a:spcPct val="110000"/>
              </a:lnSpc>
              <a:spcBef>
                <a:spcPts val="789"/>
              </a:spcBef>
              <a:spcAft>
                <a:spcPts val="175"/>
              </a:spcAft>
            </a:pPr>
            <a:endParaRPr lang="fi-FI" dirty="0">
              <a:solidFill>
                <a:schemeClr val="accent5"/>
              </a:solidFill>
            </a:endParaRPr>
          </a:p>
          <a:p>
            <a:pPr marL="0" lvl="1">
              <a:lnSpc>
                <a:spcPct val="110000"/>
              </a:lnSpc>
              <a:spcBef>
                <a:spcPts val="789"/>
              </a:spcBef>
              <a:spcAft>
                <a:spcPts val="175"/>
              </a:spcAft>
            </a:pPr>
            <a:r>
              <a:rPr lang="fi-FI" dirty="0">
                <a:solidFill>
                  <a:schemeClr val="accent5"/>
                </a:solidFill>
              </a:rPr>
              <a:t>Itsemääräämisoikeutta voidaan rajoittaa ainoastaan silloin, kun asiakkaan tai muiden henkilöiden terveys tai turvallisuus uhkaa vaarantua, eikä muita keinoja ole käytettävissä. Rajoitustoimenpiteet on toteutettava lievimmän rajoittamisen periaatteen mukaisesti ja turvallisesti henkilön ihmisarvoa kunnioittaen. </a:t>
            </a:r>
            <a:endParaRPr lang="fi-FI" b="1" i="1" dirty="0">
              <a:solidFill>
                <a:schemeClr val="accent5"/>
              </a:solidFill>
            </a:endParaRPr>
          </a:p>
          <a:p>
            <a:pPr algn="just">
              <a:lnSpc>
                <a:spcPct val="100000"/>
              </a:lnSpc>
              <a:spcAft>
                <a:spcPts val="800"/>
              </a:spcAft>
            </a:pPr>
            <a:endParaRPr lang="fi-FI" b="1" i="1" dirty="0">
              <a:solidFill>
                <a:schemeClr val="accent5"/>
              </a:solidFill>
            </a:endParaRPr>
          </a:p>
        </p:txBody>
      </p:sp>
      <p:sp>
        <p:nvSpPr>
          <p:cNvPr id="8" name="TextBox 7">
            <a:extLst>
              <a:ext uri="{FF2B5EF4-FFF2-40B4-BE49-F238E27FC236}">
                <a16:creationId xmlns:a16="http://schemas.microsoft.com/office/drawing/2014/main" id="{D49E494D-DA20-030B-C771-EA3D829F07E3}"/>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29" name="Title 33">
            <a:extLst>
              <a:ext uri="{FF2B5EF4-FFF2-40B4-BE49-F238E27FC236}">
                <a16:creationId xmlns:a16="http://schemas.microsoft.com/office/drawing/2014/main" id="{388276B7-073C-B7F3-E508-6F620BBB536A}"/>
              </a:ext>
            </a:extLst>
          </p:cNvPr>
          <p:cNvSpPr>
            <a:spLocks noGrp="1"/>
          </p:cNvSpPr>
          <p:nvPr>
            <p:ph type="title"/>
          </p:nvPr>
        </p:nvSpPr>
        <p:spPr>
          <a:xfrm>
            <a:off x="451413" y="822684"/>
            <a:ext cx="11289174" cy="868004"/>
          </a:xfrm>
        </p:spPr>
        <p:txBody>
          <a:bodyPr vert="horz"/>
          <a:lstStyle/>
          <a:p>
            <a:r>
              <a:rPr lang="fi-FI" dirty="0"/>
              <a:t>Itsemääräämisoikeuden vahvistaminen</a:t>
            </a:r>
          </a:p>
        </p:txBody>
      </p:sp>
      <p:grpSp>
        <p:nvGrpSpPr>
          <p:cNvPr id="2" name="Ryhmä 1">
            <a:extLst>
              <a:ext uri="{FF2B5EF4-FFF2-40B4-BE49-F238E27FC236}">
                <a16:creationId xmlns:a16="http://schemas.microsoft.com/office/drawing/2014/main" id="{ECB0E6A6-C7F1-139B-50F5-BFECD9A41484}"/>
              </a:ext>
            </a:extLst>
          </p:cNvPr>
          <p:cNvGrpSpPr/>
          <p:nvPr/>
        </p:nvGrpSpPr>
        <p:grpSpPr>
          <a:xfrm>
            <a:off x="4928896" y="468949"/>
            <a:ext cx="2338976" cy="45719"/>
            <a:chOff x="4928896" y="468949"/>
            <a:chExt cx="2338976" cy="45719"/>
          </a:xfrm>
        </p:grpSpPr>
        <p:sp>
          <p:nvSpPr>
            <p:cNvPr id="3" name="Rectangle 42">
              <a:extLst>
                <a:ext uri="{FF2B5EF4-FFF2-40B4-BE49-F238E27FC236}">
                  <a16:creationId xmlns:a16="http://schemas.microsoft.com/office/drawing/2014/main" id="{EB870E3B-38D8-3F7A-FD08-74C33F52EAB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 name="Rectangle 43">
              <a:extLst>
                <a:ext uri="{FF2B5EF4-FFF2-40B4-BE49-F238E27FC236}">
                  <a16:creationId xmlns:a16="http://schemas.microsoft.com/office/drawing/2014/main" id="{4CC11A2F-9C0B-0A98-3390-07B0B920C30B}"/>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4">
              <a:extLst>
                <a:ext uri="{FF2B5EF4-FFF2-40B4-BE49-F238E27FC236}">
                  <a16:creationId xmlns:a16="http://schemas.microsoft.com/office/drawing/2014/main" id="{4DEAE9BA-CB68-B318-BD4B-E7291EA1E751}"/>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5">
              <a:extLst>
                <a:ext uri="{FF2B5EF4-FFF2-40B4-BE49-F238E27FC236}">
                  <a16:creationId xmlns:a16="http://schemas.microsoft.com/office/drawing/2014/main" id="{5489BC12-A085-54D1-CF8D-2D4DADF0274E}"/>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46">
              <a:extLst>
                <a:ext uri="{FF2B5EF4-FFF2-40B4-BE49-F238E27FC236}">
                  <a16:creationId xmlns:a16="http://schemas.microsoft.com/office/drawing/2014/main" id="{8FB1E7F1-B8E6-7105-E260-4BA5B6516CD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Rectangle 47">
              <a:extLst>
                <a:ext uri="{FF2B5EF4-FFF2-40B4-BE49-F238E27FC236}">
                  <a16:creationId xmlns:a16="http://schemas.microsoft.com/office/drawing/2014/main" id="{7748F284-7301-8F54-4354-B81135E6B7A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12" name="TextBox 5">
            <a:extLst>
              <a:ext uri="{FF2B5EF4-FFF2-40B4-BE49-F238E27FC236}">
                <a16:creationId xmlns:a16="http://schemas.microsoft.com/office/drawing/2014/main" id="{7163B1E1-3E4B-DFB0-B712-A8AFF28440A6}"/>
              </a:ext>
            </a:extLst>
          </p:cNvPr>
          <p:cNvSpPr txBox="1"/>
          <p:nvPr/>
        </p:nvSpPr>
        <p:spPr>
          <a:xfrm>
            <a:off x="6459525" y="4395831"/>
            <a:ext cx="5281062" cy="1993220"/>
          </a:xfrm>
          <a:prstGeom prst="rect">
            <a:avLst/>
          </a:prstGeom>
          <a:solidFill>
            <a:schemeClr val="bg1"/>
          </a:solidFill>
          <a:ln w="25400">
            <a:solidFill>
              <a:srgbClr val="C9CAFF"/>
            </a:solidFill>
            <a:prstDash val="solid"/>
          </a:ln>
        </p:spPr>
        <p:txBody>
          <a:bodyPr wrap="square" rtlCol="0">
            <a:noAutofit/>
          </a:bodyPr>
          <a:lstStyle/>
          <a:p>
            <a:r>
              <a:rPr lang="fi-FI" sz="1200" b="1" dirty="0">
                <a:ea typeface="Inter" panose="02000503000000020004" pitchFamily="2" charset="0"/>
              </a:rPr>
              <a:t>Itsemääräämisoikeuden vahvistaminen yksikössä: </a:t>
            </a:r>
          </a:p>
          <a:p>
            <a:pPr>
              <a:buClr>
                <a:schemeClr val="accent5">
                  <a:lumMod val="60000"/>
                  <a:lumOff val="40000"/>
                </a:schemeClr>
              </a:buClr>
            </a:pPr>
            <a:endParaRPr lang="fi-FI" sz="1200" dirty="0">
              <a:ea typeface="Inter" panose="02000503000000020004" pitchFamily="2" charset="0"/>
            </a:endParaRPr>
          </a:p>
          <a:p>
            <a:pPr>
              <a:buClr>
                <a:schemeClr val="accent5">
                  <a:lumMod val="60000"/>
                  <a:lumOff val="40000"/>
                </a:schemeClr>
              </a:buClr>
            </a:pPr>
            <a:r>
              <a:rPr lang="fi-FI" sz="1200" dirty="0">
                <a:effectLst/>
                <a:ea typeface="Calibri" panose="020F0502020204030204" pitchFamily="34" charset="0"/>
                <a:cs typeface="Times New Roman" panose="02020603050405020304" pitchFamily="18" charset="0"/>
              </a:rPr>
              <a:t>Turvakodilla ei rajoiteta asiakkaan itsemääräämisoikeutta, turvakotipalvelu perustuu vapaaehtoisuuteen.  Työskentelyn tavoitteena on asiakkaan omien voimavarojen ja selviytymiskeinojen vahvistaminen. </a:t>
            </a:r>
            <a:r>
              <a:rPr lang="fi-FI" sz="1800" dirty="0">
                <a:effectLst/>
                <a:latin typeface="Trebuchet MS" panose="020B0603020202020204" pitchFamily="34" charset="0"/>
                <a:ea typeface="Calibri" panose="020F0502020204030204" pitchFamily="34" charset="0"/>
                <a:cs typeface="Times New Roman" panose="02020603050405020304" pitchFamily="18" charset="0"/>
              </a:rPr>
              <a:t>	</a:t>
            </a:r>
            <a:endParaRPr lang="fi-FI" sz="1200" b="1" dirty="0">
              <a:ea typeface="Inter" panose="02000503000000020004" pitchFamily="2" charset="0"/>
            </a:endParaRPr>
          </a:p>
        </p:txBody>
      </p:sp>
    </p:spTree>
    <p:extLst>
      <p:ext uri="{BB962C8B-B14F-4D97-AF65-F5344CB8AC3E}">
        <p14:creationId xmlns:p14="http://schemas.microsoft.com/office/powerpoint/2010/main" val="21440740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E54A9A18-E315-646B-EDA0-4C0BB1764947}"/>
              </a:ext>
            </a:extLst>
          </p:cNvPr>
          <p:cNvGraphicFramePr>
            <a:graphicFrameLocks noChangeAspect="1"/>
          </p:cNvGraphicFramePr>
          <p:nvPr>
            <p:custDataLst>
              <p:tags r:id="rId1"/>
            </p:custDataLst>
            <p:extLst>
              <p:ext uri="{D42A27DB-BD31-4B8C-83A1-F6EECF244321}">
                <p14:modId xmlns:p14="http://schemas.microsoft.com/office/powerpoint/2010/main" val="8018523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E54A9A18-E315-646B-EDA0-4C0BB176494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5" name="Content Placeholder 14">
            <a:extLst>
              <a:ext uri="{FF2B5EF4-FFF2-40B4-BE49-F238E27FC236}">
                <a16:creationId xmlns:a16="http://schemas.microsoft.com/office/drawing/2014/main" id="{05DF6EEB-54EE-C49C-8888-4C1371CD0A02}"/>
              </a:ext>
            </a:extLst>
          </p:cNvPr>
          <p:cNvSpPr>
            <a:spLocks noGrp="1"/>
          </p:cNvSpPr>
          <p:nvPr>
            <p:ph sz="half" idx="1"/>
          </p:nvPr>
        </p:nvSpPr>
        <p:spPr>
          <a:xfrm>
            <a:off x="451413" y="1825625"/>
            <a:ext cx="11289174" cy="4137851"/>
          </a:xfrm>
        </p:spPr>
        <p:txBody>
          <a:bodyPr numCol="2"/>
          <a:lstStyle/>
          <a:p>
            <a:pPr marL="0" lvl="1" defTabSz="914377">
              <a:lnSpc>
                <a:spcPct val="100000"/>
              </a:lnSpc>
              <a:spcAft>
                <a:spcPts val="527"/>
              </a:spcAft>
            </a:pPr>
            <a:r>
              <a:rPr lang="fi-FI" sz="2000" b="1" dirty="0">
                <a:latin typeface="+mn-lt"/>
                <a:cs typeface="Times New Roman" panose="02020603050405020304" pitchFamily="18" charset="0"/>
              </a:rPr>
              <a:t>Palveluohjaus ja palvelutarpeen arviointi</a:t>
            </a:r>
          </a:p>
          <a:p>
            <a:pPr marL="0" lvl="1">
              <a:lnSpc>
                <a:spcPct val="100000"/>
              </a:lnSpc>
              <a:spcBef>
                <a:spcPts val="0"/>
              </a:spcBef>
              <a:spcAft>
                <a:spcPts val="175"/>
              </a:spcAft>
            </a:pPr>
            <a:r>
              <a:rPr lang="fi-FI" b="1" dirty="0">
                <a:ea typeface="Inter" panose="02000503000000020004" pitchFamily="2" charset="0"/>
              </a:rPr>
              <a:t>Hoidon ja palvelun tarvetta arvioidaan yhdessä asiakkaan ja tarvittaessa hänen omaisten, läheisten tai laillisen edustajan kanssa. </a:t>
            </a:r>
            <a:r>
              <a:rPr lang="fi-FI" dirty="0">
                <a:ea typeface="Inter" panose="02000503000000020004" pitchFamily="2" charset="0"/>
              </a:rPr>
              <a:t>Arvioinnin lähtökohtana on henkilön oma näkemys voimavaroistaan ja niiden vahvistamisesta. </a:t>
            </a:r>
            <a:r>
              <a:rPr lang="fi-FI" b="1" dirty="0">
                <a:ea typeface="Inter" panose="02000503000000020004" pitchFamily="2" charset="0"/>
              </a:rPr>
              <a:t>Palvelutarpeen selvittämisessä huomion kohteena ovat toimintakyvyn palauttaminen, ylläpitäminen ja edistäminen sekä kuntoutumisen mahdollisuudet</a:t>
            </a:r>
            <a:r>
              <a:rPr lang="fi-FI" dirty="0">
                <a:ea typeface="Inter" panose="02000503000000020004" pitchFamily="2" charset="0"/>
              </a:rPr>
              <a:t>. Palvelutarpeen arviointi kattaa kaikki </a:t>
            </a:r>
            <a:r>
              <a:rPr lang="fi-FI" dirty="0"/>
              <a:t>toimintakyvyn ulottuvuudet, jotka ovat fyysinen, psyykkinen, sosiaalinen ja kognitiivinen toimintakyky. Lisäksi arvioinnissa otetaan huomioon toimintakyvyn heikkenemistä ennakoivat eri ulottuvuuksiin liittyvät riskitekijät, kuten terveydentilan epävakaus, heikko ravitsemustila, turvattomuus, sosiaalisten kontaktien vähyys tai kipu.</a:t>
            </a:r>
          </a:p>
          <a:p>
            <a:pPr marL="0" lvl="1">
              <a:lnSpc>
                <a:spcPct val="100000"/>
              </a:lnSpc>
              <a:spcBef>
                <a:spcPts val="789"/>
              </a:spcBef>
              <a:spcAft>
                <a:spcPts val="175"/>
              </a:spcAft>
            </a:pPr>
            <a:r>
              <a:rPr lang="fi-FI" dirty="0">
                <a:ea typeface="Inter" panose="02000503000000020004" pitchFamily="2" charset="0"/>
              </a:rPr>
              <a:t>Kaikki asiakkaat tulevat palveluiden piiriin palveluohjauksen kautta. </a:t>
            </a:r>
            <a:r>
              <a:rPr lang="fi-FI" b="1" dirty="0">
                <a:ea typeface="Inter" panose="02000503000000020004" pitchFamily="2" charset="0"/>
              </a:rPr>
              <a:t>Palveluohjauksessa kartoitetaan asiakkaan toimintakyky ja arvioidaan asiakkaan palveluntarve</a:t>
            </a:r>
            <a:r>
              <a:rPr lang="fi-FI" dirty="0">
                <a:ea typeface="Inter" panose="02000503000000020004" pitchFamily="2" charset="0"/>
              </a:rPr>
              <a:t>. Palvelupyynnön tultua, asiakkaaseen otetaan yhteyttä seitsemän arkipäivän kuluessa. Tällöin tehdään alustava kartoitus ja sovitaan tarvittaessa kartoituskäynti. Mikäli kartoituskäynnin perusteella asiakkaan palvelutarve täyttää palvelun myöntämisperusteet, aloitetaan palvelusopimuksen tekeminen ja laaditaan palvelutarpeen arvioinnin yhteydessä lakisääteinen asiakassuunnitelma. Apuna palvelutarpeen arvioinnissa mittareina käytetään mm. RAI-, MMSE- ja GDS –arviointeja mittaamaan asiakkaan toimintakykyä, muistia ja mielialaa. </a:t>
            </a:r>
            <a:r>
              <a:rPr lang="fi-FI" dirty="0"/>
              <a:t>Vanhuspalvelulain mukaisesti RAI-arviointivälineistöä käytetään iäkkään henkilön toimintakyvyn arvioinnissa aina, mikäli henkilö jo alustavan arvion mukaan tarvitsee säännöllisesti annettavia sosiaalipalveluja hoitonsa ja huolenpitonsa turvaamiseksi.  </a:t>
            </a:r>
            <a:endParaRPr lang="fi-FI" dirty="0">
              <a:ea typeface="Inter" panose="02000503000000020004" pitchFamily="2" charset="0"/>
            </a:endParaRPr>
          </a:p>
          <a:p>
            <a:r>
              <a:rPr lang="fi-FI" b="0" i="0" u="none" strike="noStrike" baseline="0" dirty="0">
                <a:solidFill>
                  <a:schemeClr val="accent5"/>
                </a:solidFill>
                <a:latin typeface="+mn-lt"/>
              </a:rPr>
              <a:t>Turvakodilla palvelutarve arvioidaan ensimmäisen kontaktin yhteydessä; onko kyseessä lähisuhdeväkivalta tai siihen rinnastettava tilanne. Jos on, asiakkuus turvakodissa alkaa ja jos kyseessä ei ole lähisuhdeväkivalta tai siihen rinnastettava tilanne, asiakas ohjataan ottamaan yhteyttä oikeaan palveluun. Tulotilanteessa tehdään turvakotipalvelun ensiarvio, jossa kartoitetaan koetun väkivallan lisäksi muu palvelutarve. </a:t>
            </a:r>
            <a:endParaRPr lang="fi-FI" i="1" dirty="0">
              <a:solidFill>
                <a:schemeClr val="accent5"/>
              </a:solidFill>
              <a:latin typeface="+mn-lt"/>
              <a:ea typeface="Inter" panose="02000503000000020004" pitchFamily="2" charset="0"/>
            </a:endParaRPr>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838201" y="894524"/>
            <a:ext cx="10781715" cy="992109"/>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endParaRPr lang="fi-FI" sz="3600" dirty="0">
              <a:solidFill>
                <a:schemeClr val="accent5"/>
              </a:solidFill>
              <a:latin typeface="+mj-lt"/>
              <a:ea typeface="Inter" panose="02000503000000020004" pitchFamily="2" charset="0"/>
            </a:endParaRPr>
          </a:p>
        </p:txBody>
      </p:sp>
      <p:sp>
        <p:nvSpPr>
          <p:cNvPr id="26" name="TextBox 25">
            <a:extLst>
              <a:ext uri="{FF2B5EF4-FFF2-40B4-BE49-F238E27FC236}">
                <a16:creationId xmlns:a16="http://schemas.microsoft.com/office/drawing/2014/main" id="{A50EBE25-9865-2865-C8E9-F735BE7108E2}"/>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28" name="Title 33">
            <a:extLst>
              <a:ext uri="{FF2B5EF4-FFF2-40B4-BE49-F238E27FC236}">
                <a16:creationId xmlns:a16="http://schemas.microsoft.com/office/drawing/2014/main" id="{995E468A-B1E8-BB69-A946-CBDF70CA4E64}"/>
              </a:ext>
            </a:extLst>
          </p:cNvPr>
          <p:cNvSpPr>
            <a:spLocks noGrp="1"/>
          </p:cNvSpPr>
          <p:nvPr>
            <p:ph type="title"/>
          </p:nvPr>
        </p:nvSpPr>
        <p:spPr>
          <a:xfrm>
            <a:off x="451413" y="822684"/>
            <a:ext cx="11289174" cy="868004"/>
          </a:xfrm>
        </p:spPr>
        <p:txBody>
          <a:bodyPr vert="horz"/>
          <a:lstStyle/>
          <a:p>
            <a:r>
              <a:rPr lang="fi-FI" dirty="0"/>
              <a:t>Asiakkaan osallisuus (1/4)</a:t>
            </a:r>
          </a:p>
        </p:txBody>
      </p:sp>
      <p:pic>
        <p:nvPicPr>
          <p:cNvPr id="23" name="Graphic 43">
            <a:extLst>
              <a:ext uri="{FF2B5EF4-FFF2-40B4-BE49-F238E27FC236}">
                <a16:creationId xmlns:a16="http://schemas.microsoft.com/office/drawing/2014/main" id="{9C7952BD-822F-A47E-DB66-780BA86C9E47}"/>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flipH="1">
            <a:off x="8736676" y="3589659"/>
            <a:ext cx="3003911" cy="2963450"/>
          </a:xfrm>
          <a:prstGeom prst="rect">
            <a:avLst/>
          </a:prstGeom>
        </p:spPr>
      </p:pic>
      <p:grpSp>
        <p:nvGrpSpPr>
          <p:cNvPr id="24" name="Ryhmä 23">
            <a:extLst>
              <a:ext uri="{FF2B5EF4-FFF2-40B4-BE49-F238E27FC236}">
                <a16:creationId xmlns:a16="http://schemas.microsoft.com/office/drawing/2014/main" id="{9174F9FE-DA94-7A11-DFBC-DCADA7EA277A}"/>
              </a:ext>
            </a:extLst>
          </p:cNvPr>
          <p:cNvGrpSpPr/>
          <p:nvPr/>
        </p:nvGrpSpPr>
        <p:grpSpPr>
          <a:xfrm>
            <a:off x="4928896" y="468949"/>
            <a:ext cx="2338976" cy="45719"/>
            <a:chOff x="4928896" y="468949"/>
            <a:chExt cx="2338976" cy="45719"/>
          </a:xfrm>
        </p:grpSpPr>
        <p:sp>
          <p:nvSpPr>
            <p:cNvPr id="25" name="Rectangle 42">
              <a:extLst>
                <a:ext uri="{FF2B5EF4-FFF2-40B4-BE49-F238E27FC236}">
                  <a16:creationId xmlns:a16="http://schemas.microsoft.com/office/drawing/2014/main" id="{B7A83C11-CBA3-827D-49A1-95CD9B8476A7}"/>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3">
              <a:extLst>
                <a:ext uri="{FF2B5EF4-FFF2-40B4-BE49-F238E27FC236}">
                  <a16:creationId xmlns:a16="http://schemas.microsoft.com/office/drawing/2014/main" id="{09E0D2A0-543A-8179-3E99-3E5ADB279C09}"/>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4">
              <a:extLst>
                <a:ext uri="{FF2B5EF4-FFF2-40B4-BE49-F238E27FC236}">
                  <a16:creationId xmlns:a16="http://schemas.microsoft.com/office/drawing/2014/main" id="{233F94D4-C4F0-D431-5B36-E60DDE57FDC3}"/>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57E30030-B1EB-15F1-AEA5-911C06E45BE3}"/>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CF98FB0A-0960-C92C-6FE4-F0F9388204D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C5AAF07F-90E2-FCE9-283E-DDCA029053E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0605873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713FF67F-1590-DC4C-6458-EC7D86BF60C7}"/>
              </a:ext>
            </a:extLst>
          </p:cNvPr>
          <p:cNvGraphicFramePr>
            <a:graphicFrameLocks noChangeAspect="1"/>
          </p:cNvGraphicFramePr>
          <p:nvPr>
            <p:custDataLst>
              <p:tags r:id="rId1"/>
            </p:custDataLst>
            <p:extLst>
              <p:ext uri="{D42A27DB-BD31-4B8C-83A1-F6EECF244321}">
                <p14:modId xmlns:p14="http://schemas.microsoft.com/office/powerpoint/2010/main" val="404697010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7" name="think-cell data - do not delete" hidden="1">
                        <a:extLst>
                          <a:ext uri="{FF2B5EF4-FFF2-40B4-BE49-F238E27FC236}">
                            <a16:creationId xmlns:a16="http://schemas.microsoft.com/office/drawing/2014/main" id="{713FF67F-1590-DC4C-6458-EC7D86BF60C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7" name="Title 26">
            <a:extLst>
              <a:ext uri="{FF2B5EF4-FFF2-40B4-BE49-F238E27FC236}">
                <a16:creationId xmlns:a16="http://schemas.microsoft.com/office/drawing/2014/main" id="{C889C30A-18F8-7635-6A3F-524056B67BF2}"/>
              </a:ext>
            </a:extLst>
          </p:cNvPr>
          <p:cNvSpPr>
            <a:spLocks noGrp="1"/>
          </p:cNvSpPr>
          <p:nvPr>
            <p:ph type="title"/>
          </p:nvPr>
        </p:nvSpPr>
        <p:spPr/>
        <p:txBody>
          <a:bodyPr vert="horz"/>
          <a:lstStyle/>
          <a:p>
            <a:r>
              <a:rPr lang="fi-FI" dirty="0"/>
              <a:t>Asiakkaan osallisuus (2/4)</a:t>
            </a:r>
          </a:p>
        </p:txBody>
      </p:sp>
      <p:sp>
        <p:nvSpPr>
          <p:cNvPr id="28" name="Content Placeholder 27">
            <a:extLst>
              <a:ext uri="{FF2B5EF4-FFF2-40B4-BE49-F238E27FC236}">
                <a16:creationId xmlns:a16="http://schemas.microsoft.com/office/drawing/2014/main" id="{A0B0A635-DDAF-B0FD-E6E3-CE42BE59BD38}"/>
              </a:ext>
            </a:extLst>
          </p:cNvPr>
          <p:cNvSpPr>
            <a:spLocks noGrp="1"/>
          </p:cNvSpPr>
          <p:nvPr>
            <p:ph sz="half" idx="1"/>
          </p:nvPr>
        </p:nvSpPr>
        <p:spPr>
          <a:xfrm>
            <a:off x="451413" y="1816916"/>
            <a:ext cx="11289174" cy="4549049"/>
          </a:xfrm>
        </p:spPr>
        <p:txBody>
          <a:bodyPr numCol="2"/>
          <a:lstStyle/>
          <a:p>
            <a:pPr marL="0" lvl="1">
              <a:lnSpc>
                <a:spcPct val="100000"/>
              </a:lnSpc>
              <a:spcAft>
                <a:spcPts val="600"/>
              </a:spcAft>
            </a:pPr>
            <a:r>
              <a:rPr lang="fi-FI" sz="2000" b="1" dirty="0">
                <a:ea typeface="Inter" panose="02000503000000020004" pitchFamily="2" charset="0"/>
              </a:rPr>
              <a:t>Asiakas- ja toteuttamissuunnitelma</a:t>
            </a:r>
            <a:endParaRPr lang="fi-FI" sz="1200" dirty="0">
              <a:ea typeface="Inter" panose="02000503000000020004" pitchFamily="2" charset="0"/>
              <a:cs typeface="Times New Roman" panose="02020603050405020304" pitchFamily="18" charset="0"/>
            </a:endParaRPr>
          </a:p>
          <a:p>
            <a:pPr marL="0" lvl="1">
              <a:lnSpc>
                <a:spcPct val="100000"/>
              </a:lnSpc>
              <a:spcBef>
                <a:spcPts val="0"/>
              </a:spcBef>
              <a:spcAft>
                <a:spcPts val="175"/>
              </a:spcAft>
            </a:pPr>
            <a:r>
              <a:rPr lang="fi-FI" dirty="0"/>
              <a:t>Asiakassuunnitelmasta säädetään sosiaalihuollon asiakkaan asemasta ja oikeuksista annetun lain 7 §:</a:t>
            </a:r>
            <a:r>
              <a:rPr lang="fi-FI" dirty="0" err="1"/>
              <a:t>ssä</a:t>
            </a:r>
            <a:r>
              <a:rPr lang="fi-FI" dirty="0"/>
              <a:t>. </a:t>
            </a:r>
            <a:r>
              <a:rPr lang="fi-FI" b="1" dirty="0"/>
              <a:t>Hoidon ja palvelun tarve kirjataan asiakkaan henkilökohtaiseen, päivittäistä hoitoa, palvelua tai kuntoutumista koskevaan suunnitelmaan</a:t>
            </a:r>
            <a:r>
              <a:rPr lang="fi-FI" dirty="0"/>
              <a:t>, jota päivitetään asiakkaan tilanteessa tapahtuvien muutosten yhteydessä. Suunnitelman tavoitteena on auttaa asiakasta saavuttamaan elämänlaadulle ja kuntoutumiselle asetetut tavoitteet. </a:t>
            </a:r>
          </a:p>
          <a:p>
            <a:pPr marL="0" lvl="1">
              <a:lnSpc>
                <a:spcPct val="100000"/>
              </a:lnSpc>
              <a:spcBef>
                <a:spcPts val="0"/>
              </a:spcBef>
              <a:spcAft>
                <a:spcPts val="175"/>
              </a:spcAft>
            </a:pPr>
            <a:endParaRPr lang="fi-FI" dirty="0"/>
          </a:p>
          <a:p>
            <a:pPr marL="0" lvl="1">
              <a:lnSpc>
                <a:spcPct val="100000"/>
              </a:lnSpc>
              <a:spcBef>
                <a:spcPts val="0"/>
              </a:spcBef>
              <a:spcAft>
                <a:spcPts val="175"/>
              </a:spcAft>
            </a:pPr>
            <a:r>
              <a:rPr lang="fi-FI" b="1" dirty="0"/>
              <a:t>Päivittäisen palvelun ja hoidon toteuttamissuunnitelma eli hoito- ja palvelusuunnitelma </a:t>
            </a:r>
            <a:r>
              <a:rPr lang="fi-FI" dirty="0"/>
              <a:t>on asiakirja, joka täydentää asiakkaalle laadittua asiakassuunnitelmaa, ja jolla viestitään muun muassa palvelun järjestäjälle asiakkaan palvelutarpeessa tapahtuneista muutoksista.</a:t>
            </a:r>
            <a:r>
              <a:rPr lang="fi-FI" sz="1200" dirty="0">
                <a:ea typeface="Inter" panose="02000503000000020004" pitchFamily="2" charset="0"/>
              </a:rPr>
              <a:t> Asiakkaan näkemykset palveluvaihtoehdoista on kirjattava suunnitelmaan. </a:t>
            </a:r>
          </a:p>
          <a:p>
            <a:pPr>
              <a:lnSpc>
                <a:spcPct val="100000"/>
              </a:lnSpc>
              <a:spcAft>
                <a:spcPts val="800"/>
              </a:spcAft>
            </a:pPr>
            <a:r>
              <a:rPr lang="fi-FI" dirty="0">
                <a:solidFill>
                  <a:schemeClr val="accent5"/>
                </a:solidFill>
                <a:effectLst/>
                <a:latin typeface="+mn-lt"/>
                <a:ea typeface="Calibri" panose="020F0502020204030204" pitchFamily="34" charset="0"/>
                <a:cs typeface="Times New Roman" panose="02020603050405020304" pitchFamily="18" charset="0"/>
              </a:rPr>
              <a:t>Turvakodin vastaava sosiaalityöntekijä laatii turvakotipalvelusuunnitelman yhdessä asiakkaan ja omaohjaajan kanssa. Suunnitelman toteutumista seurataan ja päivitetään säännöllisesti yhdessä asiakkaan, omaohjaajan ja sosiaalityöntekijän kanssa. Palvelusuunnitelmaan kirjataan asiakkaalle kerrotut eri vaihtoehdot ja niiden merkitys. </a:t>
            </a:r>
            <a:r>
              <a:rPr lang="fi-FI" dirty="0">
                <a:solidFill>
                  <a:schemeClr val="accent5"/>
                </a:solidFill>
                <a:latin typeface="+mn-lt"/>
                <a:ea typeface="Calibri" panose="020F0502020204030204" pitchFamily="34" charset="0"/>
                <a:cs typeface="Times New Roman" panose="02020603050405020304" pitchFamily="18" charset="0"/>
              </a:rPr>
              <a:t>L</a:t>
            </a:r>
            <a:r>
              <a:rPr lang="fi-FI" dirty="0">
                <a:solidFill>
                  <a:schemeClr val="accent5"/>
                </a:solidFill>
                <a:effectLst/>
                <a:latin typeface="+mn-lt"/>
                <a:ea typeface="Calibri" panose="020F0502020204030204" pitchFamily="34" charset="0"/>
                <a:cs typeface="Times New Roman" panose="02020603050405020304" pitchFamily="18" charset="0"/>
              </a:rPr>
              <a:t>äheiset huomioidaan </a:t>
            </a:r>
            <a:r>
              <a:rPr lang="fi-FI" dirty="0">
                <a:solidFill>
                  <a:schemeClr val="accent5"/>
                </a:solidFill>
                <a:latin typeface="+mn-lt"/>
                <a:ea typeface="Calibri" panose="020F0502020204030204" pitchFamily="34" charset="0"/>
                <a:cs typeface="Times New Roman" panose="02020603050405020304" pitchFamily="18" charset="0"/>
              </a:rPr>
              <a:t>palvelusuunnitelman laadinnassa </a:t>
            </a:r>
            <a:r>
              <a:rPr lang="fi-FI" dirty="0">
                <a:solidFill>
                  <a:schemeClr val="accent5"/>
                </a:solidFill>
                <a:effectLst/>
                <a:latin typeface="+mn-lt"/>
                <a:ea typeface="Calibri" panose="020F0502020204030204" pitchFamily="34" charset="0"/>
                <a:cs typeface="Times New Roman" panose="02020603050405020304" pitchFamily="18" charset="0"/>
              </a:rPr>
              <a:t>asiakkaan toiveiden mukaisesti sekä kaikkien osapuolten turvallisuus huomioiden. Erilaiset näkemykset kirjataan turvakodin palvelusuunnitelmaan ylös.	</a:t>
            </a:r>
          </a:p>
          <a:p>
            <a:pPr>
              <a:lnSpc>
                <a:spcPct val="100000"/>
              </a:lnSpc>
              <a:spcAft>
                <a:spcPts val="800"/>
              </a:spcAft>
            </a:pPr>
            <a:r>
              <a:rPr lang="fi-FI" dirty="0">
                <a:solidFill>
                  <a:schemeClr val="accent5"/>
                </a:solidFill>
                <a:effectLst/>
                <a:latin typeface="+mn-lt"/>
                <a:ea typeface="Calibri" panose="020F0502020204030204" pitchFamily="34" charset="0"/>
                <a:cs typeface="Times New Roman" panose="02020603050405020304" pitchFamily="18" charset="0"/>
              </a:rPr>
              <a:t>Turvakodin päivittäisissä raporteissa ja viikoittaisissa tiimeissä käydään läpi suunnitelmat ja niiden toteutuminen. 	</a:t>
            </a:r>
            <a:endParaRPr lang="fi-FI" b="1" dirty="0">
              <a:solidFill>
                <a:schemeClr val="accent5"/>
              </a:solidFill>
              <a:latin typeface="+mn-lt"/>
            </a:endParaRPr>
          </a:p>
          <a:p>
            <a:pPr marL="0" lvl="1">
              <a:lnSpc>
                <a:spcPct val="100000"/>
              </a:lnSpc>
              <a:spcBef>
                <a:spcPts val="0"/>
              </a:spcBef>
              <a:spcAft>
                <a:spcPts val="175"/>
              </a:spcAft>
            </a:pPr>
            <a:endParaRPr lang="fi-FI" b="1" i="1" dirty="0">
              <a:solidFill>
                <a:schemeClr val="accent5"/>
              </a:solidFill>
            </a:endParaRPr>
          </a:p>
          <a:p>
            <a:pPr marL="0" lvl="1">
              <a:lnSpc>
                <a:spcPct val="100000"/>
              </a:lnSpc>
              <a:spcBef>
                <a:spcPts val="0"/>
              </a:spcBef>
              <a:spcAft>
                <a:spcPts val="175"/>
              </a:spcAft>
            </a:pPr>
            <a:r>
              <a:rPr lang="fi-FI" sz="2000" b="1" dirty="0"/>
              <a:t>Omatyöntekijä</a:t>
            </a:r>
          </a:p>
          <a:p>
            <a:pPr marL="0" marR="0" lvl="1" indent="0" algn="l" defTabSz="914286" eaLnBrk="1" fontAlgn="auto" latinLnBrk="0" hangingPunct="1">
              <a:lnSpc>
                <a:spcPct val="100000"/>
              </a:lnSpc>
              <a:spcBef>
                <a:spcPts val="0"/>
              </a:spcBef>
              <a:spcAft>
                <a:spcPts val="175"/>
              </a:spcAft>
              <a:buClrTx/>
              <a:buSzTx/>
              <a:buFont typeface="Arial" panose="020B0604020202020204" pitchFamily="34" charset="0"/>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Asiakkaalla tulee sosiaalihuoltolain 42 §:n mukaan olla omatyöntekijä. </a:t>
            </a:r>
            <a:r>
              <a:rPr lang="fi-FI" b="1" dirty="0"/>
              <a:t>Asiakkaalle nimetään omatyöntekijä hänen tullessaan palveluiden piiriin. </a:t>
            </a:r>
            <a:r>
              <a:rPr lang="fi-FI" dirty="0"/>
              <a:t>Omatyöntekijä eli palveluohjaaja huolehtii asiakkaan palvelukokonaisuudesta. Omatyöntekijän tehtäviin kuuluu (1) asiakkaan asiakassuunnitelman toteutumisen valvonta ja (2) erilaisista palvelun toteutusvaihtoehdoista kertominen asiakkaalle. Suunnitelman toteutumista seurataan myös asiakas/potilastietojärjestelmään tehtyjen kirjaamisten kautta. </a:t>
            </a:r>
          </a:p>
        </p:txBody>
      </p:sp>
      <p:sp>
        <p:nvSpPr>
          <p:cNvPr id="5" name="TextBox 4">
            <a:extLst>
              <a:ext uri="{FF2B5EF4-FFF2-40B4-BE49-F238E27FC236}">
                <a16:creationId xmlns:a16="http://schemas.microsoft.com/office/drawing/2014/main" id="{3A5848B0-05CA-61B3-B678-05F053B713FF}"/>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6" name="TextBox 5">
            <a:extLst>
              <a:ext uri="{FF2B5EF4-FFF2-40B4-BE49-F238E27FC236}">
                <a16:creationId xmlns:a16="http://schemas.microsoft.com/office/drawing/2014/main" id="{8419D208-1EF9-4E63-5C15-1C65E1FACB4F}"/>
              </a:ext>
            </a:extLst>
          </p:cNvPr>
          <p:cNvSpPr txBox="1"/>
          <p:nvPr/>
        </p:nvSpPr>
        <p:spPr>
          <a:xfrm>
            <a:off x="6459525" y="4930218"/>
            <a:ext cx="4785418" cy="1544537"/>
          </a:xfrm>
          <a:prstGeom prst="rect">
            <a:avLst/>
          </a:prstGeom>
          <a:solidFill>
            <a:schemeClr val="bg1"/>
          </a:solidFill>
          <a:ln w="25400">
            <a:solidFill>
              <a:srgbClr val="C9CAFF"/>
            </a:solidFill>
            <a:prstDash val="solid"/>
          </a:ln>
        </p:spPr>
        <p:txBody>
          <a:bodyPr wrap="square" rtlCol="0">
            <a:noAutofit/>
          </a:bodyPr>
          <a:lstStyle/>
          <a:p>
            <a:r>
              <a:rPr lang="fi-FI" sz="1200" b="1" dirty="0">
                <a:ea typeface="Inter" panose="02000503000000020004" pitchFamily="2" charset="0"/>
              </a:rPr>
              <a:t>Asiakassuunnitelman tunteminen:</a:t>
            </a:r>
            <a:r>
              <a:rPr lang="fi-FI" sz="1000" dirty="0">
                <a:effectLst/>
                <a:latin typeface="Trebuchet MS" panose="020B0603020202020204" pitchFamily="34" charset="0"/>
                <a:ea typeface="Calibri" panose="020F0502020204030204" pitchFamily="34" charset="0"/>
                <a:cs typeface="Times New Roman" panose="02020603050405020304" pitchFamily="18" charset="0"/>
              </a:rPr>
              <a:t> </a:t>
            </a:r>
          </a:p>
          <a:p>
            <a:r>
              <a:rPr lang="fi-FI" sz="1000" dirty="0">
                <a:effectLst/>
                <a:latin typeface="Trebuchet MS" panose="020B0603020202020204" pitchFamily="34" charset="0"/>
                <a:ea typeface="Calibri" panose="020F0502020204030204" pitchFamily="34" charset="0"/>
                <a:cs typeface="Times New Roman" panose="02020603050405020304" pitchFamily="18" charset="0"/>
              </a:rPr>
              <a:t>Turvakodin palvelusuunnitelma on kirjattuna asiakkaan tietoihin, josta se on henkilökunnan saatavilla. </a:t>
            </a:r>
            <a:endParaRPr lang="fi-FI" sz="1200" b="1" dirty="0">
              <a:ea typeface="Inter" panose="02000503000000020004" pitchFamily="2" charset="0"/>
            </a:endParaRPr>
          </a:p>
        </p:txBody>
      </p:sp>
      <p:pic>
        <p:nvPicPr>
          <p:cNvPr id="2" name="Graphic 49">
            <a:extLst>
              <a:ext uri="{FF2B5EF4-FFF2-40B4-BE49-F238E27FC236}">
                <a16:creationId xmlns:a16="http://schemas.microsoft.com/office/drawing/2014/main" id="{47A0CBED-4F38-C45E-0EDD-B1E3950DFBF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25188" y="5213904"/>
            <a:ext cx="1466812" cy="1644097"/>
          </a:xfrm>
          <a:prstGeom prst="rect">
            <a:avLst/>
          </a:prstGeom>
        </p:spPr>
      </p:pic>
      <p:grpSp>
        <p:nvGrpSpPr>
          <p:cNvPr id="4" name="Ryhmä 3">
            <a:extLst>
              <a:ext uri="{FF2B5EF4-FFF2-40B4-BE49-F238E27FC236}">
                <a16:creationId xmlns:a16="http://schemas.microsoft.com/office/drawing/2014/main" id="{12870DBD-FC50-F9F3-7B3A-C5995E03CEE1}"/>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FB4231A5-3C81-B546-B600-FF954C01AA1C}"/>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3">
              <a:extLst>
                <a:ext uri="{FF2B5EF4-FFF2-40B4-BE49-F238E27FC236}">
                  <a16:creationId xmlns:a16="http://schemas.microsoft.com/office/drawing/2014/main" id="{00733C2B-F959-CBAF-66C1-95D64FFBF6D4}"/>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4">
              <a:extLst>
                <a:ext uri="{FF2B5EF4-FFF2-40B4-BE49-F238E27FC236}">
                  <a16:creationId xmlns:a16="http://schemas.microsoft.com/office/drawing/2014/main" id="{6BB61495-BD5F-B6C3-E595-5F8C62F8C488}"/>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22BC83D3-4674-F8FC-1EE8-7FA8F4CA0CEB}"/>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DA2835E4-BB84-4CE4-B042-4D1F2DEF7F57}"/>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1D7EBE78-1AEB-BCBE-1ACC-0BC034145E7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6318858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08D91FD6-CF4D-B7BD-4F45-5A5587A1F128}"/>
              </a:ext>
            </a:extLst>
          </p:cNvPr>
          <p:cNvGraphicFramePr>
            <a:graphicFrameLocks noChangeAspect="1"/>
          </p:cNvGraphicFramePr>
          <p:nvPr>
            <p:custDataLst>
              <p:tags r:id="rId1"/>
            </p:custDataLst>
            <p:extLst>
              <p:ext uri="{D42A27DB-BD31-4B8C-83A1-F6EECF244321}">
                <p14:modId xmlns:p14="http://schemas.microsoft.com/office/powerpoint/2010/main" val="35821501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08D91FD6-CF4D-B7BD-4F45-5A5587A1F12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30C7553F-A7BC-E94B-43B2-80AEDE7A0726}"/>
              </a:ext>
            </a:extLst>
          </p:cNvPr>
          <p:cNvSpPr>
            <a:spLocks noGrp="1"/>
          </p:cNvSpPr>
          <p:nvPr>
            <p:ph type="title"/>
          </p:nvPr>
        </p:nvSpPr>
        <p:spPr/>
        <p:txBody>
          <a:bodyPr vert="horz"/>
          <a:lstStyle/>
          <a:p>
            <a:r>
              <a:rPr lang="fi-FI" dirty="0"/>
              <a:t>Asiakkaan osallisuus (3/4)</a:t>
            </a:r>
          </a:p>
        </p:txBody>
      </p:sp>
      <p:sp>
        <p:nvSpPr>
          <p:cNvPr id="10" name="TextBox 9">
            <a:extLst>
              <a:ext uri="{FF2B5EF4-FFF2-40B4-BE49-F238E27FC236}">
                <a16:creationId xmlns:a16="http://schemas.microsoft.com/office/drawing/2014/main" id="{BC3CC059-6A06-BA0D-726C-B6D982BB77C4}"/>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33" name="Rectangle 32">
            <a:extLst>
              <a:ext uri="{FF2B5EF4-FFF2-40B4-BE49-F238E27FC236}">
                <a16:creationId xmlns:a16="http://schemas.microsoft.com/office/drawing/2014/main" id="{4E11D9A5-3C0C-440D-CDC9-C7463C564DF7}"/>
              </a:ext>
            </a:extLst>
          </p:cNvPr>
          <p:cNvSpPr>
            <a:spLocks/>
          </p:cNvSpPr>
          <p:nvPr/>
        </p:nvSpPr>
        <p:spPr>
          <a:xfrm>
            <a:off x="451413" y="5087798"/>
            <a:ext cx="5455611" cy="1077459"/>
          </a:xfrm>
          <a:prstGeom prst="rect">
            <a:avLst/>
          </a:prstGeom>
          <a:noFill/>
          <a:ln w="19050">
            <a:solidFill>
              <a:srgbClr val="C9CAFF"/>
            </a:solidFill>
            <a:prstDash val="solid"/>
          </a:ln>
        </p:spPr>
        <p:txBody>
          <a:bodyPr wrap="square" rtlCol="0" anchor="ctr">
            <a:noAutofit/>
          </a:bodyPr>
          <a:lstStyle/>
          <a:p>
            <a:pPr>
              <a:spcAft>
                <a:spcPts val="800"/>
              </a:spcAft>
            </a:pPr>
            <a:r>
              <a:rPr lang="fi-FI" sz="1100" b="1" kern="100" dirty="0">
                <a:effectLst/>
                <a:latin typeface="Arial" panose="020B0604020202020204" pitchFamily="34" charset="0"/>
                <a:ea typeface="Calibri" panose="020F0502020204030204" pitchFamily="34" charset="0"/>
                <a:cs typeface="Arial" panose="020B0604020202020204" pitchFamily="34" charset="0"/>
              </a:rPr>
              <a:t>Asiakas tai omainen/läheinen voivat antaa palautetta tai              kehittämisideoita kolmella eri tavalla, joko</a:t>
            </a:r>
            <a:endParaRPr lang="fi-FI" sz="11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buFont typeface="+mj-lt"/>
              <a:buAutoNum type="arabicParenR"/>
            </a:pPr>
            <a:r>
              <a:rPr lang="fi-FI" sz="1050" kern="100" dirty="0">
                <a:effectLst/>
                <a:latin typeface="Arial" panose="020B0604020202020204" pitchFamily="34" charset="0"/>
                <a:ea typeface="Calibri" panose="020F0502020204030204" pitchFamily="34" charset="0"/>
                <a:cs typeface="Arial" panose="020B0604020202020204" pitchFamily="34" charset="0"/>
              </a:rPr>
              <a:t>suoraan työntekijälle tai toimintayksikön esihenkilölle, tai</a:t>
            </a:r>
          </a:p>
          <a:p>
            <a:pPr marL="342900" lvl="0" indent="-342900">
              <a:buFont typeface="+mj-lt"/>
              <a:buAutoNum type="arabicParenR"/>
            </a:pPr>
            <a:r>
              <a:rPr lang="fi-FI" sz="1050" kern="100" dirty="0">
                <a:effectLst/>
                <a:latin typeface="Arial" panose="020B0604020202020204" pitchFamily="34" charset="0"/>
                <a:ea typeface="Calibri" panose="020F0502020204030204" pitchFamily="34" charset="0"/>
                <a:cs typeface="Arial" panose="020B0604020202020204" pitchFamily="34" charset="0"/>
              </a:rPr>
              <a:t>täyttämällä sähköisen palautelomakkeen osoitteessa: </a:t>
            </a:r>
            <a:r>
              <a:rPr lang="fi-FI" sz="1050" kern="100" dirty="0">
                <a:effectLst/>
                <a:latin typeface="Arial" panose="020B0604020202020204" pitchFamily="34" charset="0"/>
                <a:ea typeface="Calibri" panose="020F0502020204030204" pitchFamily="34" charset="0"/>
                <a:cs typeface="Arial" panose="020B0604020202020204" pitchFamily="34" charset="0"/>
                <a:hlinkClick r:id="rId6"/>
              </a:rPr>
              <a:t>Lähetä palautteesi – Eloisa (etelasavonha.fi)</a:t>
            </a:r>
            <a:endParaRPr lang="fi-FI" sz="1050" u="sng" kern="100" dirty="0">
              <a:effectLst/>
              <a:highlight>
                <a:srgbClr val="00FFFF"/>
              </a:highlight>
              <a:latin typeface="Arial" panose="020B0604020202020204" pitchFamily="34" charset="0"/>
              <a:ea typeface="Calibri" panose="020F0502020204030204" pitchFamily="34" charset="0"/>
              <a:cs typeface="Arial" panose="020B0604020202020204" pitchFamily="34" charset="0"/>
            </a:endParaRPr>
          </a:p>
        </p:txBody>
      </p:sp>
      <p:sp>
        <p:nvSpPr>
          <p:cNvPr id="15" name="Content Placeholder 27">
            <a:extLst>
              <a:ext uri="{FF2B5EF4-FFF2-40B4-BE49-F238E27FC236}">
                <a16:creationId xmlns:a16="http://schemas.microsoft.com/office/drawing/2014/main" id="{0EE2E8A8-D0DE-8359-6632-0D84BC5925A2}"/>
              </a:ext>
            </a:extLst>
          </p:cNvPr>
          <p:cNvSpPr>
            <a:spLocks noGrp="1"/>
          </p:cNvSpPr>
          <p:nvPr>
            <p:ph sz="half" idx="1"/>
          </p:nvPr>
        </p:nvSpPr>
        <p:spPr>
          <a:xfrm>
            <a:off x="451413" y="1816102"/>
            <a:ext cx="5455611" cy="3247352"/>
          </a:xfrm>
        </p:spPr>
        <p:txBody>
          <a:bodyPr numCol="1"/>
          <a:lstStyle/>
          <a:p>
            <a:pPr>
              <a:spcAft>
                <a:spcPts val="527"/>
              </a:spcAft>
            </a:pPr>
            <a:r>
              <a:rPr lang="fi-FI" sz="2000" b="1" dirty="0">
                <a:ea typeface="Inter" panose="02000503000000020004" pitchFamily="2" charset="0"/>
                <a:cs typeface="Times New Roman" panose="02020603050405020304" pitchFamily="18" charset="0"/>
              </a:rPr>
              <a:t>Asiakkaan ja omaisten osallistuminen toiminnan kehittämiseen</a:t>
            </a:r>
          </a:p>
          <a:p>
            <a:pPr marL="0" lvl="1" defTabSz="914286">
              <a:spcAft>
                <a:spcPts val="527"/>
              </a:spcAft>
            </a:pPr>
            <a:r>
              <a:rPr lang="fi-FI" b="1" dirty="0"/>
              <a:t>A</a:t>
            </a:r>
            <a:r>
              <a:rPr lang="fi-FI" sz="1200" b="1" dirty="0">
                <a:latin typeface="Arial" panose="020B0604020202020204" pitchFamily="34" charset="0"/>
                <a:cs typeface="Arial" panose="020B0604020202020204" pitchFamily="34" charset="0"/>
              </a:rPr>
              <a:t>siakkaiden, heidän perheidensä ja läheistensä huomioon ottaminen on olennainen osa palvelun sisällön, laadun, asiakasturvallisuuden ja omavalvonnan kehittämistä. </a:t>
            </a:r>
            <a:r>
              <a:rPr lang="fi-FI" sz="1200" dirty="0">
                <a:latin typeface="Arial" panose="020B0604020202020204" pitchFamily="34" charset="0"/>
                <a:cs typeface="Arial" panose="020B0604020202020204" pitchFamily="34" charset="0"/>
              </a:rPr>
              <a:t>Koska laatu ja hyvä hoito voivat tarkoittaa eri asioita henkilöstölle ja asiakkaille, on systemaattisesti eri tavoin kerätty palaute tärkeää saada käyttöön yksikön toiminnan kehittämisessä. Asiakkaan ja omaisten osallisuus tarkoittaa heidän näkemystensä ja toiveidensa huomioon ottamista kaikissa palveluun ja toiminnan kehittämiseen liittyvissä tilanteissa.</a:t>
            </a:r>
          </a:p>
          <a:p>
            <a:pPr marL="0" lvl="1">
              <a:spcAft>
                <a:spcPts val="527"/>
              </a:spcAft>
            </a:pPr>
            <a:r>
              <a:rPr lang="fi-FI" dirty="0">
                <a:effectLst/>
                <a:ea typeface="Calibri" panose="020F0502020204030204" pitchFamily="34" charset="0"/>
              </a:rPr>
              <a:t>Turvakodin asiakkaiden on mahdollista osallistua laadun ja omavalvontasuunnitelman kehittämiseen antamalla palautetta sekä suullisesti että kirjallisesti turvakotijakson aikana sekä sen päätyttyä. Palautetta käsitellään yhdessä koko henkilökunnan kanssa raporteilla ja tiimeissä. Lähiesihenkilö ja turvakodin henkilökunta huolehtivat, että saatu palaute ja erityisesti sen vaikutukset toimintaan tulevat kaikkien tietoon. </a:t>
            </a:r>
          </a:p>
          <a:p>
            <a:pPr marL="0" lvl="1" defTabSz="914286">
              <a:spcAft>
                <a:spcPts val="527"/>
              </a:spcAft>
            </a:pPr>
            <a:endParaRPr lang="fi-FI" b="1" i="1" dirty="0">
              <a:solidFill>
                <a:schemeClr val="accent5"/>
              </a:solidFill>
            </a:endParaRPr>
          </a:p>
          <a:p>
            <a:pPr marL="0" lvl="1" defTabSz="914286">
              <a:spcAft>
                <a:spcPts val="527"/>
              </a:spcAft>
            </a:pPr>
            <a:r>
              <a:rPr lang="fi-FI" i="1" dirty="0"/>
              <a:t> </a:t>
            </a:r>
            <a:endPar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Inter" panose="02000503000000020004" pitchFamily="2" charset="0"/>
              <a:cs typeface="Times New Roman" panose="02020603050405020304" pitchFamily="18" charset="0"/>
            </a:endParaRPr>
          </a:p>
        </p:txBody>
      </p:sp>
      <p:sp>
        <p:nvSpPr>
          <p:cNvPr id="16" name="Rectangle 32">
            <a:extLst>
              <a:ext uri="{FF2B5EF4-FFF2-40B4-BE49-F238E27FC236}">
                <a16:creationId xmlns:a16="http://schemas.microsoft.com/office/drawing/2014/main" id="{A35406E6-FA47-1567-3CAE-4AA3C78587EE}"/>
              </a:ext>
            </a:extLst>
          </p:cNvPr>
          <p:cNvSpPr>
            <a:spLocks/>
          </p:cNvSpPr>
          <p:nvPr/>
        </p:nvSpPr>
        <p:spPr>
          <a:xfrm>
            <a:off x="6454760" y="5087798"/>
            <a:ext cx="5145569" cy="1077459"/>
          </a:xfrm>
          <a:prstGeom prst="rect">
            <a:avLst/>
          </a:prstGeom>
          <a:noFill/>
          <a:ln w="19050">
            <a:solidFill>
              <a:srgbClr val="C9CAFF"/>
            </a:solidFill>
            <a:prstDash val="solid"/>
          </a:ln>
        </p:spPr>
        <p:txBody>
          <a:bodyPr wrap="square" rtlCol="0" anchor="ctr">
            <a:noAutofit/>
          </a:bodyPr>
          <a:lstStyle/>
          <a:p>
            <a:pPr>
              <a:spcAft>
                <a:spcPts val="800"/>
              </a:spcAft>
            </a:pPr>
            <a:r>
              <a:rPr lang="fi-FI" sz="1100" b="1" kern="100" dirty="0">
                <a:effectLst/>
                <a:latin typeface="Arial" panose="020B0604020202020204" pitchFamily="34" charset="0"/>
                <a:ea typeface="Calibri" panose="020F0502020204030204" pitchFamily="34" charset="0"/>
                <a:cs typeface="Arial" panose="020B0604020202020204" pitchFamily="34" charset="0"/>
              </a:rPr>
              <a:t>Asiakas tai omainen/läheinen voivat tehdä ilmoituksen kahdella eri  tavalla, joko</a:t>
            </a:r>
            <a:endParaRPr lang="fi-FI" sz="1100" kern="100" dirty="0">
              <a:effectLst/>
              <a:latin typeface="Arial" panose="020B0604020202020204" pitchFamily="34" charset="0"/>
              <a:ea typeface="Calibri" panose="020F0502020204030204" pitchFamily="34" charset="0"/>
              <a:cs typeface="Arial" panose="020B0604020202020204" pitchFamily="34" charset="0"/>
            </a:endParaRPr>
          </a:p>
          <a:p>
            <a:pPr marL="44" defTabSz="914377">
              <a:lnSpc>
                <a:spcPct val="100000"/>
              </a:lnSpc>
              <a:spcBef>
                <a:spcPts val="0"/>
              </a:spcBef>
              <a:defRPr/>
            </a:pPr>
            <a:r>
              <a:rPr kumimoji="0" lang="fi-FI" sz="105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1) ilmoittamalla </a:t>
            </a: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suoraan työntekijälle tai toimintayksikön esihenkilölle, ja</a:t>
            </a:r>
          </a:p>
          <a:p>
            <a:pPr marL="44" defTabSz="914377">
              <a:lnSpc>
                <a:spcPct val="100000"/>
              </a:lnSpc>
              <a:spcBef>
                <a:spcPts val="0"/>
              </a:spcBef>
              <a:defRPr/>
            </a:pP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2) j</a:t>
            </a:r>
            <a:r>
              <a:rPr lang="fi-FI" sz="1050" dirty="0" err="1">
                <a:solidFill>
                  <a:srgbClr val="000000"/>
                </a:solidFill>
                <a:latin typeface="Arial" panose="020B0604020202020204" pitchFamily="34" charset="0"/>
                <a:cs typeface="Arial" panose="020B0604020202020204" pitchFamily="34" charset="0"/>
              </a:rPr>
              <a:t>os</a:t>
            </a:r>
            <a:r>
              <a:rPr lang="fi-FI" sz="1050" dirty="0">
                <a:solidFill>
                  <a:srgbClr val="000000"/>
                </a:solidFill>
                <a:latin typeface="Arial" panose="020B0604020202020204" pitchFamily="34" charset="0"/>
                <a:cs typeface="Arial" panose="020B0604020202020204" pitchFamily="34" charset="0"/>
              </a:rPr>
              <a:t> kyseessä on vaaratilanne, </a:t>
            </a: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täyttämällä sähköisen ilmoituksen osoitteessa:</a:t>
            </a:r>
          </a:p>
          <a:p>
            <a:pPr marL="44" defTabSz="914377">
              <a:lnSpc>
                <a:spcPct val="100000"/>
              </a:lnSpc>
              <a:spcBef>
                <a:spcPts val="0"/>
              </a:spcBef>
              <a:defRPr/>
            </a:pPr>
            <a:r>
              <a:rPr lang="fi-FI" sz="1050" dirty="0">
                <a:latin typeface="Arial" panose="020B0604020202020204" pitchFamily="34" charset="0"/>
                <a:ea typeface="Calibri" panose="020F0502020204030204" pitchFamily="34" charset="0"/>
                <a:cs typeface="Arial" panose="020B0604020202020204" pitchFamily="34" charset="0"/>
                <a:hlinkClick r:id="rId7"/>
              </a:rPr>
              <a:t>Oma ilmoitus vaaratilanteesta - Eloisa (etelasavonha.fi)</a:t>
            </a:r>
            <a:r>
              <a:rPr lang="fi-FI" sz="1050" dirty="0">
                <a:latin typeface="Arial" panose="020B0604020202020204" pitchFamily="34" charset="0"/>
                <a:ea typeface="Calibri" panose="020F0502020204030204" pitchFamily="34" charset="0"/>
                <a:cs typeface="Arial" panose="020B0604020202020204" pitchFamily="34" charset="0"/>
              </a:rPr>
              <a:t>.</a:t>
            </a:r>
            <a:endParaRPr kumimoji="0" lang="fi-FI" sz="1050" b="0" i="0" u="none" strike="noStrike" kern="1200" cap="none" spc="0" normalizeH="0" baseline="0" noProof="0" dirty="0">
              <a:ln>
                <a:noFill/>
              </a:ln>
              <a:solidFill>
                <a:srgbClr val="000000"/>
              </a:solidFill>
              <a:effectLst/>
              <a:highlight>
                <a:srgbClr val="FFFF00"/>
              </a:highlight>
              <a:uLnTx/>
              <a:uFillTx/>
              <a:latin typeface="Arial" panose="020B0604020202020204" pitchFamily="34" charset="0"/>
              <a:ea typeface="Calibri" panose="020F0502020204030204" pitchFamily="34" charset="0"/>
              <a:cs typeface="Arial" panose="020B0604020202020204" pitchFamily="34" charset="0"/>
            </a:endParaRPr>
          </a:p>
        </p:txBody>
      </p:sp>
      <p:sp>
        <p:nvSpPr>
          <p:cNvPr id="19" name="Suorakulmio 18">
            <a:extLst>
              <a:ext uri="{FF2B5EF4-FFF2-40B4-BE49-F238E27FC236}">
                <a16:creationId xmlns:a16="http://schemas.microsoft.com/office/drawing/2014/main" id="{C22BBF56-8397-79F9-3BDA-BED58A6D5AD1}"/>
              </a:ext>
            </a:extLst>
          </p:cNvPr>
          <p:cNvSpPr/>
          <p:nvPr/>
        </p:nvSpPr>
        <p:spPr>
          <a:xfrm>
            <a:off x="5873248" y="5156195"/>
            <a:ext cx="74961" cy="521356"/>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Suorakulmio 19">
            <a:extLst>
              <a:ext uri="{FF2B5EF4-FFF2-40B4-BE49-F238E27FC236}">
                <a16:creationId xmlns:a16="http://schemas.microsoft.com/office/drawing/2014/main" id="{A0B614B3-2707-A897-5EEA-A79C083B6E53}"/>
              </a:ext>
            </a:extLst>
          </p:cNvPr>
          <p:cNvSpPr/>
          <p:nvPr/>
        </p:nvSpPr>
        <p:spPr>
          <a:xfrm>
            <a:off x="11563661" y="5080837"/>
            <a:ext cx="73336" cy="459079"/>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Suorakulmio 34">
            <a:extLst>
              <a:ext uri="{FF2B5EF4-FFF2-40B4-BE49-F238E27FC236}">
                <a16:creationId xmlns:a16="http://schemas.microsoft.com/office/drawing/2014/main" id="{6761DEB0-BE13-BBE2-5812-F8FB4B20A14D}"/>
              </a:ext>
            </a:extLst>
          </p:cNvPr>
          <p:cNvSpPr/>
          <p:nvPr/>
        </p:nvSpPr>
        <p:spPr>
          <a:xfrm>
            <a:off x="11563661" y="5646154"/>
            <a:ext cx="48810" cy="459079"/>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7" name="Graphic 37">
            <a:extLst>
              <a:ext uri="{FF2B5EF4-FFF2-40B4-BE49-F238E27FC236}">
                <a16:creationId xmlns:a16="http://schemas.microsoft.com/office/drawing/2014/main" id="{78115DBB-D496-2C16-8E3C-83E65E606FB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369524" y="5063454"/>
            <a:ext cx="459079" cy="459079"/>
          </a:xfrm>
          <a:prstGeom prst="rect">
            <a:avLst/>
          </a:prstGeom>
        </p:spPr>
      </p:pic>
      <p:pic>
        <p:nvPicPr>
          <p:cNvPr id="18" name="Graphic 39">
            <a:extLst>
              <a:ext uri="{FF2B5EF4-FFF2-40B4-BE49-F238E27FC236}">
                <a16:creationId xmlns:a16="http://schemas.microsoft.com/office/drawing/2014/main" id="{23A71B28-C7F1-5908-6E30-6E31A1D73DF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424247" y="5662943"/>
            <a:ext cx="425500" cy="425500"/>
          </a:xfrm>
          <a:prstGeom prst="rect">
            <a:avLst/>
          </a:prstGeom>
        </p:spPr>
      </p:pic>
      <p:pic>
        <p:nvPicPr>
          <p:cNvPr id="2" name="Graphic 1">
            <a:extLst>
              <a:ext uri="{FF2B5EF4-FFF2-40B4-BE49-F238E27FC236}">
                <a16:creationId xmlns:a16="http://schemas.microsoft.com/office/drawing/2014/main" id="{516F17B1-9106-557A-5926-955A0B40300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651179" y="5160587"/>
            <a:ext cx="519097" cy="613478"/>
          </a:xfrm>
          <a:prstGeom prst="rect">
            <a:avLst/>
          </a:prstGeom>
        </p:spPr>
      </p:pic>
      <p:sp>
        <p:nvSpPr>
          <p:cNvPr id="5" name="Content Placeholder 27">
            <a:extLst>
              <a:ext uri="{FF2B5EF4-FFF2-40B4-BE49-F238E27FC236}">
                <a16:creationId xmlns:a16="http://schemas.microsoft.com/office/drawing/2014/main" id="{FCC231A5-9BA0-AD38-27A5-F64E57914CE5}"/>
              </a:ext>
            </a:extLst>
          </p:cNvPr>
          <p:cNvSpPr txBox="1">
            <a:spLocks/>
          </p:cNvSpPr>
          <p:nvPr/>
        </p:nvSpPr>
        <p:spPr>
          <a:xfrm>
            <a:off x="6454759" y="1816102"/>
            <a:ext cx="5373843" cy="3247352"/>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Aft>
                <a:spcPts val="527"/>
              </a:spcAft>
            </a:pPr>
            <a:r>
              <a:rPr lang="fi-FI" sz="2000" b="1" dirty="0">
                <a:solidFill>
                  <a:srgbClr val="000000"/>
                </a:solidFill>
                <a:ea typeface="Inter" panose="02000503000000020004" pitchFamily="2" charset="0"/>
                <a:cs typeface="Times New Roman" panose="02020603050405020304" pitchFamily="18" charset="0"/>
              </a:rPr>
              <a:t>Asiakkaan asiallinen kohtelu ja mahdollisista epäkohdista ilmoittaminen</a:t>
            </a:r>
            <a:endParaRPr lang="fi-FI" dirty="0"/>
          </a:p>
          <a:p>
            <a:pPr marL="0" lvl="1">
              <a:spcAft>
                <a:spcPts val="527"/>
              </a:spcAft>
            </a:pPr>
            <a:r>
              <a:rPr lang="fi-FI" b="1" dirty="0">
                <a:solidFill>
                  <a:schemeClr val="accent5"/>
                </a:solidFill>
                <a:latin typeface="Arial" panose="020B0604020202020204"/>
              </a:rPr>
              <a:t>Turvakodin asiakkailta kysytään säännöllisesti palautetta saamastaan palvelusta. Turvakodin henkilökunta ilmoittaa vastaavalle sosiaalityöntekijälle, mikäli havaitsevat asiakkaan epäasiallista kohtelua. </a:t>
            </a:r>
            <a:r>
              <a:rPr lang="fi-FI" b="1" dirty="0">
                <a:solidFill>
                  <a:schemeClr val="accent5"/>
                </a:solidFill>
                <a:latin typeface="+mn-lt"/>
              </a:rPr>
              <a:t>A</a:t>
            </a:r>
            <a:r>
              <a:rPr lang="fi-FI" b="1" dirty="0">
                <a:solidFill>
                  <a:schemeClr val="accent5"/>
                </a:solidFill>
                <a:effectLst/>
                <a:latin typeface="+mn-lt"/>
                <a:ea typeface="Calibri" panose="020F0502020204030204" pitchFamily="34" charset="0"/>
                <a:cs typeface="Times New Roman" panose="02020603050405020304" pitchFamily="18" charset="0"/>
              </a:rPr>
              <a:t>siakkaalle kerrotaan mahdollisuudesta sosiaali- ja potilasasiamiehen tapaamiseen. Mahdollisuus on epäkohtailmoituksen tekemiseen (toimintaohje henkilökunnalle </a:t>
            </a:r>
            <a:r>
              <a:rPr lang="fi-FI" b="1" dirty="0" err="1">
                <a:solidFill>
                  <a:schemeClr val="accent5"/>
                </a:solidFill>
                <a:effectLst/>
                <a:latin typeface="+mn-lt"/>
                <a:ea typeface="Calibri" panose="020F0502020204030204" pitchFamily="34" charset="0"/>
                <a:cs typeface="Times New Roman" panose="02020603050405020304" pitchFamily="18" charset="0"/>
              </a:rPr>
              <a:t>SHL:n</a:t>
            </a:r>
            <a:r>
              <a:rPr lang="fi-FI" b="1" dirty="0">
                <a:solidFill>
                  <a:schemeClr val="accent5"/>
                </a:solidFill>
                <a:effectLst/>
                <a:latin typeface="+mn-lt"/>
                <a:ea typeface="Calibri" panose="020F0502020204030204" pitchFamily="34" charset="0"/>
                <a:cs typeface="Times New Roman" panose="02020603050405020304" pitchFamily="18" charset="0"/>
              </a:rPr>
              <a:t> mukaisesta ilmoitusvelvollisuudesta sosiaalihuollon toteuttamisesta). </a:t>
            </a:r>
            <a:endParaRPr lang="fi-FI" b="1" dirty="0">
              <a:solidFill>
                <a:schemeClr val="accent5"/>
              </a:solidFill>
              <a:latin typeface="+mn-lt"/>
            </a:endParaRPr>
          </a:p>
          <a:p>
            <a:pPr marL="0" lvl="1">
              <a:spcAft>
                <a:spcPts val="527"/>
              </a:spcAft>
            </a:pPr>
            <a:r>
              <a:rPr lang="fi-FI" dirty="0"/>
              <a:t>Mikäli asiakas kokee tulleensa kohdelluksi epäasiallisesti, </a:t>
            </a:r>
            <a:r>
              <a:rPr lang="fi-FI" b="1" dirty="0">
                <a:solidFill>
                  <a:srgbClr val="000000"/>
                </a:solidFill>
                <a:latin typeface="Arial" panose="020B0604020202020204"/>
                <a:cs typeface="+mn-cs"/>
              </a:rPr>
              <a:t>nopein ja tehokkain tapa tehdä ilmoitus on suoraan työntekijälle tai yksikön esihenkilölle. </a:t>
            </a:r>
            <a:endParaRPr lang="fi-FI" b="1" dirty="0"/>
          </a:p>
          <a:p>
            <a:pPr indent="-457145">
              <a:spcAft>
                <a:spcPts val="527"/>
              </a:spcAft>
            </a:pPr>
            <a:r>
              <a:rPr lang="fi-FI" b="1" dirty="0">
                <a:solidFill>
                  <a:schemeClr val="accent5"/>
                </a:solidFill>
                <a:effectLst/>
                <a:latin typeface="+mn-lt"/>
                <a:ea typeface="Calibri" panose="020F0502020204030204" pitchFamily="34" charset="0"/>
                <a:cs typeface="Times New Roman" panose="02020603050405020304" pitchFamily="18" charset="0"/>
              </a:rPr>
              <a:t>Yksikön vastaava sosiaalityöntekijä ja esihenkilö sopivat asiakkaan tai läheisten kanssa menettelytavasta asian käsittelemiseksi</a:t>
            </a:r>
            <a:r>
              <a:rPr lang="fi-FI" b="1" dirty="0">
                <a:effectLst/>
                <a:latin typeface="Trebuchet MS" panose="020B0603020202020204" pitchFamily="34" charset="0"/>
                <a:ea typeface="Calibri" panose="020F0502020204030204" pitchFamily="34" charset="0"/>
                <a:cs typeface="Times New Roman" panose="02020603050405020304" pitchFamily="18" charset="0"/>
              </a:rPr>
              <a:t>.</a:t>
            </a:r>
            <a:r>
              <a:rPr lang="fi-FI" b="1" i="1" dirty="0">
                <a:solidFill>
                  <a:schemeClr val="accent5"/>
                </a:solidFill>
                <a:latin typeface="Arial" panose="020B0604020202020204"/>
              </a:rPr>
              <a:t> </a:t>
            </a:r>
            <a:r>
              <a:rPr lang="fi-FI" dirty="0">
                <a:effectLst/>
                <a:latin typeface="Trebuchet MS" panose="020B0603020202020204" pitchFamily="34" charset="0"/>
                <a:ea typeface="Calibri" panose="020F0502020204030204" pitchFamily="34" charset="0"/>
                <a:cs typeface="Times New Roman" panose="02020603050405020304" pitchFamily="18" charset="0"/>
              </a:rPr>
              <a:t>	</a:t>
            </a:r>
            <a:endParaRPr lang="fi-FI" b="1" dirty="0">
              <a:solidFill>
                <a:schemeClr val="accent5"/>
              </a:solidFill>
              <a:latin typeface="Arial" panose="020B0604020202020204"/>
              <a:cs typeface="+mn-cs"/>
            </a:endParaRPr>
          </a:p>
          <a:p>
            <a:pPr marL="0" lvl="1">
              <a:spcAft>
                <a:spcPts val="527"/>
              </a:spcAft>
            </a:pPr>
            <a:endParaRPr lang="fi-FI" dirty="0"/>
          </a:p>
        </p:txBody>
      </p:sp>
      <p:grpSp>
        <p:nvGrpSpPr>
          <p:cNvPr id="34" name="Ryhmä 33">
            <a:extLst>
              <a:ext uri="{FF2B5EF4-FFF2-40B4-BE49-F238E27FC236}">
                <a16:creationId xmlns:a16="http://schemas.microsoft.com/office/drawing/2014/main" id="{0510B3AB-8DA9-9530-5440-EEAC6EF55182}"/>
              </a:ext>
            </a:extLst>
          </p:cNvPr>
          <p:cNvGrpSpPr/>
          <p:nvPr/>
        </p:nvGrpSpPr>
        <p:grpSpPr>
          <a:xfrm>
            <a:off x="4928896" y="468949"/>
            <a:ext cx="2338976" cy="45719"/>
            <a:chOff x="4928896" y="468949"/>
            <a:chExt cx="2338976" cy="45719"/>
          </a:xfrm>
        </p:grpSpPr>
        <p:sp>
          <p:nvSpPr>
            <p:cNvPr id="36" name="Rectangle 42">
              <a:extLst>
                <a:ext uri="{FF2B5EF4-FFF2-40B4-BE49-F238E27FC236}">
                  <a16:creationId xmlns:a16="http://schemas.microsoft.com/office/drawing/2014/main" id="{EEAB824C-3E4E-3F1B-09EF-5F407AA609E8}"/>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7" name="Rectangle 43">
              <a:extLst>
                <a:ext uri="{FF2B5EF4-FFF2-40B4-BE49-F238E27FC236}">
                  <a16:creationId xmlns:a16="http://schemas.microsoft.com/office/drawing/2014/main" id="{661EE575-DA1D-5607-8BFA-BBE571B0A74C}"/>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8" name="Rectangle 44">
              <a:extLst>
                <a:ext uri="{FF2B5EF4-FFF2-40B4-BE49-F238E27FC236}">
                  <a16:creationId xmlns:a16="http://schemas.microsoft.com/office/drawing/2014/main" id="{C95562E2-09FD-4396-9E5D-42096B17B1EC}"/>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5">
              <a:extLst>
                <a:ext uri="{FF2B5EF4-FFF2-40B4-BE49-F238E27FC236}">
                  <a16:creationId xmlns:a16="http://schemas.microsoft.com/office/drawing/2014/main" id="{872D8A23-A710-FA12-D70E-EA784CBE88C3}"/>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Rectangle 46">
              <a:extLst>
                <a:ext uri="{FF2B5EF4-FFF2-40B4-BE49-F238E27FC236}">
                  <a16:creationId xmlns:a16="http://schemas.microsoft.com/office/drawing/2014/main" id="{87013A60-2E77-23C2-4647-8E97EA05C6D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7">
              <a:extLst>
                <a:ext uri="{FF2B5EF4-FFF2-40B4-BE49-F238E27FC236}">
                  <a16:creationId xmlns:a16="http://schemas.microsoft.com/office/drawing/2014/main" id="{79FF4F24-7F73-5307-8D00-0AAB6233597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7938992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2AC02512-7B9F-346D-43C4-0F9FE4D4423E}"/>
              </a:ext>
            </a:extLst>
          </p:cNvPr>
          <p:cNvGraphicFramePr>
            <a:graphicFrameLocks noChangeAspect="1"/>
          </p:cNvGraphicFramePr>
          <p:nvPr>
            <p:custDataLst>
              <p:tags r:id="rId1"/>
            </p:custDataLst>
            <p:extLst>
              <p:ext uri="{D42A27DB-BD31-4B8C-83A1-F6EECF244321}">
                <p14:modId xmlns:p14="http://schemas.microsoft.com/office/powerpoint/2010/main" val="17818133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9" name="think-cell data - do not delete" hidden="1">
                        <a:extLst>
                          <a:ext uri="{FF2B5EF4-FFF2-40B4-BE49-F238E27FC236}">
                            <a16:creationId xmlns:a16="http://schemas.microsoft.com/office/drawing/2014/main" id="{2AC02512-7B9F-346D-43C4-0F9FE4D4423E}"/>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7" name="think-cell data - do not delete" hidden="1">
            <a:extLst>
              <a:ext uri="{FF2B5EF4-FFF2-40B4-BE49-F238E27FC236}">
                <a16:creationId xmlns:a16="http://schemas.microsoft.com/office/drawing/2014/main" id="{61AFAF5C-B016-B39F-C6F6-EABBC7184404}"/>
              </a:ext>
            </a:extLst>
          </p:cNvPr>
          <p:cNvGraphicFramePr>
            <a:graphicFrameLocks noChangeAspect="1"/>
          </p:cNvGraphicFramePr>
          <p:nvPr>
            <p:custDataLst>
              <p:tags r:id="rId2"/>
            </p:custDataLst>
            <p:extLst>
              <p:ext uri="{D42A27DB-BD31-4B8C-83A1-F6EECF244321}">
                <p14:modId xmlns:p14="http://schemas.microsoft.com/office/powerpoint/2010/main" val="207326066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7" name="think-cell data - do not delete" hidden="1">
                        <a:extLst>
                          <a:ext uri="{FF2B5EF4-FFF2-40B4-BE49-F238E27FC236}">
                            <a16:creationId xmlns:a16="http://schemas.microsoft.com/office/drawing/2014/main" id="{61AFAF5C-B016-B39F-C6F6-EABBC7184404}"/>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57BD3EB2-1B5A-0F9F-138B-868DBAAA9E56}"/>
              </a:ext>
            </a:extLst>
          </p:cNvPr>
          <p:cNvSpPr txBox="1">
            <a:spLocks/>
          </p:cNvSpPr>
          <p:nvPr/>
        </p:nvSpPr>
        <p:spPr>
          <a:xfrm>
            <a:off x="441061" y="1822292"/>
            <a:ext cx="5700353" cy="4413249"/>
          </a:xfrm>
          <a:prstGeom prst="rect">
            <a:avLst/>
          </a:prstGeom>
        </p:spPr>
        <p:txBody>
          <a:bodyPr vert="horz" lIns="91440" tIns="45720" rIns="91440" bIns="45720" numCol="1" spcCol="720000" rtlCol="0" anchor="t">
            <a:noAutofit/>
          </a:bodyPr>
          <a:lstStyle>
            <a:lvl1pPr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1pPr>
            <a:lvl2pPr marL="0" lvl="1" indent="0" defTabSz="914286">
              <a:lnSpc>
                <a:spcPct val="90000"/>
              </a:lnSpc>
              <a:spcBef>
                <a:spcPts val="600"/>
              </a:spcBef>
              <a:spcAft>
                <a:spcPts val="527"/>
              </a:spcAft>
              <a:buFont typeface="Arial" panose="020B0604020202020204" pitchFamily="34" charset="0"/>
              <a:buNone/>
              <a:defRPr sz="2000" b="1">
                <a:latin typeface="Arial" panose="020B0604020202020204" pitchFamily="34" charset="0"/>
                <a:ea typeface="Inter" panose="02000503000000020004" pitchFamily="2" charset="0"/>
                <a:cs typeface="Times New Roman" panose="02020603050405020304" pitchFamily="18" charset="0"/>
              </a:defRPr>
            </a:lvl2pPr>
            <a:lvl3pPr marL="914285"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3pPr>
            <a:lvl4pPr marL="1371427"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4pPr>
            <a:lvl5pPr marL="1828570"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5pPr>
            <a:lvl6pPr marL="2514286" indent="-228573" defTabSz="914286">
              <a:lnSpc>
                <a:spcPct val="90000"/>
              </a:lnSpc>
              <a:spcBef>
                <a:spcPts val="500"/>
              </a:spcBef>
              <a:buFont typeface="Arial" panose="020B0604020202020204" pitchFamily="34" charset="0"/>
              <a:buChar char="•"/>
            </a:lvl6pPr>
            <a:lvl7pPr marL="2971430" indent="-228573" defTabSz="914286">
              <a:lnSpc>
                <a:spcPct val="90000"/>
              </a:lnSpc>
              <a:spcBef>
                <a:spcPts val="500"/>
              </a:spcBef>
              <a:buFont typeface="Arial" panose="020B0604020202020204" pitchFamily="34" charset="0"/>
              <a:buChar char="•"/>
            </a:lvl7pPr>
            <a:lvl8pPr marL="3428573" indent="-228573" defTabSz="914286">
              <a:lnSpc>
                <a:spcPct val="90000"/>
              </a:lnSpc>
              <a:spcBef>
                <a:spcPts val="500"/>
              </a:spcBef>
              <a:buFont typeface="Arial" panose="020B0604020202020204" pitchFamily="34" charset="0"/>
              <a:buChar char="•"/>
            </a:lvl8pPr>
            <a:lvl9pPr marL="3885718" indent="-228573" defTabSz="914286">
              <a:lnSpc>
                <a:spcPct val="90000"/>
              </a:lnSpc>
              <a:spcBef>
                <a:spcPts val="500"/>
              </a:spcBef>
              <a:buFont typeface="Arial" panose="020B0604020202020204" pitchFamily="34" charset="0"/>
              <a:buChar char="•"/>
            </a:lvl9pPr>
          </a:lstStyle>
          <a:p>
            <a:pPr>
              <a:spcAft>
                <a:spcPts val="527"/>
              </a:spcAft>
            </a:pPr>
            <a:r>
              <a:rPr lang="fi-FI" sz="2000" b="1" dirty="0">
                <a:ea typeface="Inter" panose="02000503000000020004" pitchFamily="2" charset="0"/>
                <a:cs typeface="Times New Roman" panose="02020603050405020304" pitchFamily="18" charset="0"/>
              </a:rPr>
              <a:t>Asiakkaan oikeusturva</a:t>
            </a:r>
            <a:endParaRPr lang="fi-FI" sz="1200" dirty="0">
              <a:ea typeface="Inter" panose="02000503000000020004" pitchFamily="2" charset="0"/>
              <a:cs typeface="Times New Roman" panose="02020603050405020304" pitchFamily="18" charset="0"/>
            </a:endParaRPr>
          </a:p>
          <a:p>
            <a:pPr lvl="1">
              <a:lnSpc>
                <a:spcPct val="100000"/>
              </a:lnSpc>
              <a:spcBef>
                <a:spcPts val="900"/>
              </a:spcBef>
              <a:spcAft>
                <a:spcPts val="200"/>
              </a:spcAft>
            </a:pPr>
            <a:r>
              <a:rPr lang="fi-FI" sz="1200" dirty="0">
                <a:cs typeface="Arial" panose="020B0604020202020204" pitchFamily="34" charset="0"/>
              </a:rPr>
              <a:t>Sosiaalihuollon asiakkaalla on oikeus laadultaan hyvään sosiaalihuoltoon ja hyvään kohteluun ilman syrjintää. </a:t>
            </a:r>
            <a:r>
              <a:rPr lang="fi-FI" sz="1200" b="0" dirty="0">
                <a:cs typeface="Arial" panose="020B0604020202020204" pitchFamily="34" charset="0"/>
              </a:rPr>
              <a:t>Asiakasta on kohdeltava kunnioittaen hänen ihmisarvoaan, vakaumustaan ja yksityisyyttään. Tosiasialliseen hoitoon ja palveluun liittyvät päätökset tehdään ja toteutetaan asiakkaan ollessa palvelujen piirissä.</a:t>
            </a:r>
          </a:p>
          <a:p>
            <a:pPr lvl="1">
              <a:lnSpc>
                <a:spcPct val="100000"/>
              </a:lnSpc>
              <a:spcBef>
                <a:spcPts val="900"/>
              </a:spcBef>
              <a:spcAft>
                <a:spcPts val="200"/>
              </a:spcAft>
            </a:pPr>
            <a:r>
              <a:rPr lang="fi-FI" sz="1200" dirty="0">
                <a:cs typeface="Arial" panose="020B0604020202020204" pitchFamily="34" charset="0"/>
              </a:rPr>
              <a:t>Palveluun tai kohteluun tyytymättömän kannattaa ensisijaisesti keskustella </a:t>
            </a:r>
            <a:r>
              <a:rPr lang="fi-FI" sz="1200" b="0" dirty="0">
                <a:cs typeface="Arial" panose="020B0604020202020204" pitchFamily="34" charset="0"/>
              </a:rPr>
              <a:t>palvelua antaneen ammattihenkilön, tämän esimiehen tai sosiaaliasiamiehen kanssa. </a:t>
            </a:r>
            <a:r>
              <a:rPr lang="fi-FI" sz="1200" dirty="0">
                <a:cs typeface="Arial" panose="020B0604020202020204" pitchFamily="34" charset="0"/>
              </a:rPr>
              <a:t>Mikäli asia ei selviä näin, toimintayksikköön voi tehdä kirjallisen muistutuksen.</a:t>
            </a:r>
          </a:p>
          <a:p>
            <a:pPr lvl="1">
              <a:lnSpc>
                <a:spcPct val="100000"/>
              </a:lnSpc>
              <a:spcBef>
                <a:spcPts val="900"/>
              </a:spcBef>
              <a:spcAft>
                <a:spcPts val="200"/>
              </a:spcAft>
            </a:pPr>
            <a:r>
              <a:rPr lang="fi-FI" sz="1200" b="0" dirty="0">
                <a:latin typeface="Arial"/>
                <a:cs typeface="Arial"/>
              </a:rPr>
              <a:t>Palvelun laatuun ja saamaansa kohteluun tyytymättömällä </a:t>
            </a:r>
            <a:r>
              <a:rPr lang="fi-FI" sz="1200" dirty="0">
                <a:latin typeface="Arial"/>
                <a:cs typeface="Arial"/>
              </a:rPr>
              <a:t>asiakkaalla on oikeus tehdä muistutus </a:t>
            </a:r>
            <a:r>
              <a:rPr lang="fi-FI" sz="1200" b="0" dirty="0">
                <a:latin typeface="Arial"/>
                <a:cs typeface="Arial"/>
              </a:rPr>
              <a:t>toimintayksikön vastuuhenkilölle tai johtavalle viranhaltijalle.</a:t>
            </a:r>
            <a:r>
              <a:rPr lang="fi-FI" sz="1200" dirty="0">
                <a:latin typeface="Arial"/>
                <a:cs typeface="Times New Roman"/>
              </a:rPr>
              <a:t> </a:t>
            </a:r>
            <a:r>
              <a:rPr lang="fi-FI" sz="1200" b="0" dirty="0">
                <a:latin typeface="Arial"/>
                <a:cs typeface="Arial"/>
              </a:rPr>
              <a:t>Muistutuksen voi tehdä tarvittaessa myös asiakkaan laillinen edustaja, omainen tai läheinen. </a:t>
            </a:r>
            <a:r>
              <a:rPr lang="fi-FI" sz="1200" dirty="0">
                <a:latin typeface="Arial"/>
                <a:cs typeface="Times New Roman"/>
              </a:rPr>
              <a:t>Muistutukset toimitetaan sosiaali- ja potilasasiavastaavalle. </a:t>
            </a:r>
            <a:r>
              <a:rPr lang="fi-FI" sz="1200" b="0" dirty="0">
                <a:latin typeface="Arial"/>
                <a:cs typeface="Arial"/>
              </a:rPr>
              <a:t>Muistutus käsitellään Eloisassa viivytyksettä. Muistutuksen vastaanottaja antaa kirjallisen, perustellun vastauksen.</a:t>
            </a:r>
          </a:p>
          <a:p>
            <a:pPr lvl="1">
              <a:lnSpc>
                <a:spcPct val="100000"/>
              </a:lnSpc>
              <a:spcBef>
                <a:spcPts val="900"/>
              </a:spcBef>
              <a:spcAft>
                <a:spcPts val="200"/>
              </a:spcAft>
            </a:pPr>
            <a:r>
              <a:rPr lang="fi-FI" sz="1200" b="0" dirty="0">
                <a:cs typeface="Arial" panose="020B0604020202020204" pitchFamily="34" charset="0"/>
              </a:rPr>
              <a:t>Palvelun perustuessa ostosopimukseen muistutus tehdään sopimusten mukaisesti.</a:t>
            </a:r>
          </a:p>
          <a:p>
            <a:pPr lvl="1">
              <a:lnSpc>
                <a:spcPct val="100000"/>
              </a:lnSpc>
              <a:spcBef>
                <a:spcPts val="900"/>
              </a:spcBef>
              <a:spcAft>
                <a:spcPts val="200"/>
              </a:spcAft>
            </a:pPr>
            <a:r>
              <a:rPr lang="fi-FI" sz="1200" b="0" dirty="0">
                <a:cs typeface="Arial" panose="020B0604020202020204" pitchFamily="34" charset="0"/>
              </a:rPr>
              <a:t>Asiakkaan palveluun tai kohteluun liittyvä muistutus </a:t>
            </a:r>
            <a:r>
              <a:rPr lang="fi-FI" sz="1200" b="0" dirty="0">
                <a:cs typeface="Arial" panose="020B0604020202020204" pitchFamily="34" charset="0"/>
                <a:hlinkClick r:id="rId8"/>
              </a:rPr>
              <a:t>Eloisan nettisivuilla. </a:t>
            </a:r>
            <a:endParaRPr lang="fi-FI" sz="1200" b="0" dirty="0">
              <a:cs typeface="Arial" panose="020B0604020202020204" pitchFamily="34" charset="0"/>
            </a:endParaRPr>
          </a:p>
        </p:txBody>
      </p:sp>
      <p:sp>
        <p:nvSpPr>
          <p:cNvPr id="3" name="Title 2">
            <a:extLst>
              <a:ext uri="{FF2B5EF4-FFF2-40B4-BE49-F238E27FC236}">
                <a16:creationId xmlns:a16="http://schemas.microsoft.com/office/drawing/2014/main" id="{30C7553F-A7BC-E94B-43B2-80AEDE7A0726}"/>
              </a:ext>
            </a:extLst>
          </p:cNvPr>
          <p:cNvSpPr>
            <a:spLocks noGrp="1"/>
          </p:cNvSpPr>
          <p:nvPr>
            <p:ph type="title"/>
          </p:nvPr>
        </p:nvSpPr>
        <p:spPr>
          <a:xfrm>
            <a:off x="496828" y="836981"/>
            <a:ext cx="11289174" cy="868004"/>
          </a:xfrm>
        </p:spPr>
        <p:txBody>
          <a:bodyPr vert="horz"/>
          <a:lstStyle/>
          <a:p>
            <a:r>
              <a:rPr lang="fi-FI" dirty="0"/>
              <a:t>Asiakkaan osallisuus (4/4)</a:t>
            </a:r>
          </a:p>
        </p:txBody>
      </p:sp>
      <p:sp>
        <p:nvSpPr>
          <p:cNvPr id="10" name="TextBox 9">
            <a:extLst>
              <a:ext uri="{FF2B5EF4-FFF2-40B4-BE49-F238E27FC236}">
                <a16:creationId xmlns:a16="http://schemas.microsoft.com/office/drawing/2014/main" id="{BC3CC059-6A06-BA0D-726C-B6D982BB77C4}"/>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40" name="TextBox 39">
            <a:extLst>
              <a:ext uri="{FF2B5EF4-FFF2-40B4-BE49-F238E27FC236}">
                <a16:creationId xmlns:a16="http://schemas.microsoft.com/office/drawing/2014/main" id="{93AC6DE3-D112-EF00-BBA7-BECDEEAF0928}"/>
              </a:ext>
            </a:extLst>
          </p:cNvPr>
          <p:cNvSpPr txBox="1">
            <a:spLocks/>
          </p:cNvSpPr>
          <p:nvPr/>
        </p:nvSpPr>
        <p:spPr>
          <a:xfrm>
            <a:off x="6421211" y="1822292"/>
            <a:ext cx="4257938" cy="424149"/>
          </a:xfrm>
          <a:prstGeom prst="rect">
            <a:avLst/>
          </a:prstGeom>
        </p:spPr>
        <p:txBody>
          <a:bodyPr vert="horz" lIns="91440" tIns="45720" rIns="91440" bIns="45720" numCol="1" spcCol="720000" rtlCol="0">
            <a:noAutofit/>
          </a:bodyPr>
          <a:lstStyle>
            <a:lvl1pPr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1pPr>
            <a:lvl2pPr marL="0" lvl="1" indent="0" defTabSz="914286">
              <a:lnSpc>
                <a:spcPct val="90000"/>
              </a:lnSpc>
              <a:spcBef>
                <a:spcPts val="600"/>
              </a:spcBef>
              <a:spcAft>
                <a:spcPts val="527"/>
              </a:spcAft>
              <a:buFont typeface="Arial" panose="020B0604020202020204" pitchFamily="34" charset="0"/>
              <a:buNone/>
              <a:defRPr sz="2000" b="1">
                <a:latin typeface="Arial" panose="020B0604020202020204" pitchFamily="34" charset="0"/>
                <a:ea typeface="Inter" panose="02000503000000020004" pitchFamily="2" charset="0"/>
                <a:cs typeface="Times New Roman" panose="02020603050405020304" pitchFamily="18" charset="0"/>
              </a:defRPr>
            </a:lvl2pPr>
            <a:lvl3pPr marL="914285"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3pPr>
            <a:lvl4pPr marL="1371427"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4pPr>
            <a:lvl5pPr marL="1828570"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5pPr>
            <a:lvl6pPr marL="2514286" indent="-228573" defTabSz="914286">
              <a:lnSpc>
                <a:spcPct val="90000"/>
              </a:lnSpc>
              <a:spcBef>
                <a:spcPts val="500"/>
              </a:spcBef>
              <a:buFont typeface="Arial" panose="020B0604020202020204" pitchFamily="34" charset="0"/>
              <a:buChar char="•"/>
            </a:lvl6pPr>
            <a:lvl7pPr marL="2971430" indent="-228573" defTabSz="914286">
              <a:lnSpc>
                <a:spcPct val="90000"/>
              </a:lnSpc>
              <a:spcBef>
                <a:spcPts val="500"/>
              </a:spcBef>
              <a:buFont typeface="Arial" panose="020B0604020202020204" pitchFamily="34" charset="0"/>
              <a:buChar char="•"/>
            </a:lvl7pPr>
            <a:lvl8pPr marL="3428573" indent="-228573" defTabSz="914286">
              <a:lnSpc>
                <a:spcPct val="90000"/>
              </a:lnSpc>
              <a:spcBef>
                <a:spcPts val="500"/>
              </a:spcBef>
              <a:buFont typeface="Arial" panose="020B0604020202020204" pitchFamily="34" charset="0"/>
              <a:buChar char="•"/>
            </a:lvl8pPr>
            <a:lvl9pPr marL="3885718" indent="-228573" defTabSz="914286">
              <a:lnSpc>
                <a:spcPct val="90000"/>
              </a:lnSpc>
              <a:spcBef>
                <a:spcPts val="500"/>
              </a:spcBef>
              <a:buFont typeface="Arial" panose="020B0604020202020204" pitchFamily="34" charset="0"/>
              <a:buChar char="•"/>
            </a:lvl9pPr>
          </a:lstStyle>
          <a:p>
            <a:pPr>
              <a:spcAft>
                <a:spcPts val="527"/>
              </a:spcAft>
            </a:pPr>
            <a:r>
              <a:rPr lang="fi-FI" sz="2000" b="1" dirty="0">
                <a:cs typeface="Times New Roman" panose="02020603050405020304" pitchFamily="18" charset="0"/>
              </a:rPr>
              <a:t>Yhteystiedot ja lisätietoja:</a:t>
            </a:r>
          </a:p>
          <a:p>
            <a:pPr lvl="1"/>
            <a:endParaRPr lang="fi-FI" sz="1400" b="0" dirty="0">
              <a:cs typeface="Arial" panose="020B0604020202020204" pitchFamily="34" charset="0"/>
            </a:endParaRPr>
          </a:p>
        </p:txBody>
      </p:sp>
      <p:grpSp>
        <p:nvGrpSpPr>
          <p:cNvPr id="13" name="Ryhmä 12">
            <a:extLst>
              <a:ext uri="{FF2B5EF4-FFF2-40B4-BE49-F238E27FC236}">
                <a16:creationId xmlns:a16="http://schemas.microsoft.com/office/drawing/2014/main" id="{ABB548DF-5A92-39AB-7F9A-8914E2ADCB99}"/>
              </a:ext>
            </a:extLst>
          </p:cNvPr>
          <p:cNvGrpSpPr/>
          <p:nvPr/>
        </p:nvGrpSpPr>
        <p:grpSpPr>
          <a:xfrm>
            <a:off x="6459525" y="4722499"/>
            <a:ext cx="5291412" cy="1506851"/>
            <a:chOff x="6459525" y="4722499"/>
            <a:chExt cx="5291412" cy="1506851"/>
          </a:xfrm>
        </p:grpSpPr>
        <p:sp>
          <p:nvSpPr>
            <p:cNvPr id="8" name="TextBox 5">
              <a:extLst>
                <a:ext uri="{FF2B5EF4-FFF2-40B4-BE49-F238E27FC236}">
                  <a16:creationId xmlns:a16="http://schemas.microsoft.com/office/drawing/2014/main" id="{32293406-5162-FF35-77C3-F4930C7B5857}"/>
                </a:ext>
              </a:extLst>
            </p:cNvPr>
            <p:cNvSpPr txBox="1"/>
            <p:nvPr/>
          </p:nvSpPr>
          <p:spPr>
            <a:xfrm>
              <a:off x="6459525" y="4722499"/>
              <a:ext cx="5291412" cy="1506851"/>
            </a:xfrm>
            <a:prstGeom prst="rect">
              <a:avLst/>
            </a:prstGeom>
            <a:solidFill>
              <a:srgbClr val="EDEDFC"/>
            </a:solidFill>
            <a:ln w="25400">
              <a:solidFill>
                <a:srgbClr val="C9CAFF"/>
              </a:solidFill>
              <a:prstDash val="solid"/>
            </a:ln>
          </p:spPr>
          <p:txBody>
            <a:bodyPr wrap="square" numCol="2" rtlCol="0">
              <a:noAutofit/>
            </a:bodyPr>
            <a:lstStyle/>
            <a:p>
              <a:pPr marL="0" lvl="1" defTabSz="914286">
                <a:spcAft>
                  <a:spcPts val="300"/>
                </a:spcAft>
                <a:defRPr/>
              </a:pPr>
              <a:r>
                <a:rPr lang="fi-FI" sz="1400" b="1" dirty="0">
                  <a:solidFill>
                    <a:srgbClr val="000000"/>
                  </a:solidFill>
                  <a:latin typeface="Arial" panose="020B0604020202020204" pitchFamily="34" charset="0"/>
                  <a:cs typeface="Arial" panose="020B0604020202020204" pitchFamily="34" charset="0"/>
                </a:rPr>
                <a:t>Kuluttajaneuvonta (KVV)</a:t>
              </a:r>
            </a:p>
            <a:p>
              <a:pPr marL="171450" lvl="1" indent="-171450" defTabSz="914286">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Antaa tietoa kuluttajan oikeuksista mm. tavaran tai palvelun virheen hyvityksestä, sopimuksista ja maksamisesta</a:t>
              </a:r>
            </a:p>
            <a:p>
              <a:pPr marL="171450" lvl="1" indent="-171450" defTabSz="914286">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Avustaa ja sovittelee kuluttajan ja yrityksen välisessä ristiriitatilanteessa</a:t>
              </a:r>
            </a:p>
          </p:txBody>
        </p:sp>
        <p:sp>
          <p:nvSpPr>
            <p:cNvPr id="46" name="TextBox 45">
              <a:extLst>
                <a:ext uri="{FF2B5EF4-FFF2-40B4-BE49-F238E27FC236}">
                  <a16:creationId xmlns:a16="http://schemas.microsoft.com/office/drawing/2014/main" id="{B454F825-78A9-0B41-FA70-5A9504A5294D}"/>
                </a:ext>
              </a:extLst>
            </p:cNvPr>
            <p:cNvSpPr txBox="1"/>
            <p:nvPr/>
          </p:nvSpPr>
          <p:spPr>
            <a:xfrm>
              <a:off x="9760502" y="5107577"/>
              <a:ext cx="1910282" cy="625812"/>
            </a:xfrm>
            <a:prstGeom prst="rect">
              <a:avLst/>
            </a:prstGeom>
            <a:noFill/>
          </p:spPr>
          <p:txBody>
            <a:bodyPr wrap="square">
              <a:spAutoFit/>
            </a:bodyPr>
            <a:lstStyle/>
            <a:p>
              <a:pPr marL="0" marR="0" lvl="1" algn="l"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Ota yhteyttä puhelimitse arkisin klo 9-15</a:t>
              </a:r>
            </a:p>
            <a:p>
              <a:pPr marL="0" marR="0" lvl="1" algn="l" defTabSz="914286" eaLnBrk="1" fontAlgn="auto" latinLnBrk="0" hangingPunct="1">
                <a:lnSpc>
                  <a:spcPct val="100000"/>
                </a:lnSpc>
                <a:spcBef>
                  <a:spcPts val="0"/>
                </a:spcBef>
                <a:spcAft>
                  <a:spcPts val="175"/>
                </a:spcAft>
                <a:buClrTx/>
                <a:buSzTx/>
                <a:tabLst/>
                <a:defRPr/>
              </a:pPr>
              <a:r>
                <a:rPr kumimoji="0" lang="fi-FI" sz="1100" b="0" i="0" u="none" strike="noStrike" kern="1200" cap="none" spc="0" normalizeH="0" baseline="0" noProof="0" dirty="0">
                  <a:ln>
                    <a:noFill/>
                  </a:ln>
                  <a:solidFill>
                    <a:srgbClr val="000000"/>
                  </a:solidFill>
                  <a:effectLst/>
                  <a:uLnTx/>
                  <a:uFillTx/>
                  <a:ea typeface="+mn-ea"/>
                  <a:cs typeface="Arial" panose="020B0604020202020204" pitchFamily="34" charset="0"/>
                </a:rPr>
                <a:t>+358 29 505 3050 </a:t>
              </a:r>
            </a:p>
          </p:txBody>
        </p:sp>
        <p:pic>
          <p:nvPicPr>
            <p:cNvPr id="47" name="Graphic 46" descr="Speaker phone with solid fill">
              <a:extLst>
                <a:ext uri="{FF2B5EF4-FFF2-40B4-BE49-F238E27FC236}">
                  <a16:creationId xmlns:a16="http://schemas.microsoft.com/office/drawing/2014/main" id="{288EC18B-5BC4-FAC3-A775-6A72A9BD59A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234355" y="5118442"/>
              <a:ext cx="606300" cy="606300"/>
            </a:xfrm>
            <a:prstGeom prst="rect">
              <a:avLst/>
            </a:prstGeom>
          </p:spPr>
        </p:pic>
      </p:grpSp>
      <p:grpSp>
        <p:nvGrpSpPr>
          <p:cNvPr id="6" name="Ryhmä 5">
            <a:extLst>
              <a:ext uri="{FF2B5EF4-FFF2-40B4-BE49-F238E27FC236}">
                <a16:creationId xmlns:a16="http://schemas.microsoft.com/office/drawing/2014/main" id="{1CB43139-23FE-53A6-39A4-E8733613E4C3}"/>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838F7DF5-32AE-EB94-85D2-9D27247037E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D36EB6-E808-DD8E-7279-A6AE14B64704}"/>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5" name="Rectangle 44">
              <a:extLst>
                <a:ext uri="{FF2B5EF4-FFF2-40B4-BE49-F238E27FC236}">
                  <a16:creationId xmlns:a16="http://schemas.microsoft.com/office/drawing/2014/main" id="{E8B58B5E-85AF-551D-905F-C39E05B0B19A}"/>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45">
              <a:extLst>
                <a:ext uri="{FF2B5EF4-FFF2-40B4-BE49-F238E27FC236}">
                  <a16:creationId xmlns:a16="http://schemas.microsoft.com/office/drawing/2014/main" id="{6E23976C-D178-7D53-9301-8AAB6FC699BE}"/>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6">
              <a:extLst>
                <a:ext uri="{FF2B5EF4-FFF2-40B4-BE49-F238E27FC236}">
                  <a16:creationId xmlns:a16="http://schemas.microsoft.com/office/drawing/2014/main" id="{98652C42-008E-0E00-26C0-EDDCDE08891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Rectangle 47">
              <a:extLst>
                <a:ext uri="{FF2B5EF4-FFF2-40B4-BE49-F238E27FC236}">
                  <a16:creationId xmlns:a16="http://schemas.microsoft.com/office/drawing/2014/main" id="{2729472F-8B16-4DFA-DC23-5712C28C8609}"/>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grpSp>
        <p:nvGrpSpPr>
          <p:cNvPr id="15" name="Ryhmä 14">
            <a:extLst>
              <a:ext uri="{FF2B5EF4-FFF2-40B4-BE49-F238E27FC236}">
                <a16:creationId xmlns:a16="http://schemas.microsoft.com/office/drawing/2014/main" id="{EA5281DE-D1EE-F13F-8665-74AF0ED361E4}"/>
              </a:ext>
            </a:extLst>
          </p:cNvPr>
          <p:cNvGrpSpPr/>
          <p:nvPr/>
        </p:nvGrpSpPr>
        <p:grpSpPr>
          <a:xfrm>
            <a:off x="6459525" y="2351366"/>
            <a:ext cx="5326477" cy="2332047"/>
            <a:chOff x="6459525" y="2351366"/>
            <a:chExt cx="5326477" cy="2332047"/>
          </a:xfrm>
        </p:grpSpPr>
        <p:sp>
          <p:nvSpPr>
            <p:cNvPr id="17" name="TextBox 5">
              <a:extLst>
                <a:ext uri="{FF2B5EF4-FFF2-40B4-BE49-F238E27FC236}">
                  <a16:creationId xmlns:a16="http://schemas.microsoft.com/office/drawing/2014/main" id="{6CCE647B-E96E-8444-7223-D09B937CEA3C}"/>
                </a:ext>
              </a:extLst>
            </p:cNvPr>
            <p:cNvSpPr txBox="1">
              <a:spLocks/>
            </p:cNvSpPr>
            <p:nvPr/>
          </p:nvSpPr>
          <p:spPr>
            <a:xfrm>
              <a:off x="6459525" y="2351366"/>
              <a:ext cx="5291412" cy="2214084"/>
            </a:xfrm>
            <a:prstGeom prst="rect">
              <a:avLst/>
            </a:prstGeom>
            <a:solidFill>
              <a:srgbClr val="EDEDFC"/>
            </a:solidFill>
            <a:ln w="25400">
              <a:solidFill>
                <a:srgbClr val="C9CAFF"/>
              </a:solidFill>
              <a:prstDash val="solid"/>
            </a:ln>
          </p:spPr>
          <p:txBody>
            <a:bodyPr wrap="square" lIns="91440" tIns="45720" rIns="91440" bIns="45720" numCol="2" rtlCol="0" anchor="t">
              <a:noAutofit/>
            </a:bodyPr>
            <a:lstStyle/>
            <a:p>
              <a:pPr marL="0" lvl="1">
                <a:spcBef>
                  <a:spcPts val="789"/>
                </a:spcBef>
                <a:spcAft>
                  <a:spcPts val="400"/>
                </a:spcAft>
                <a:buClr>
                  <a:schemeClr val="accent5"/>
                </a:buClr>
              </a:pPr>
              <a:r>
                <a:rPr lang="fi-FI" sz="1400" b="1" dirty="0">
                  <a:cs typeface="Arial"/>
                </a:rPr>
                <a:t>Sosiaali- ja potilasasiavastaava </a:t>
              </a:r>
              <a:endParaRPr lang="fi-FI" sz="1400" b="1" dirty="0">
                <a:cs typeface="Arial" panose="020B0604020202020204" pitchFamily="34" charset="0"/>
              </a:endParaRPr>
            </a:p>
            <a:p>
              <a:pPr marL="171450" marR="0" lvl="1" indent="-171450" algn="l" defTabSz="914286" eaLnBrk="1" fontAlgn="auto" latinLnBrk="0" hangingPunct="1">
                <a:lnSpc>
                  <a:spcPct val="100000"/>
                </a:lnSpc>
                <a:spcAft>
                  <a:spcPts val="300"/>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Neuvoo ja ohjaa asiakas- ja potilas-lain soveltamiseen liittyvistä asioissa</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Avustaa mm. muistutusten ja muiden oikeusturvakeinojen käytössä</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Tiedottaa asiakkaiden ja potilaiden oikeuksista</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Toimii asiakkaiden ja potilaiden oikeuksien edistämiseksi ja toteuttamiseksi</a:t>
              </a:r>
            </a:p>
            <a:p>
              <a:pPr marL="171450" lvl="1" indent="-171450" defTabSz="914286">
                <a:spcAft>
                  <a:spcPts val="175"/>
                </a:spcAft>
                <a:buFont typeface="Arial" panose="020B0604020202020204" pitchFamily="34" charset="0"/>
                <a:buChar char="•"/>
                <a:defRPr/>
              </a:pPr>
              <a:endParaRPr lang="fi-FI" sz="1100" dirty="0">
                <a:solidFill>
                  <a:srgbClr val="000000"/>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F4A59248-0956-77D5-F5EC-F8BC5CB28AF2}"/>
                </a:ext>
              </a:extLst>
            </p:cNvPr>
            <p:cNvSpPr txBox="1"/>
            <p:nvPr/>
          </p:nvSpPr>
          <p:spPr>
            <a:xfrm>
              <a:off x="9108489" y="3683139"/>
              <a:ext cx="2677513" cy="1000274"/>
            </a:xfrm>
            <a:prstGeom prst="rect">
              <a:avLst/>
            </a:prstGeom>
            <a:noFill/>
          </p:spPr>
          <p:txBody>
            <a:bodyPr wrap="square">
              <a:spAutoFit/>
            </a:bodyPr>
            <a:lstStyle/>
            <a:p>
              <a:pPr marL="0" marR="0" lvl="1" algn="ctr" defTabSz="914286" eaLnBrk="1" fontAlgn="auto" latinLnBrk="0" hangingPunct="1">
                <a:lnSpc>
                  <a:spcPct val="100000"/>
                </a:lnSpc>
                <a:spcBef>
                  <a:spcPts val="0"/>
                </a:spcBef>
                <a:spcAft>
                  <a:spcPts val="175"/>
                </a:spcAft>
                <a:buClrTx/>
                <a:buSzTx/>
                <a:tabLst/>
                <a:defRPr/>
              </a:pPr>
              <a:endParaRPr lang="fi-FI" sz="1100" dirty="0"/>
            </a:p>
            <a:p>
              <a:pPr marL="0" marR="0" lvl="1" defTabSz="914286" eaLnBrk="1" fontAlgn="auto" latinLnBrk="0" hangingPunct="1">
                <a:lnSpc>
                  <a:spcPct val="100000"/>
                </a:lnSpc>
                <a:spcBef>
                  <a:spcPts val="0"/>
                </a:spcBef>
                <a:spcAft>
                  <a:spcPts val="175"/>
                </a:spcAft>
                <a:buClrTx/>
                <a:buSzTx/>
                <a:tabLst/>
                <a:defRPr/>
              </a:pPr>
              <a:r>
                <a:rPr lang="fi-FI" sz="1100" b="1" i="0" dirty="0">
                  <a:solidFill>
                    <a:srgbClr val="1D1D1B"/>
                  </a:solidFill>
                  <a:effectLst/>
                </a:rPr>
                <a:t>Lähetä sähköpostia osoitteeseen:</a:t>
              </a:r>
            </a:p>
            <a:p>
              <a:pPr marL="0" marR="0" lvl="1" defTabSz="914286" eaLnBrk="1" fontAlgn="auto" latinLnBrk="0" hangingPunct="1">
                <a:lnSpc>
                  <a:spcPct val="100000"/>
                </a:lnSpc>
                <a:spcBef>
                  <a:spcPts val="0"/>
                </a:spcBef>
                <a:spcAft>
                  <a:spcPts val="175"/>
                </a:spcAft>
                <a:buClrTx/>
                <a:buSzTx/>
                <a:tabLst/>
                <a:defRPr/>
              </a:pPr>
              <a:r>
                <a:rPr lang="fi-FI" sz="1050" b="0" i="0" dirty="0">
                  <a:solidFill>
                    <a:srgbClr val="1D1D1B"/>
                  </a:solidFill>
                  <a:effectLst/>
                  <a:hlinkClick r:id="rId11"/>
                </a:rPr>
                <a:t>sosiaali.potilasasiavastaava@etelasavonha.fi</a:t>
              </a:r>
              <a:endParaRPr lang="fi-FI" sz="1050" b="0" i="0" dirty="0">
                <a:solidFill>
                  <a:srgbClr val="1D1D1B"/>
                </a:solidFill>
                <a:effectLst/>
              </a:endParaRPr>
            </a:p>
            <a:p>
              <a:pPr marL="0" marR="0" lvl="1" defTabSz="914286" eaLnBrk="1" fontAlgn="auto" latinLnBrk="0" hangingPunct="1">
                <a:lnSpc>
                  <a:spcPct val="100000"/>
                </a:lnSpc>
                <a:spcBef>
                  <a:spcPts val="0"/>
                </a:spcBef>
                <a:spcAft>
                  <a:spcPts val="175"/>
                </a:spcAft>
                <a:buClrTx/>
                <a:buSzTx/>
                <a:tabLst/>
                <a:defRPr/>
              </a:pPr>
              <a:endParaRPr lang="fi-FI" sz="1100" dirty="0"/>
            </a:p>
          </p:txBody>
        </p:sp>
        <p:pic>
          <p:nvPicPr>
            <p:cNvPr id="42" name="Graphic 41" descr="Speaker phone with solid fill">
              <a:extLst>
                <a:ext uri="{FF2B5EF4-FFF2-40B4-BE49-F238E27FC236}">
                  <a16:creationId xmlns:a16="http://schemas.microsoft.com/office/drawing/2014/main" id="{444ED918-E49D-93EA-DECE-2B56CA9D5D8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189267" y="2566036"/>
              <a:ext cx="606300" cy="606300"/>
            </a:xfrm>
            <a:prstGeom prst="rect">
              <a:avLst/>
            </a:prstGeom>
          </p:spPr>
        </p:pic>
        <p:pic>
          <p:nvPicPr>
            <p:cNvPr id="45" name="Graphic 44" descr="Email with solid fill">
              <a:extLst>
                <a:ext uri="{FF2B5EF4-FFF2-40B4-BE49-F238E27FC236}">
                  <a16:creationId xmlns:a16="http://schemas.microsoft.com/office/drawing/2014/main" id="{25331FCD-A4F1-8413-6C80-CB1C77963E2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271103" y="3409739"/>
              <a:ext cx="442627" cy="442627"/>
            </a:xfrm>
            <a:prstGeom prst="rect">
              <a:avLst/>
            </a:prstGeom>
          </p:spPr>
        </p:pic>
        <p:sp>
          <p:nvSpPr>
            <p:cNvPr id="20" name="Tekstiruutu 19">
              <a:extLst>
                <a:ext uri="{FF2B5EF4-FFF2-40B4-BE49-F238E27FC236}">
                  <a16:creationId xmlns:a16="http://schemas.microsoft.com/office/drawing/2014/main" id="{98E37B76-21FB-2B18-35DC-9A90AFF09654}"/>
                </a:ext>
              </a:extLst>
            </p:cNvPr>
            <p:cNvSpPr txBox="1"/>
            <p:nvPr/>
          </p:nvSpPr>
          <p:spPr>
            <a:xfrm>
              <a:off x="9762193" y="2594582"/>
              <a:ext cx="1939583" cy="651460"/>
            </a:xfrm>
            <a:prstGeom prst="rect">
              <a:avLst/>
            </a:prstGeom>
            <a:noFill/>
          </p:spPr>
          <p:txBody>
            <a:bodyPr wrap="square">
              <a:spAutoFit/>
            </a:bodyPr>
            <a:lstStyle/>
            <a:p>
              <a:pPr marL="0" marR="0" lvl="1"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Ota yhteyttä puhelimitse </a:t>
              </a:r>
            </a:p>
            <a:p>
              <a:pPr marL="0" marR="0" lvl="1"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arkisin klo 9-14</a:t>
              </a:r>
            </a:p>
            <a:p>
              <a:pPr marL="0" marR="0" lvl="1" defTabSz="914286" eaLnBrk="1" fontAlgn="auto" latinLnBrk="0" hangingPunct="1">
                <a:lnSpc>
                  <a:spcPct val="100000"/>
                </a:lnSpc>
                <a:spcBef>
                  <a:spcPts val="0"/>
                </a:spcBef>
                <a:spcAft>
                  <a:spcPts val="175"/>
                </a:spcAft>
                <a:buClrTx/>
                <a:buSzTx/>
                <a:tabLst/>
                <a:defRPr/>
              </a:pPr>
              <a:r>
                <a:rPr kumimoji="0" lang="fi-FI" sz="1100" b="0" i="0" u="none" strike="noStrike" kern="1200" cap="none" spc="0" normalizeH="0" baseline="0" noProof="0" dirty="0">
                  <a:ln>
                    <a:noFill/>
                  </a:ln>
                  <a:solidFill>
                    <a:srgbClr val="000000"/>
                  </a:solidFill>
                  <a:effectLst/>
                  <a:uLnTx/>
                  <a:uFillTx/>
                  <a:ea typeface="+mn-ea"/>
                  <a:cs typeface="Arial" panose="020B0604020202020204" pitchFamily="34" charset="0"/>
                </a:rPr>
                <a:t>+358 44 351 2818 </a:t>
              </a:r>
            </a:p>
          </p:txBody>
        </p:sp>
        <p:sp>
          <p:nvSpPr>
            <p:cNvPr id="11" name="Tekstiruutu 10">
              <a:extLst>
                <a:ext uri="{FF2B5EF4-FFF2-40B4-BE49-F238E27FC236}">
                  <a16:creationId xmlns:a16="http://schemas.microsoft.com/office/drawing/2014/main" id="{F2F9B4DF-2404-47FF-BE13-237873B2A0A4}"/>
                </a:ext>
              </a:extLst>
            </p:cNvPr>
            <p:cNvSpPr txBox="1"/>
            <p:nvPr/>
          </p:nvSpPr>
          <p:spPr>
            <a:xfrm>
              <a:off x="9687514" y="3454320"/>
              <a:ext cx="1983270" cy="415498"/>
            </a:xfrm>
            <a:prstGeom prst="rect">
              <a:avLst/>
            </a:prstGeom>
            <a:noFill/>
          </p:spPr>
          <p:txBody>
            <a:bodyPr wrap="square">
              <a:spAutoFit/>
            </a:bodyPr>
            <a:lstStyle/>
            <a:p>
              <a:pPr marL="0" marR="0" lvl="1" indent="0" algn="l" defTabSz="914286" rtl="0" eaLnBrk="1" fontAlgn="auto" latinLnBrk="0" hangingPunct="1">
                <a:lnSpc>
                  <a:spcPct val="100000"/>
                </a:lnSpc>
                <a:spcBef>
                  <a:spcPts val="0"/>
                </a:spcBef>
                <a:spcAft>
                  <a:spcPts val="175"/>
                </a:spcAft>
                <a:buClrTx/>
                <a:buSzTx/>
                <a:buFontTx/>
                <a:buNone/>
                <a:tabLst/>
                <a:defRPr/>
              </a:pPr>
              <a:r>
                <a:rPr kumimoji="0" lang="fi-FI" sz="1000" b="0" i="0" u="none" strike="noStrike" kern="1200" cap="none" spc="0" normalizeH="0" baseline="0" noProof="0" dirty="0">
                  <a:ln>
                    <a:noFill/>
                  </a:ln>
                  <a:solidFill>
                    <a:srgbClr val="1D1D1B"/>
                  </a:solidFill>
                  <a:effectLst/>
                  <a:uLnTx/>
                  <a:uFillTx/>
                  <a:latin typeface="Arial" panose="020B0604020202020204"/>
                  <a:ea typeface="+mn-ea"/>
                  <a:cs typeface="+mn-cs"/>
                </a:rPr>
                <a:t>Ethän lähetä salassa pidettäviä tietoja tavallisella sähköpostilla</a:t>
              </a:r>
              <a:r>
                <a:rPr kumimoji="0" lang="fi-FI" sz="1100" b="0" i="0" u="none" strike="noStrike" kern="1200" cap="none" spc="0" normalizeH="0" baseline="0" noProof="0" dirty="0">
                  <a:ln>
                    <a:noFill/>
                  </a:ln>
                  <a:solidFill>
                    <a:srgbClr val="1D1D1B"/>
                  </a:solidFill>
                  <a:effectLst/>
                  <a:uLnTx/>
                  <a:uFillTx/>
                  <a:latin typeface="Arial" panose="020B0604020202020204"/>
                  <a:ea typeface="+mn-ea"/>
                  <a:cs typeface="+mn-cs"/>
                </a:rPr>
                <a:t>!</a:t>
              </a:r>
              <a:endParaRPr kumimoji="0" lang="fi-FI" sz="11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9118127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F35CF8ED-46A2-EE9D-6B63-B4C17F525901}"/>
              </a:ext>
            </a:extLst>
          </p:cNvPr>
          <p:cNvGraphicFramePr>
            <a:graphicFrameLocks noChangeAspect="1"/>
          </p:cNvGraphicFramePr>
          <p:nvPr>
            <p:custDataLst>
              <p:tags r:id="rId1"/>
            </p:custDataLst>
            <p:extLst>
              <p:ext uri="{D42A27DB-BD31-4B8C-83A1-F6EECF244321}">
                <p14:modId xmlns:p14="http://schemas.microsoft.com/office/powerpoint/2010/main" val="17271454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F35CF8ED-46A2-EE9D-6B63-B4C17F52590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Palvelun sisällön omavalvonta </a:t>
            </a:r>
          </a:p>
        </p:txBody>
      </p:sp>
      <p:grpSp>
        <p:nvGrpSpPr>
          <p:cNvPr id="13" name="Ryhmä 12">
            <a:extLst>
              <a:ext uri="{FF2B5EF4-FFF2-40B4-BE49-F238E27FC236}">
                <a16:creationId xmlns:a16="http://schemas.microsoft.com/office/drawing/2014/main" id="{F517D407-D278-E0B8-DC4E-2EB7CE44CBE8}"/>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A8B16EB1-331F-FB04-A5AE-F368AAEAA0D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3">
              <a:extLst>
                <a:ext uri="{FF2B5EF4-FFF2-40B4-BE49-F238E27FC236}">
                  <a16:creationId xmlns:a16="http://schemas.microsoft.com/office/drawing/2014/main" id="{3F9D6CE5-BDA9-0E74-3BBD-B56E2910C62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4">
              <a:extLst>
                <a:ext uri="{FF2B5EF4-FFF2-40B4-BE49-F238E27FC236}">
                  <a16:creationId xmlns:a16="http://schemas.microsoft.com/office/drawing/2014/main" id="{CE82BB27-B391-E1AC-AD46-FE001284B1E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7" name="Rectangle 45">
              <a:extLst>
                <a:ext uri="{FF2B5EF4-FFF2-40B4-BE49-F238E27FC236}">
                  <a16:creationId xmlns:a16="http://schemas.microsoft.com/office/drawing/2014/main" id="{0E49CA50-9678-658A-414B-30D26CEA1A3C}"/>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6">
              <a:extLst>
                <a:ext uri="{FF2B5EF4-FFF2-40B4-BE49-F238E27FC236}">
                  <a16:creationId xmlns:a16="http://schemas.microsoft.com/office/drawing/2014/main" id="{ECEBFD75-856B-5AC1-7292-99FFFFA315C0}"/>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7">
              <a:extLst>
                <a:ext uri="{FF2B5EF4-FFF2-40B4-BE49-F238E27FC236}">
                  <a16:creationId xmlns:a16="http://schemas.microsoft.com/office/drawing/2014/main" id="{E33D8934-FF76-34FA-E54C-9CB93E02167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786464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E59A30E4-E098-EF65-A212-60B1BA282AA6}"/>
              </a:ext>
            </a:extLst>
          </p:cNvPr>
          <p:cNvGraphicFramePr>
            <a:graphicFrameLocks noChangeAspect="1"/>
          </p:cNvGraphicFramePr>
          <p:nvPr>
            <p:custDataLst>
              <p:tags r:id="rId1"/>
            </p:custDataLst>
            <p:extLst>
              <p:ext uri="{D42A27DB-BD31-4B8C-83A1-F6EECF244321}">
                <p14:modId xmlns:p14="http://schemas.microsoft.com/office/powerpoint/2010/main" val="41023089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E59A30E4-E098-EF65-A212-60B1BA282AA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dirty="0"/>
              <a:t>Tausta </a:t>
            </a:r>
            <a:endParaRPr lang="fi-FI" dirty="0"/>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31" name="Ryhmä 30">
            <a:extLst>
              <a:ext uri="{FF2B5EF4-FFF2-40B4-BE49-F238E27FC236}">
                <a16:creationId xmlns:a16="http://schemas.microsoft.com/office/drawing/2014/main" id="{0FC178D6-1115-1AC0-CA8F-F2DE4D970DD1}"/>
              </a:ext>
            </a:extLst>
          </p:cNvPr>
          <p:cNvGrpSpPr/>
          <p:nvPr/>
        </p:nvGrpSpPr>
        <p:grpSpPr>
          <a:xfrm>
            <a:off x="4928896" y="468949"/>
            <a:ext cx="2338976" cy="45719"/>
            <a:chOff x="4928896" y="468949"/>
            <a:chExt cx="2338976" cy="45719"/>
          </a:xfrm>
        </p:grpSpPr>
        <p:sp>
          <p:nvSpPr>
            <p:cNvPr id="32" name="Rectangle 42">
              <a:extLst>
                <a:ext uri="{FF2B5EF4-FFF2-40B4-BE49-F238E27FC236}">
                  <a16:creationId xmlns:a16="http://schemas.microsoft.com/office/drawing/2014/main" id="{527579CE-DF5B-FE2A-A04C-49D9038D30D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43">
              <a:extLst>
                <a:ext uri="{FF2B5EF4-FFF2-40B4-BE49-F238E27FC236}">
                  <a16:creationId xmlns:a16="http://schemas.microsoft.com/office/drawing/2014/main" id="{BE2C4AE6-8EBE-F2BC-6227-7EE83FD70AE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4">
              <a:extLst>
                <a:ext uri="{FF2B5EF4-FFF2-40B4-BE49-F238E27FC236}">
                  <a16:creationId xmlns:a16="http://schemas.microsoft.com/office/drawing/2014/main" id="{27C980E4-7B43-A547-F71B-B1233CDCE05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Rectangle 45">
              <a:extLst>
                <a:ext uri="{FF2B5EF4-FFF2-40B4-BE49-F238E27FC236}">
                  <a16:creationId xmlns:a16="http://schemas.microsoft.com/office/drawing/2014/main" id="{4A7E8EE9-9510-FA4C-8C08-A81FA90282BD}"/>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6" name="Rectangle 46">
              <a:extLst>
                <a:ext uri="{FF2B5EF4-FFF2-40B4-BE49-F238E27FC236}">
                  <a16:creationId xmlns:a16="http://schemas.microsoft.com/office/drawing/2014/main" id="{FB00591A-3F4E-C389-09D7-99BC9BC14663}"/>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7" name="Rectangle 47">
              <a:extLst>
                <a:ext uri="{FF2B5EF4-FFF2-40B4-BE49-F238E27FC236}">
                  <a16:creationId xmlns:a16="http://schemas.microsoft.com/office/drawing/2014/main" id="{95F07E61-EC4E-3F6D-A132-2CCB4E607AA8}"/>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5" name="Content Placeholder 27">
            <a:extLst>
              <a:ext uri="{FF2B5EF4-FFF2-40B4-BE49-F238E27FC236}">
                <a16:creationId xmlns:a16="http://schemas.microsoft.com/office/drawing/2014/main" id="{943640FF-3715-2E7A-02C2-7FD1FF50FFB3}"/>
              </a:ext>
            </a:extLst>
          </p:cNvPr>
          <p:cNvSpPr txBox="1">
            <a:spLocks/>
          </p:cNvSpPr>
          <p:nvPr/>
        </p:nvSpPr>
        <p:spPr>
          <a:xfrm>
            <a:off x="451413" y="1409350"/>
            <a:ext cx="5930533" cy="4739781"/>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Aft>
                <a:spcPts val="800"/>
              </a:spcAft>
            </a:pPr>
            <a:r>
              <a:rPr lang="fi-FI" b="1" dirty="0">
                <a:solidFill>
                  <a:schemeClr val="accent5"/>
                </a:solidFill>
                <a:effectLst/>
                <a:latin typeface="+mn-lt"/>
                <a:ea typeface="Times New Roman" panose="02020603050405020304" pitchFamily="18" charset="0"/>
              </a:rPr>
              <a:t>Turvakoti on kodinomainen yksikkö, mikä mahdollistaa samat toiminnot kuin asiakkaan omassa kodissa. Turvakodilta käsin on mahdollista elää normaalia arkea, turvallisuus huomioiden. </a:t>
            </a:r>
            <a:r>
              <a:rPr lang="fi-FI" b="1" dirty="0">
                <a:solidFill>
                  <a:schemeClr val="accent5"/>
                </a:solidFill>
                <a:effectLst/>
                <a:ea typeface="Times New Roman" panose="02020603050405020304" pitchFamily="18" charset="0"/>
              </a:rPr>
              <a:t>Turvakodilla tapahtuva toiminta perustuu asiakaslähtöisyyteen ja </a:t>
            </a:r>
            <a:r>
              <a:rPr lang="fi-FI" b="1" dirty="0">
                <a:solidFill>
                  <a:schemeClr val="accent5"/>
                </a:solidFill>
                <a:ea typeface="Times New Roman" panose="02020603050405020304" pitchFamily="18" charset="0"/>
              </a:rPr>
              <a:t>toiminta</a:t>
            </a:r>
            <a:r>
              <a:rPr lang="fi-FI" b="1" dirty="0">
                <a:solidFill>
                  <a:schemeClr val="accent5"/>
                </a:solidFill>
                <a:effectLst/>
                <a:ea typeface="Times New Roman" panose="02020603050405020304" pitchFamily="18" charset="0"/>
              </a:rPr>
              <a:t> suunnitellaan ensisijaisesti asiakkaiden toiveita kuunnellen, turvallisuusnäkökulmat huomioiden. Turvakotipalvelun tavoitteena on fyysisen turvan tarjoaminen, auttaa asiakasta turvallisen arjen rakentamisessa ja vahvistaa asiakkaan omia voimavaroja ja selviytymiskeinoja. </a:t>
            </a:r>
            <a:r>
              <a:rPr lang="fi-FI" b="1" dirty="0">
                <a:solidFill>
                  <a:schemeClr val="accent5"/>
                </a:solidFill>
                <a:effectLst/>
                <a:latin typeface="+mn-lt"/>
                <a:ea typeface="Calibri" panose="020F0502020204030204" pitchFamily="34" charset="0"/>
                <a:cs typeface="Times New Roman" panose="02020603050405020304" pitchFamily="18" charset="0"/>
              </a:rPr>
              <a:t>Vapaaehtoisuuteen perustuvissa turvakotipalveluissa henkilökunta motivoi ja ohjaa asiakasta tarvittaessa toimintakykyä ja hyvinvointia tukevien ja lisäävien palveluiden ja avun piiriin. Tarvittaessa ohjataan asiakasta terveyden- ja sosiaalihuollon palveluiden piiriin.</a:t>
            </a:r>
            <a:endParaRPr lang="fi-FI" dirty="0"/>
          </a:p>
          <a:p>
            <a:pPr marL="0" lvl="1" algn="just">
              <a:lnSpc>
                <a:spcPct val="110000"/>
              </a:lnSpc>
              <a:spcBef>
                <a:spcPts val="789"/>
              </a:spcBef>
              <a:spcAft>
                <a:spcPts val="175"/>
              </a:spcAft>
            </a:pPr>
            <a:r>
              <a:rPr lang="fi-FI" dirty="0"/>
              <a:t>Palveluoppaista saat tarkempaa tietoa palvelujen järjestämisestä sekä kuinka palveluun voi hakeutua: </a:t>
            </a:r>
            <a:r>
              <a:rPr lang="fi-FI" dirty="0">
                <a:hlinkClick r:id="rId6">
                  <a:extLst>
                    <a:ext uri="{A12FA001-AC4F-418D-AE19-62706E023703}">
                      <ahyp:hlinkClr xmlns:ahyp="http://schemas.microsoft.com/office/drawing/2018/hyperlinkcolor" val="tx"/>
                    </a:ext>
                  </a:extLst>
                </a:hlinkClick>
              </a:rPr>
              <a:t>Palveluopas</a:t>
            </a:r>
            <a:endParaRPr lang="fi-FI" dirty="0"/>
          </a:p>
          <a:p>
            <a:pPr marL="0" lvl="1" algn="just">
              <a:lnSpc>
                <a:spcPct val="110000"/>
              </a:lnSpc>
              <a:spcBef>
                <a:spcPts val="789"/>
              </a:spcBef>
              <a:spcAft>
                <a:spcPts val="175"/>
              </a:spcAft>
            </a:pPr>
            <a:r>
              <a:rPr lang="fi-FI" dirty="0">
                <a:latin typeface="+mj-lt"/>
                <a:ea typeface="Inter" panose="02000503000000020004" pitchFamily="2" charset="0"/>
                <a:hlinkClick r:id="rId7"/>
              </a:rPr>
              <a:t>https://etelasavonha.fi/asiakkaan-opas/</a:t>
            </a:r>
            <a:r>
              <a:rPr lang="fi-FI" dirty="0">
                <a:latin typeface="+mj-lt"/>
                <a:ea typeface="Inter" panose="02000503000000020004" pitchFamily="2" charset="0"/>
              </a:rPr>
              <a:t> ?</a:t>
            </a:r>
          </a:p>
          <a:p>
            <a:pPr marL="0" lvl="1" algn="just">
              <a:lnSpc>
                <a:spcPct val="110000"/>
              </a:lnSpc>
              <a:spcBef>
                <a:spcPts val="789"/>
              </a:spcBef>
              <a:spcAft>
                <a:spcPts val="175"/>
              </a:spcAft>
            </a:pPr>
            <a:endParaRPr lang="fi-FI" sz="1200" dirty="0">
              <a:latin typeface="+mj-lt"/>
              <a:ea typeface="Inter" panose="02000503000000020004" pitchFamily="2" charset="0"/>
            </a:endParaRPr>
          </a:p>
          <a:p>
            <a:pPr marL="0" lvl="1">
              <a:lnSpc>
                <a:spcPct val="110000"/>
              </a:lnSpc>
              <a:spcAft>
                <a:spcPts val="200"/>
              </a:spcAft>
            </a:pPr>
            <a:endParaRPr lang="fi-FI" dirty="0">
              <a:solidFill>
                <a:schemeClr val="accent5"/>
              </a:solidFill>
              <a:latin typeface="+mj-lt"/>
              <a:ea typeface="Inter" panose="02000503000000020004" pitchFamily="2" charset="0"/>
            </a:endParaRPr>
          </a:p>
          <a:p>
            <a:pPr marL="0" lvl="1">
              <a:lnSpc>
                <a:spcPct val="110000"/>
              </a:lnSpc>
              <a:spcAft>
                <a:spcPts val="200"/>
              </a:spcAft>
            </a:pPr>
            <a:endParaRPr lang="fi-FI" sz="1200" dirty="0">
              <a:solidFill>
                <a:schemeClr val="accent5"/>
              </a:solidFill>
              <a:latin typeface="+mj-lt"/>
              <a:ea typeface="Inter" panose="02000503000000020004" pitchFamily="2" charset="0"/>
            </a:endParaRPr>
          </a:p>
          <a:p>
            <a:pPr marL="0" lvl="1">
              <a:lnSpc>
                <a:spcPct val="110000"/>
              </a:lnSpc>
              <a:spcAft>
                <a:spcPts val="200"/>
              </a:spcAft>
            </a:pPr>
            <a:endParaRPr lang="fi-FI" dirty="0">
              <a:solidFill>
                <a:schemeClr val="accent5"/>
              </a:solidFill>
              <a:latin typeface="+mj-lt"/>
              <a:ea typeface="Inter" panose="02000503000000020004" pitchFamily="2" charset="0"/>
            </a:endParaRPr>
          </a:p>
          <a:p>
            <a:pPr marL="0" lvl="1">
              <a:lnSpc>
                <a:spcPct val="110000"/>
              </a:lnSpc>
              <a:spcBef>
                <a:spcPts val="789"/>
              </a:spcBef>
              <a:spcAft>
                <a:spcPts val="175"/>
              </a:spcAft>
            </a:pPr>
            <a:endParaRPr lang="fi-FI" dirty="0"/>
          </a:p>
        </p:txBody>
      </p:sp>
      <p:pic>
        <p:nvPicPr>
          <p:cNvPr id="6" name="Kuva 5">
            <a:extLst>
              <a:ext uri="{FF2B5EF4-FFF2-40B4-BE49-F238E27FC236}">
                <a16:creationId xmlns:a16="http://schemas.microsoft.com/office/drawing/2014/main" id="{20B03C30-B592-421A-B5AF-EAD86001DC47}"/>
              </a:ext>
            </a:extLst>
          </p:cNvPr>
          <p:cNvPicPr>
            <a:picLocks noChangeAspect="1"/>
          </p:cNvPicPr>
          <p:nvPr/>
        </p:nvPicPr>
        <p:blipFill>
          <a:blip r:embed="rId8"/>
          <a:stretch>
            <a:fillRect/>
          </a:stretch>
        </p:blipFill>
        <p:spPr>
          <a:xfrm>
            <a:off x="6381892" y="1025494"/>
            <a:ext cx="5454033" cy="4739781"/>
          </a:xfrm>
          <a:prstGeom prst="rect">
            <a:avLst/>
          </a:prstGeom>
        </p:spPr>
      </p:pic>
    </p:spTree>
    <p:extLst>
      <p:ext uri="{BB962C8B-B14F-4D97-AF65-F5344CB8AC3E}">
        <p14:creationId xmlns:p14="http://schemas.microsoft.com/office/powerpoint/2010/main" val="24642822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1589F946-3358-1B8C-F9D7-94444BDD3382}"/>
              </a:ext>
            </a:extLst>
          </p:cNvPr>
          <p:cNvGraphicFramePr>
            <a:graphicFrameLocks noChangeAspect="1"/>
          </p:cNvGraphicFramePr>
          <p:nvPr>
            <p:custDataLst>
              <p:tags r:id="rId1"/>
            </p:custDataLst>
            <p:extLst>
              <p:ext uri="{D42A27DB-BD31-4B8C-83A1-F6EECF244321}">
                <p14:modId xmlns:p14="http://schemas.microsoft.com/office/powerpoint/2010/main" val="31225066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1589F946-3358-1B8C-F9D7-94444BDD338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b="1" dirty="0">
                <a:ea typeface="Inter" panose="02000503000000020004" pitchFamily="2" charset="0"/>
              </a:rPr>
              <a:t>Hyvinvointia ja kuntoutumista </a:t>
            </a:r>
            <a:r>
              <a:rPr lang="fi-FI" sz="2800" b="1">
                <a:ea typeface="Inter" panose="02000503000000020004" pitchFamily="2" charset="0"/>
              </a:rPr>
              <a:t>tukeva toiminta</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690688"/>
            <a:ext cx="11289174" cy="4344628"/>
          </a:xfrm>
        </p:spPr>
        <p:txBody>
          <a:bodyPr numCol="2"/>
          <a:lstStyle/>
          <a:p>
            <a:pPr marL="0" lvl="1">
              <a:lnSpc>
                <a:spcPct val="110000"/>
              </a:lnSpc>
              <a:spcBef>
                <a:spcPts val="789"/>
              </a:spcBef>
              <a:spcAft>
                <a:spcPts val="175"/>
              </a:spcAft>
            </a:pPr>
            <a:r>
              <a:rPr lang="fi-FI" b="0" i="0" u="none" strike="noStrike" baseline="0" dirty="0">
                <a:solidFill>
                  <a:srgbClr val="000000"/>
                </a:solidFill>
              </a:rPr>
              <a:t>Turvakodilla on mahdollista tehdä samoja asioita kuin omassa kodissa, kuten ruoanlaitto, leivonta ja muut päivittäiset arjen askareet. </a:t>
            </a:r>
            <a:r>
              <a:rPr lang="fi-FI" sz="1200" dirty="0">
                <a:solidFill>
                  <a:srgbClr val="000000"/>
                </a:solidFill>
              </a:rPr>
              <a:t>Lapsia varten turvakodilla on eri ikätasoisille lapsille sopivia leluja, pelejä, askarteluvälineitä, kirjoja sekä elokuvia. </a:t>
            </a:r>
            <a:r>
              <a:rPr lang="fi-FI" b="0" i="0" u="none" strike="noStrike" baseline="0" dirty="0">
                <a:solidFill>
                  <a:srgbClr val="000000"/>
                </a:solidFill>
              </a:rPr>
              <a:t>Turvakodin ulkopuolella on mahdollista ulkoilla turvallisuus huomioiden. Asiakkaat ilmoittavat menoistaan turvakodin henkilökunnalle turvallisuusriskin arvioimiseksi. </a:t>
            </a:r>
          </a:p>
          <a:p>
            <a:pPr marL="0" lvl="1">
              <a:lnSpc>
                <a:spcPct val="110000"/>
              </a:lnSpc>
              <a:spcBef>
                <a:spcPts val="789"/>
              </a:spcBef>
              <a:spcAft>
                <a:spcPts val="175"/>
              </a:spcAft>
            </a:pPr>
            <a:r>
              <a:rPr lang="fi-FI" sz="1200" b="0" i="0" u="none" strike="noStrike" baseline="0" dirty="0">
                <a:solidFill>
                  <a:srgbClr val="000000"/>
                </a:solidFill>
              </a:rPr>
              <a:t>Keskeinen asiakkaiden kokonaisvaltaista toimintakykyä edistävä tekijä on ammattitaitoisen henkilökunnan ympärivuorokautinen läsnäolo ja kohtaaminen. </a:t>
            </a:r>
            <a:r>
              <a:rPr lang="fi-FI" dirty="0">
                <a:effectLst/>
                <a:latin typeface="+mn-lt"/>
                <a:ea typeface="Times New Roman" panose="02020603050405020304" pitchFamily="18" charset="0"/>
              </a:rPr>
              <a:t>Asiakkailla on mahdollisuus päivittäiseen keskusteluun, tukeen, neuvontaan ja ohjaukseen. </a:t>
            </a:r>
            <a:r>
              <a:rPr lang="fi-FI" dirty="0">
                <a:latin typeface="+mn-lt"/>
                <a:ea typeface="Times New Roman" panose="02020603050405020304" pitchFamily="18" charset="0"/>
              </a:rPr>
              <a:t>A</a:t>
            </a:r>
            <a:r>
              <a:rPr lang="fi-FI" dirty="0">
                <a:effectLst/>
                <a:latin typeface="+mn-lt"/>
                <a:ea typeface="Times New Roman" panose="02020603050405020304" pitchFamily="18" charset="0"/>
              </a:rPr>
              <a:t>siakastyöskentelystä aikuisten ja lasten osalta vastaavat asiakkaalle  nimetty omaohjaaja/omaohjaajat. </a:t>
            </a:r>
            <a:r>
              <a:rPr lang="fi-FI" b="0" i="0" u="none" strike="noStrike" baseline="0" dirty="0">
                <a:solidFill>
                  <a:srgbClr val="000000"/>
                </a:solidFill>
                <a:latin typeface="+mn-lt"/>
              </a:rPr>
              <a:t>Turvakodilla tapahtuva toiminta perustuu asiakaslähtöisyyteen ja aktiviteetit suunnitellaan ensisijaisesti asiakkaiden toiveita kuunnelleen, turvallisuusnäkökulmat huomioiden.</a:t>
            </a:r>
            <a:endParaRPr lang="fi-FI" dirty="0">
              <a:solidFill>
                <a:srgbClr val="000000"/>
              </a:solidFill>
              <a:latin typeface="+mn-lt"/>
            </a:endParaRPr>
          </a:p>
          <a:p>
            <a:pPr marL="0" lvl="1">
              <a:lnSpc>
                <a:spcPct val="110000"/>
              </a:lnSpc>
              <a:spcBef>
                <a:spcPts val="789"/>
              </a:spcBef>
              <a:spcAft>
                <a:spcPts val="175"/>
              </a:spcAft>
            </a:pPr>
            <a:r>
              <a:rPr lang="fi-FI" dirty="0"/>
              <a:t>Turvakotipalvelun tavoitteet määritellään palvelusuunnitelmassa. Palvelusuunnitelman toteutumista seurataan päivittäisissä raporteissa vuoronvaihdon yhteydessä ja sovituissa tapaamisissa asiakkaan ja turvakodin vastaavan sosiaalityöntekijän kanssa.</a:t>
            </a:r>
            <a:endParaRPr lang="fi-FI" b="1" i="1" dirty="0"/>
          </a:p>
          <a:p>
            <a:pPr marL="0" lvl="1">
              <a:spcBef>
                <a:spcPts val="900"/>
              </a:spcBef>
              <a:spcAft>
                <a:spcPts val="200"/>
              </a:spcAft>
            </a:pPr>
            <a:endParaRPr lang="fi-FI" sz="1200" dirty="0">
              <a:ea typeface="Inter" panose="02000503000000020004" pitchFamily="2" charset="0"/>
            </a:endParaRPr>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39" name="Ryhmä 38">
            <a:extLst>
              <a:ext uri="{FF2B5EF4-FFF2-40B4-BE49-F238E27FC236}">
                <a16:creationId xmlns:a16="http://schemas.microsoft.com/office/drawing/2014/main" id="{11E3B512-B460-CFBD-BADD-20C32FDFF665}"/>
              </a:ext>
            </a:extLst>
          </p:cNvPr>
          <p:cNvGrpSpPr/>
          <p:nvPr/>
        </p:nvGrpSpPr>
        <p:grpSpPr>
          <a:xfrm>
            <a:off x="4928896" y="468949"/>
            <a:ext cx="2338976" cy="45719"/>
            <a:chOff x="4928896" y="468949"/>
            <a:chExt cx="2338976" cy="45719"/>
          </a:xfrm>
        </p:grpSpPr>
        <p:sp>
          <p:nvSpPr>
            <p:cNvPr id="40" name="Rectangle 42">
              <a:extLst>
                <a:ext uri="{FF2B5EF4-FFF2-40B4-BE49-F238E27FC236}">
                  <a16:creationId xmlns:a16="http://schemas.microsoft.com/office/drawing/2014/main" id="{EF9A3284-BCC2-6965-7F68-8C6228C09D0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3">
              <a:extLst>
                <a:ext uri="{FF2B5EF4-FFF2-40B4-BE49-F238E27FC236}">
                  <a16:creationId xmlns:a16="http://schemas.microsoft.com/office/drawing/2014/main" id="{9710ED00-6B96-0D53-D752-15838FBF7D66}"/>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4">
              <a:extLst>
                <a:ext uri="{FF2B5EF4-FFF2-40B4-BE49-F238E27FC236}">
                  <a16:creationId xmlns:a16="http://schemas.microsoft.com/office/drawing/2014/main" id="{B3646A88-9CDF-2B04-8B54-EBA7F58313BC}"/>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5">
              <a:extLst>
                <a:ext uri="{FF2B5EF4-FFF2-40B4-BE49-F238E27FC236}">
                  <a16:creationId xmlns:a16="http://schemas.microsoft.com/office/drawing/2014/main" id="{124B974D-ADA3-34EE-E58A-138B2A69F3C0}"/>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4" name="Rectangle 46">
              <a:extLst>
                <a:ext uri="{FF2B5EF4-FFF2-40B4-BE49-F238E27FC236}">
                  <a16:creationId xmlns:a16="http://schemas.microsoft.com/office/drawing/2014/main" id="{F79EFDEB-C58B-6CBE-F6F7-80C1F2F94618}"/>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Rectangle 47">
              <a:extLst>
                <a:ext uri="{FF2B5EF4-FFF2-40B4-BE49-F238E27FC236}">
                  <a16:creationId xmlns:a16="http://schemas.microsoft.com/office/drawing/2014/main" id="{D51B387C-5B12-E893-D157-E86A5ED519E5}"/>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pic>
        <p:nvPicPr>
          <p:cNvPr id="2" name="Graphic 1">
            <a:extLst>
              <a:ext uri="{FF2B5EF4-FFF2-40B4-BE49-F238E27FC236}">
                <a16:creationId xmlns:a16="http://schemas.microsoft.com/office/drawing/2014/main" id="{0E6DF262-CD57-BB77-7027-5BE63E397975}"/>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6300470" y="1825626"/>
            <a:ext cx="5649938" cy="3352899"/>
          </a:xfrm>
          <a:prstGeom prst="rect">
            <a:avLst/>
          </a:prstGeom>
        </p:spPr>
      </p:pic>
    </p:spTree>
    <p:extLst>
      <p:ext uri="{BB962C8B-B14F-4D97-AF65-F5344CB8AC3E}">
        <p14:creationId xmlns:p14="http://schemas.microsoft.com/office/powerpoint/2010/main" val="40066546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01DFAFE6-CC7A-04DD-B4F2-2E86E9A7B3A0}"/>
              </a:ext>
            </a:extLst>
          </p:cNvPr>
          <p:cNvGraphicFramePr>
            <a:graphicFrameLocks noChangeAspect="1"/>
          </p:cNvGraphicFramePr>
          <p:nvPr>
            <p:custDataLst>
              <p:tags r:id="rId1"/>
            </p:custDataLst>
            <p:extLst>
              <p:ext uri="{D42A27DB-BD31-4B8C-83A1-F6EECF244321}">
                <p14:modId xmlns:p14="http://schemas.microsoft.com/office/powerpoint/2010/main" val="75850701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7" name="think-cell data - do not delete" hidden="1">
                        <a:extLst>
                          <a:ext uri="{FF2B5EF4-FFF2-40B4-BE49-F238E27FC236}">
                            <a16:creationId xmlns:a16="http://schemas.microsoft.com/office/drawing/2014/main" id="{01DFAFE6-CC7A-04DD-B4F2-2E86E9A7B3A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3" name="Title 12">
            <a:extLst>
              <a:ext uri="{FF2B5EF4-FFF2-40B4-BE49-F238E27FC236}">
                <a16:creationId xmlns:a16="http://schemas.microsoft.com/office/drawing/2014/main" id="{659E39A2-9808-BE36-AD1B-2540DF6F62E3}"/>
              </a:ext>
            </a:extLst>
          </p:cNvPr>
          <p:cNvSpPr>
            <a:spLocks noGrp="1"/>
          </p:cNvSpPr>
          <p:nvPr>
            <p:ph type="title"/>
          </p:nvPr>
        </p:nvSpPr>
        <p:spPr>
          <a:xfrm>
            <a:off x="451413" y="240133"/>
            <a:ext cx="11289174" cy="868004"/>
          </a:xfrm>
        </p:spPr>
        <p:txBody>
          <a:bodyPr vert="horz">
            <a:normAutofit/>
          </a:bodyPr>
          <a:lstStyle/>
          <a:p>
            <a:r>
              <a:rPr lang="fi-FI" sz="2800" b="1" dirty="0">
                <a:ea typeface="Inter" panose="02000503000000020004" pitchFamily="2" charset="0"/>
              </a:rPr>
              <a:t>Hyvinvointia ja kuntoutumista </a:t>
            </a:r>
            <a:r>
              <a:rPr lang="fi-FI" sz="2800" b="1">
                <a:ea typeface="Inter" panose="02000503000000020004" pitchFamily="2" charset="0"/>
              </a:rPr>
              <a:t>tukeva toiminta</a:t>
            </a:r>
            <a:endParaRPr lang="fi-FI" sz="2800" dirty="0">
              <a:solidFill>
                <a:srgbClr val="17406D"/>
              </a:solidFill>
            </a:endParaRPr>
          </a:p>
        </p:txBody>
      </p:sp>
      <p:sp>
        <p:nvSpPr>
          <p:cNvPr id="2" name="TextBox 1">
            <a:extLst>
              <a:ext uri="{FF2B5EF4-FFF2-40B4-BE49-F238E27FC236}">
                <a16:creationId xmlns:a16="http://schemas.microsoft.com/office/drawing/2014/main" id="{B85E36EF-5E83-DDB1-45A1-F35D0A019879}"/>
              </a:ext>
            </a:extLst>
          </p:cNvPr>
          <p:cNvSpPr txBox="1"/>
          <p:nvPr/>
        </p:nvSpPr>
        <p:spPr>
          <a:xfrm>
            <a:off x="2792896" y="1707771"/>
            <a:ext cx="8925727"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0" i="0" u="none" strike="noStrike" baseline="0" dirty="0">
                <a:solidFill>
                  <a:srgbClr val="000000"/>
                </a:solidFill>
                <a:latin typeface="Arial" panose="020B0604020202020204" pitchFamily="34" charset="0"/>
                <a:cs typeface="Arial" panose="020B0604020202020204" pitchFamily="34" charset="0"/>
              </a:rPr>
              <a:t>Turvakodin asiakkailla on mahdollisuus ulkoilla turvakodin ulkopuolella turvallisuus huomioiden. Asiakkaita tiedotetaan alueen liikuntamahdollisuuksista ja muista toiminnallisista virikkeistä ja aktiviteeteista. </a:t>
            </a:r>
            <a:r>
              <a:rPr lang="fi-FI" sz="1200" dirty="0">
                <a:solidFill>
                  <a:srgbClr val="000000"/>
                </a:solidFill>
                <a:latin typeface="Arial" panose="020B0604020202020204" pitchFamily="34" charset="0"/>
                <a:cs typeface="Arial" panose="020B0604020202020204" pitchFamily="34" charset="0"/>
              </a:rPr>
              <a:t>Turvakodilla on polkupyöriä asiakaskäyttöön ja erilaisia jumppavälineitä. </a:t>
            </a:r>
            <a:endParaRPr lang="fi-FI" sz="1200" b="1" dirty="0">
              <a:ea typeface="Inter" panose="02000503000000020004" pitchFamily="2" charset="0"/>
            </a:endParaRPr>
          </a:p>
        </p:txBody>
      </p:sp>
      <p:sp>
        <p:nvSpPr>
          <p:cNvPr id="8" name="TextBox 7">
            <a:extLst>
              <a:ext uri="{FF2B5EF4-FFF2-40B4-BE49-F238E27FC236}">
                <a16:creationId xmlns:a16="http://schemas.microsoft.com/office/drawing/2014/main" id="{A3D27504-415A-C274-3DE5-30C9D2C2C2E2}"/>
              </a:ext>
            </a:extLst>
          </p:cNvPr>
          <p:cNvSpPr txBox="1"/>
          <p:nvPr/>
        </p:nvSpPr>
        <p:spPr>
          <a:xfrm>
            <a:off x="3516368" y="2557281"/>
            <a:ext cx="8202255"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dirty="0">
                <a:ea typeface="Inter" panose="02000503000000020004" pitchFamily="2" charset="0"/>
              </a:rPr>
              <a:t>Turvakodilla on henkilökuntaa paikalla ympärivuorokauden. Asiakkailla on mahdollisuus päivittäiseen keskusteluun, tukeen ja ohjaukseen. Turvakodin työskentely perustuu asiakkaan vakauttamiseen.   </a:t>
            </a:r>
          </a:p>
        </p:txBody>
      </p:sp>
      <p:sp>
        <p:nvSpPr>
          <p:cNvPr id="10" name="TextBox 9">
            <a:extLst>
              <a:ext uri="{FF2B5EF4-FFF2-40B4-BE49-F238E27FC236}">
                <a16:creationId xmlns:a16="http://schemas.microsoft.com/office/drawing/2014/main" id="{D60A69A8-E188-F8F8-1D0B-76AF3B583195}"/>
              </a:ext>
            </a:extLst>
          </p:cNvPr>
          <p:cNvSpPr txBox="1"/>
          <p:nvPr/>
        </p:nvSpPr>
        <p:spPr>
          <a:xfrm>
            <a:off x="3826565" y="3436403"/>
            <a:ext cx="7914020"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dirty="0">
                <a:ea typeface="Inter" panose="02000503000000020004" pitchFamily="2" charset="0"/>
              </a:rPr>
              <a:t>Asiakkaan tietoisuutta kokemastaan väkivallasta lisätään turvakodilla käytävissä keskusteluissa ja sitä kautta vahvistetaan asiakkaan valmiuksia tehdä ratkaisuja oman elämänsä suhteen. </a:t>
            </a:r>
          </a:p>
        </p:txBody>
      </p:sp>
      <p:sp>
        <p:nvSpPr>
          <p:cNvPr id="12" name="TextBox 11">
            <a:extLst>
              <a:ext uri="{FF2B5EF4-FFF2-40B4-BE49-F238E27FC236}">
                <a16:creationId xmlns:a16="http://schemas.microsoft.com/office/drawing/2014/main" id="{1CA5D1D0-1C7A-63B1-BE15-07482DCC1069}"/>
              </a:ext>
            </a:extLst>
          </p:cNvPr>
          <p:cNvSpPr txBox="1"/>
          <p:nvPr/>
        </p:nvSpPr>
        <p:spPr>
          <a:xfrm>
            <a:off x="3538329" y="4300719"/>
            <a:ext cx="8202256"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endParaRPr lang="fi-FI" sz="1200" dirty="0"/>
          </a:p>
          <a:p>
            <a:pPr marL="171430" lvl="1" indent="-171430" algn="just">
              <a:spcBef>
                <a:spcPts val="900"/>
              </a:spcBef>
              <a:spcAft>
                <a:spcPts val="200"/>
              </a:spcAft>
              <a:buClr>
                <a:schemeClr val="accent5"/>
              </a:buClr>
              <a:buFont typeface="Arial" panose="020B0604020202020204" pitchFamily="34" charset="0"/>
              <a:buChar char="•"/>
            </a:pPr>
            <a:r>
              <a:rPr lang="fi-FI" sz="1200" dirty="0"/>
              <a:t>Turvakodilla on mahdollista tavata muita asiakkaita ja saada vertaistukea. Turvakodin työntekijät pyrkivät mahdollistamaan tällaiset kohtaamiset. Turvakodin asiakkaille järjestetään viikoittain yhteisökahvit. Asiakkaalla on turvakotijakson aikana omien voimavarojensa puitteissa mahdollisuus osallistua alueen harrastus- ja kulttuuritoimintaan. </a:t>
            </a:r>
          </a:p>
          <a:p>
            <a:pPr marL="171430" lvl="1" indent="-171430" algn="just">
              <a:spcBef>
                <a:spcPts val="900"/>
              </a:spcBef>
              <a:spcAft>
                <a:spcPts val="200"/>
              </a:spcAft>
              <a:buClr>
                <a:schemeClr val="accent5"/>
              </a:buClr>
              <a:buFont typeface="Arial" panose="020B0604020202020204" pitchFamily="34" charset="0"/>
              <a:buChar char="•"/>
            </a:pPr>
            <a:r>
              <a:rPr lang="fi-FI" sz="1200" b="0" i="0" u="none" strike="noStrike" baseline="0" dirty="0">
                <a:solidFill>
                  <a:srgbClr val="000000"/>
                </a:solidFill>
                <a:latin typeface="Arial" panose="020B0604020202020204" pitchFamily="34" charset="0"/>
                <a:cs typeface="Arial" panose="020B0604020202020204" pitchFamily="34" charset="0"/>
              </a:rPr>
              <a:t> </a:t>
            </a:r>
            <a:r>
              <a:rPr lang="fi-FI" sz="1200" b="1" dirty="0">
                <a:latin typeface="Arial" panose="020B0604020202020204" pitchFamily="34" charset="0"/>
                <a:ea typeface="Inter" panose="02000503000000020004" pitchFamily="2" charset="0"/>
                <a:cs typeface="Arial" panose="020B0604020202020204" pitchFamily="34" charset="0"/>
              </a:rPr>
              <a:t>]</a:t>
            </a:r>
          </a:p>
        </p:txBody>
      </p:sp>
      <p:sp>
        <p:nvSpPr>
          <p:cNvPr id="16" name="TextBox 15">
            <a:extLst>
              <a:ext uri="{FF2B5EF4-FFF2-40B4-BE49-F238E27FC236}">
                <a16:creationId xmlns:a16="http://schemas.microsoft.com/office/drawing/2014/main" id="{80F108A7-ECA9-54BC-2FA1-7D2E033257B3}"/>
              </a:ext>
            </a:extLst>
          </p:cNvPr>
          <p:cNvSpPr txBox="1"/>
          <p:nvPr/>
        </p:nvSpPr>
        <p:spPr>
          <a:xfrm>
            <a:off x="3041374" y="5165034"/>
            <a:ext cx="8699211"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dirty="0">
                <a:solidFill>
                  <a:srgbClr val="000000"/>
                </a:solidFill>
              </a:rPr>
              <a:t>Turvakodilla asiakkaat voivat tehdä samoja asioita kuin kotona, kuten laittaa ruokaa ja pestä pyykkiä. </a:t>
            </a:r>
            <a:r>
              <a:rPr lang="fi-FI" sz="1200" dirty="0">
                <a:latin typeface="Arial" panose="020B0604020202020204" pitchFamily="34" charset="0"/>
                <a:ea typeface="Inter" panose="02000503000000020004" pitchFamily="2" charset="0"/>
                <a:cs typeface="Arial" panose="020B0604020202020204" pitchFamily="34" charset="0"/>
              </a:rPr>
              <a:t>Turvakodilta voi käydä töissä, päivähoidossa ja koulussa. Henkilökunta motivoi ja ohjaa asiakasta toimintakykyä ja osallisuutta tukevien palveluiden piiriin. Turvakotiin on mahdollista suunnata asiakkaan tarvitsemia palveluita ja palveluissa asiointi voi tapahtua myös etäyhteyden avulla. </a:t>
            </a:r>
            <a:r>
              <a:rPr lang="fi-FI" sz="1200" b="0" i="0" u="none" strike="noStrike" baseline="0" dirty="0">
                <a:solidFill>
                  <a:srgbClr val="000000"/>
                </a:solidFill>
                <a:latin typeface="Arial" panose="020B0604020202020204" pitchFamily="34" charset="0"/>
                <a:cs typeface="Arial" panose="020B0604020202020204" pitchFamily="34" charset="0"/>
              </a:rPr>
              <a:t>Turvakodilla on asiakaskäyttöön tarkoitettu tietokone ja asiakaspuhelin viranomaisasioiden hoitoon. Turvakodille voi tuoda mukanaan myös oman tietokoneen/</a:t>
            </a:r>
            <a:r>
              <a:rPr lang="fi-FI" sz="1200" b="0" i="0" u="none" strike="noStrike" baseline="0" dirty="0" err="1">
                <a:solidFill>
                  <a:srgbClr val="000000"/>
                </a:solidFill>
                <a:latin typeface="Arial" panose="020B0604020202020204" pitchFamily="34" charset="0"/>
                <a:cs typeface="Arial" panose="020B0604020202020204" pitchFamily="34" charset="0"/>
              </a:rPr>
              <a:t>padin</a:t>
            </a:r>
            <a:r>
              <a:rPr lang="fi-FI" sz="1200" dirty="0">
                <a:solidFill>
                  <a:srgbClr val="000000"/>
                </a:solidFill>
                <a:latin typeface="Arial" panose="020B0604020202020204" pitchFamily="34" charset="0"/>
                <a:cs typeface="Arial" panose="020B0604020202020204" pitchFamily="34" charset="0"/>
              </a:rPr>
              <a:t>.</a:t>
            </a:r>
            <a:endParaRPr lang="fi-FI" sz="1200" b="1" dirty="0">
              <a:ea typeface="Inter" panose="02000503000000020004" pitchFamily="2" charset="0"/>
            </a:endParaRPr>
          </a:p>
        </p:txBody>
      </p:sp>
      <p:sp>
        <p:nvSpPr>
          <p:cNvPr id="15" name="Rectangle 14">
            <a:extLst>
              <a:ext uri="{FF2B5EF4-FFF2-40B4-BE49-F238E27FC236}">
                <a16:creationId xmlns:a16="http://schemas.microsoft.com/office/drawing/2014/main" id="{42AF2371-DF05-09E4-E611-9FB23F2A1930}"/>
              </a:ext>
            </a:extLst>
          </p:cNvPr>
          <p:cNvSpPr/>
          <p:nvPr/>
        </p:nvSpPr>
        <p:spPr>
          <a:xfrm>
            <a:off x="451410" y="1707770"/>
            <a:ext cx="2232156"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FYYSINEN</a:t>
            </a:r>
            <a:endParaRPr lang="fi-FI" dirty="0"/>
          </a:p>
        </p:txBody>
      </p:sp>
      <p:sp>
        <p:nvSpPr>
          <p:cNvPr id="18" name="Rectangle 17">
            <a:extLst>
              <a:ext uri="{FF2B5EF4-FFF2-40B4-BE49-F238E27FC236}">
                <a16:creationId xmlns:a16="http://schemas.microsoft.com/office/drawing/2014/main" id="{8C4E0705-508D-E455-B1F7-77EC990C7160}"/>
              </a:ext>
            </a:extLst>
          </p:cNvPr>
          <p:cNvSpPr/>
          <p:nvPr/>
        </p:nvSpPr>
        <p:spPr>
          <a:xfrm>
            <a:off x="451408" y="2572086"/>
            <a:ext cx="2987533"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PSYYKKINEN</a:t>
            </a:r>
            <a:endParaRPr lang="fi-FI" dirty="0"/>
          </a:p>
        </p:txBody>
      </p:sp>
      <p:sp>
        <p:nvSpPr>
          <p:cNvPr id="19" name="Rectangle 18">
            <a:extLst>
              <a:ext uri="{FF2B5EF4-FFF2-40B4-BE49-F238E27FC236}">
                <a16:creationId xmlns:a16="http://schemas.microsoft.com/office/drawing/2014/main" id="{CDD4C80D-2B4C-A29B-6111-4B49498BA0EC}"/>
              </a:ext>
            </a:extLst>
          </p:cNvPr>
          <p:cNvSpPr/>
          <p:nvPr/>
        </p:nvSpPr>
        <p:spPr>
          <a:xfrm>
            <a:off x="451409" y="3436402"/>
            <a:ext cx="3265826"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KOGNITIIVINEN</a:t>
            </a:r>
            <a:endParaRPr lang="fi-FI" dirty="0"/>
          </a:p>
        </p:txBody>
      </p:sp>
      <p:sp>
        <p:nvSpPr>
          <p:cNvPr id="4" name="Suorakulmio 3">
            <a:extLst>
              <a:ext uri="{FF2B5EF4-FFF2-40B4-BE49-F238E27FC236}">
                <a16:creationId xmlns:a16="http://schemas.microsoft.com/office/drawing/2014/main" id="{14C9C0C7-625E-8F30-FFE4-BA691C9670C0}"/>
              </a:ext>
            </a:extLst>
          </p:cNvPr>
          <p:cNvSpPr/>
          <p:nvPr/>
        </p:nvSpPr>
        <p:spPr>
          <a:xfrm>
            <a:off x="109728" y="6085143"/>
            <a:ext cx="1760081" cy="691454"/>
          </a:xfrm>
          <a:prstGeom prst="rect">
            <a:avLst/>
          </a:prstGeom>
          <a:solidFill>
            <a:srgbClr val="E1EDF9"/>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20">
            <a:extLst>
              <a:ext uri="{FF2B5EF4-FFF2-40B4-BE49-F238E27FC236}">
                <a16:creationId xmlns:a16="http://schemas.microsoft.com/office/drawing/2014/main" id="{9D99BFE3-FFAE-2E41-A4DD-A1A5D78D702A}"/>
              </a:ext>
            </a:extLst>
          </p:cNvPr>
          <p:cNvSpPr/>
          <p:nvPr/>
        </p:nvSpPr>
        <p:spPr>
          <a:xfrm>
            <a:off x="451407" y="4297817"/>
            <a:ext cx="2987532"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SOSIAALINEN</a:t>
            </a:r>
            <a:endParaRPr lang="fi-FI" dirty="0"/>
          </a:p>
        </p:txBody>
      </p:sp>
      <p:sp>
        <p:nvSpPr>
          <p:cNvPr id="6" name="Rectangle 21">
            <a:extLst>
              <a:ext uri="{FF2B5EF4-FFF2-40B4-BE49-F238E27FC236}">
                <a16:creationId xmlns:a16="http://schemas.microsoft.com/office/drawing/2014/main" id="{39F8D3F3-7442-90D5-0FED-509AB1F524CA}"/>
              </a:ext>
            </a:extLst>
          </p:cNvPr>
          <p:cNvSpPr/>
          <p:nvPr/>
        </p:nvSpPr>
        <p:spPr>
          <a:xfrm>
            <a:off x="446181" y="5162133"/>
            <a:ext cx="2525619"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OSALLISUUS</a:t>
            </a:r>
            <a:endParaRPr lang="fi-FI" dirty="0"/>
          </a:p>
        </p:txBody>
      </p:sp>
      <p:sp>
        <p:nvSpPr>
          <p:cNvPr id="17" name="Tekstiruutu 16">
            <a:extLst>
              <a:ext uri="{FF2B5EF4-FFF2-40B4-BE49-F238E27FC236}">
                <a16:creationId xmlns:a16="http://schemas.microsoft.com/office/drawing/2014/main" id="{695DC001-9035-43B3-72B6-63E83D1C62C0}"/>
              </a:ext>
            </a:extLst>
          </p:cNvPr>
          <p:cNvSpPr txBox="1"/>
          <p:nvPr/>
        </p:nvSpPr>
        <p:spPr>
          <a:xfrm>
            <a:off x="415459" y="1024207"/>
            <a:ext cx="11325125" cy="646331"/>
          </a:xfrm>
          <a:prstGeom prst="rect">
            <a:avLst/>
          </a:prstGeom>
          <a:noFill/>
        </p:spPr>
        <p:txBody>
          <a:bodyPr wrap="square">
            <a:spAutoFit/>
          </a:bodyPr>
          <a:lstStyle/>
          <a:p>
            <a:pPr marR="0">
              <a:spcBef>
                <a:spcPts val="0"/>
              </a:spcBef>
              <a:spcAft>
                <a:spcPts val="800"/>
              </a:spcAft>
            </a:pPr>
            <a:r>
              <a:rPr lang="fi-FI" sz="1800" b="1" i="1" dirty="0">
                <a:solidFill>
                  <a:schemeClr val="tx1"/>
                </a:solidFill>
              </a:rPr>
              <a:t>Toimintayksikössä pyritään edistämään asiakkaiden fyysistä, psyykkistä, kognitiivista ja sosiaalista toimintakykyä sekä osallisuutta:</a:t>
            </a:r>
          </a:p>
        </p:txBody>
      </p:sp>
    </p:spTree>
    <p:extLst>
      <p:ext uri="{BB962C8B-B14F-4D97-AF65-F5344CB8AC3E}">
        <p14:creationId xmlns:p14="http://schemas.microsoft.com/office/powerpoint/2010/main" val="14510943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37F7C262-F83C-2A9E-C6C0-230B5685C815}"/>
              </a:ext>
            </a:extLst>
          </p:cNvPr>
          <p:cNvGraphicFramePr>
            <a:graphicFrameLocks noChangeAspect="1"/>
          </p:cNvGraphicFramePr>
          <p:nvPr>
            <p:custDataLst>
              <p:tags r:id="rId1"/>
            </p:custDataLst>
            <p:extLst>
              <p:ext uri="{D42A27DB-BD31-4B8C-83A1-F6EECF244321}">
                <p14:modId xmlns:p14="http://schemas.microsoft.com/office/powerpoint/2010/main" val="314803068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37F7C262-F83C-2A9E-C6C0-230B5685C81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Ravitsemus</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85842"/>
          </a:xfrm>
        </p:spPr>
        <p:txBody>
          <a:bodyPr numCol="2"/>
          <a:lstStyle/>
          <a:p>
            <a:pPr marL="0" lvl="1">
              <a:lnSpc>
                <a:spcPct val="110000"/>
              </a:lnSpc>
              <a:spcBef>
                <a:spcPts val="789"/>
              </a:spcBef>
              <a:spcAft>
                <a:spcPts val="175"/>
              </a:spcAft>
            </a:pPr>
            <a:r>
              <a:rPr lang="fi-FI" dirty="0"/>
              <a:t>Hyvä ravitsemustila on merkittävässä roolissa ikäihmisen toimintakyvylle ja kotona pärjäämiselle. Ravinto ja ruokailu sekä niihin liittyvä tapakulttuuri ovat tärkeä osa hyvinvointia.</a:t>
            </a:r>
          </a:p>
          <a:p>
            <a:pPr marL="0" lvl="1">
              <a:spcBef>
                <a:spcPts val="900"/>
              </a:spcBef>
              <a:spcAft>
                <a:spcPts val="200"/>
              </a:spcAft>
            </a:pPr>
            <a:endParaRPr lang="fi-FI" i="1" dirty="0"/>
          </a:p>
        </p:txBody>
      </p:sp>
      <p:sp>
        <p:nvSpPr>
          <p:cNvPr id="11" name="TextBox 3">
            <a:extLst>
              <a:ext uri="{FF2B5EF4-FFF2-40B4-BE49-F238E27FC236}">
                <a16:creationId xmlns:a16="http://schemas.microsoft.com/office/drawing/2014/main" id="{05DDD2A5-9C79-3D63-3824-C39D784291C4}"/>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sp>
        <p:nvSpPr>
          <p:cNvPr id="14" name="Suorakulmio 13">
            <a:extLst>
              <a:ext uri="{FF2B5EF4-FFF2-40B4-BE49-F238E27FC236}">
                <a16:creationId xmlns:a16="http://schemas.microsoft.com/office/drawing/2014/main" id="{F16B1CCE-4723-E4E3-9CE4-518E7B605279}"/>
              </a:ext>
            </a:extLst>
          </p:cNvPr>
          <p:cNvSpPr>
            <a:spLocks/>
          </p:cNvSpPr>
          <p:nvPr/>
        </p:nvSpPr>
        <p:spPr>
          <a:xfrm>
            <a:off x="6417321" y="1825626"/>
            <a:ext cx="5218918" cy="330812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Ravitsemuksen tukeminen:</a:t>
            </a:r>
          </a:p>
          <a:p>
            <a:endParaRPr lang="fi-FI" sz="1200" dirty="0">
              <a:solidFill>
                <a:schemeClr val="tx1"/>
              </a:solidFill>
            </a:endParaRPr>
          </a:p>
          <a:p>
            <a:r>
              <a:rPr lang="fi-FI" sz="1200" b="1" i="0" u="none" strike="noStrike" baseline="0" dirty="0">
                <a:solidFill>
                  <a:schemeClr val="tx1"/>
                </a:solidFill>
                <a:latin typeface="Arial" panose="020B0604020202020204" pitchFamily="34" charset="0"/>
                <a:cs typeface="Arial" panose="020B0604020202020204" pitchFamily="34" charset="0"/>
              </a:rPr>
              <a:t>Turvakoti tarjoaa asiakkailleen päivittäiset elintarvikkeet osana valtion kustantamaa turvakotipalvelua. </a:t>
            </a:r>
          </a:p>
          <a:p>
            <a:endParaRPr lang="fi-FI" sz="1200" b="1" i="0" u="none" strike="noStrike" baseline="0" dirty="0">
              <a:solidFill>
                <a:schemeClr val="tx1"/>
              </a:solidFill>
            </a:endParaRPr>
          </a:p>
          <a:p>
            <a:r>
              <a:rPr lang="fi-FI" sz="1200" b="1" i="0" u="none" strike="noStrike" baseline="0" dirty="0">
                <a:solidFill>
                  <a:schemeClr val="tx1"/>
                </a:solidFill>
              </a:rPr>
              <a:t>Ruokailuja suunniteltaessa otetaan huomioon asiakkaan mahdolliset ruoka-allergiat ja rajoitteet. Ruokatarvikkeet tilataan turvakodin ohjaajien toimesta Kauppakassi-palvelusta. Asiakkaat valmistavat ateriansa pääsääntöisesti itse.</a:t>
            </a:r>
          </a:p>
          <a:p>
            <a:endParaRPr lang="fi-FI" sz="1200" b="1" dirty="0">
              <a:solidFill>
                <a:schemeClr val="tx1"/>
              </a:solidFill>
            </a:endParaRPr>
          </a:p>
          <a:p>
            <a:r>
              <a:rPr lang="fi-FI" sz="1200" b="1" dirty="0">
                <a:solidFill>
                  <a:schemeClr val="tx1"/>
                </a:solidFill>
              </a:rPr>
              <a:t>Turvakodin henkilökunta huolehtii, että asiakkaat saavat riittävästi ravintoa ja tarvittaessa avustavat ruuanlaitossa erityisesti turvakodille tulotilanteissa. </a:t>
            </a:r>
          </a:p>
          <a:p>
            <a:endParaRPr lang="fi-FI" sz="1200" b="1" dirty="0">
              <a:solidFill>
                <a:schemeClr val="tx1"/>
              </a:solidFill>
            </a:endParaRPr>
          </a:p>
        </p:txBody>
      </p:sp>
      <p:grpSp>
        <p:nvGrpSpPr>
          <p:cNvPr id="5" name="Ryhmä 4">
            <a:extLst>
              <a:ext uri="{FF2B5EF4-FFF2-40B4-BE49-F238E27FC236}">
                <a16:creationId xmlns:a16="http://schemas.microsoft.com/office/drawing/2014/main" id="{0608C616-11EA-E1A1-1239-FB680747AD15}"/>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5AE9FB30-E98A-D4FC-1CB3-B33437928FC7}"/>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02D7271E-FF81-A0D9-56D0-D35C766C5A8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05D78C6A-F486-5209-7EFB-567B93CEC20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A4BFDD88-7775-DE2C-22DC-AEB5461502DB}"/>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F691A83D-0837-3125-98BA-D3D6D900BC46}"/>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52465242-73AD-C8EF-B6DB-0B6C54A4F331}"/>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2" name="Suorakulmio: Pyöristetyt kulmat 1">
            <a:extLst>
              <a:ext uri="{FF2B5EF4-FFF2-40B4-BE49-F238E27FC236}">
                <a16:creationId xmlns:a16="http://schemas.microsoft.com/office/drawing/2014/main" id="{3569ED90-2281-3D1C-0166-D2349A45760F}"/>
              </a:ext>
            </a:extLst>
          </p:cNvPr>
          <p:cNvSpPr>
            <a:spLocks/>
          </p:cNvSpPr>
          <p:nvPr/>
        </p:nvSpPr>
        <p:spPr>
          <a:xfrm>
            <a:off x="6417320" y="5268686"/>
            <a:ext cx="5218918" cy="892165"/>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spcAft>
                <a:spcPts val="200"/>
              </a:spcAft>
              <a:buClr>
                <a:schemeClr val="tx1"/>
              </a:buClr>
            </a:pPr>
            <a:r>
              <a:rPr lang="fi-FI" sz="1000" b="1" dirty="0">
                <a:solidFill>
                  <a:schemeClr val="tx1"/>
                </a:solidFill>
              </a:rPr>
              <a:t>Lue lisää: </a:t>
            </a:r>
          </a:p>
          <a:p>
            <a:pPr marL="285750" marR="0" lvl="1" indent="-285750" algn="l" defTabSz="914286" rtl="0" eaLnBrk="1" fontAlgn="auto" latinLnBrk="0" hangingPunct="1">
              <a:spcBef>
                <a:spcPts val="300"/>
              </a:spcBef>
              <a:spcAft>
                <a:spcPts val="175"/>
              </a:spcAft>
              <a:buClrTx/>
              <a:buSzTx/>
              <a:buFont typeface="Arial" panose="020B0604020202020204" pitchFamily="34" charset="0"/>
              <a:buChar char="•"/>
              <a:tabLst/>
              <a:defRPr/>
            </a:pP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hlinkClick r:id="rId6">
                  <a:extLst>
                    <a:ext uri="{A12FA001-AC4F-418D-AE19-62706E023703}">
                      <ahyp:hlinkClr xmlns:ahyp="http://schemas.microsoft.com/office/drawing/2018/hyperlinkcolor" val="tx"/>
                    </a:ext>
                  </a:extLst>
                </a:hlinkClick>
              </a:rPr>
              <a:t>Vireyttä seniorivuosiin - Ikääntyneiden ruokasuositus 4/2020</a:t>
            </a:r>
            <a:r>
              <a:rPr lang="fi-FI" sz="1000" dirty="0">
                <a:solidFill>
                  <a:schemeClr val="tx1"/>
                </a:solidFill>
                <a:latin typeface="Arial" panose="020B0604020202020204"/>
                <a:cs typeface="Arial" panose="020B0604020202020204" pitchFamily="34" charset="0"/>
              </a:rPr>
              <a:t> </a:t>
            </a: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 Valtion ravitsemusneuvottelukunta</a:t>
            </a:r>
          </a:p>
          <a:p>
            <a:pPr marL="285750" marR="0" lvl="1" indent="-285750" algn="l" defTabSz="914286" rtl="0" eaLnBrk="1" fontAlgn="auto" latinLnBrk="0" hangingPunct="1">
              <a:spcBef>
                <a:spcPts val="300"/>
              </a:spcBef>
              <a:spcAft>
                <a:spcPts val="175"/>
              </a:spcAft>
              <a:buClrTx/>
              <a:buSzTx/>
              <a:buFont typeface="Arial" panose="020B0604020202020204" pitchFamily="34" charset="0"/>
              <a:buChar char="•"/>
              <a:tabLst/>
              <a:defRPr/>
            </a:pP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hlinkClick r:id="rId7">
                  <a:extLst>
                    <a:ext uri="{A12FA001-AC4F-418D-AE19-62706E023703}">
                      <ahyp:hlinkClr xmlns:ahyp="http://schemas.microsoft.com/office/drawing/2018/hyperlinkcolor" val="tx"/>
                    </a:ext>
                  </a:extLst>
                </a:hlinkClick>
              </a:rPr>
              <a:t>Ikääntyneille annetut ravintoaineiden saanti- ja ruokasuositukset</a:t>
            </a: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 - Ruokavirasto</a:t>
            </a:r>
          </a:p>
        </p:txBody>
      </p:sp>
    </p:spTree>
    <p:extLst>
      <p:ext uri="{BB962C8B-B14F-4D97-AF65-F5344CB8AC3E}">
        <p14:creationId xmlns:p14="http://schemas.microsoft.com/office/powerpoint/2010/main" val="21985550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5269627A-D36C-F8D3-A781-5EC50BAF2AAF}"/>
              </a:ext>
            </a:extLst>
          </p:cNvPr>
          <p:cNvGraphicFramePr>
            <a:graphicFrameLocks noChangeAspect="1"/>
          </p:cNvGraphicFramePr>
          <p:nvPr>
            <p:custDataLst>
              <p:tags r:id="rId1"/>
            </p:custDataLst>
            <p:extLst>
              <p:ext uri="{D42A27DB-BD31-4B8C-83A1-F6EECF244321}">
                <p14:modId xmlns:p14="http://schemas.microsoft.com/office/powerpoint/2010/main" val="13924069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5" name="think-cell data - do not delete" hidden="1">
                        <a:extLst>
                          <a:ext uri="{FF2B5EF4-FFF2-40B4-BE49-F238E27FC236}">
                            <a16:creationId xmlns:a16="http://schemas.microsoft.com/office/drawing/2014/main" id="{5269627A-D36C-F8D3-A781-5EC50BAF2AA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Hygieniakäytännöt</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85842"/>
          </a:xfrm>
        </p:spPr>
        <p:txBody>
          <a:bodyPr numCol="1"/>
          <a:lstStyle/>
          <a:p>
            <a:pPr marL="0" lvl="1">
              <a:lnSpc>
                <a:spcPct val="110000"/>
              </a:lnSpc>
              <a:spcBef>
                <a:spcPts val="789"/>
              </a:spcBef>
              <a:spcAft>
                <a:spcPts val="175"/>
              </a:spcAft>
            </a:pPr>
            <a:r>
              <a:rPr lang="fi-FI" dirty="0"/>
              <a:t>Säännöllinen ja suunnitelmallinen siivous ja tekstiilien puhtaanapito ovat olennaisessa osassa asiakkaiden hyvinvointia ja viihtyvyyttä. Toimintayksikössä noudatetaan Eloisan yhteisiä hygieniaohjeita. Ajantasaiset hygieniaohjeistukset henkilöstölle normaali- ja poikkeusoloissa löytyvät Intranetistä. </a:t>
            </a:r>
          </a:p>
          <a:p>
            <a:pPr marL="0" lvl="1">
              <a:lnSpc>
                <a:spcPct val="110000"/>
              </a:lnSpc>
              <a:spcBef>
                <a:spcPts val="900"/>
              </a:spcBef>
              <a:spcAft>
                <a:spcPts val="200"/>
              </a:spcAft>
            </a:pPr>
            <a:endParaRPr lang="fi-FI" sz="2000" b="1" dirty="0"/>
          </a:p>
        </p:txBody>
      </p:sp>
      <p:sp>
        <p:nvSpPr>
          <p:cNvPr id="11" name="TextBox 3">
            <a:extLst>
              <a:ext uri="{FF2B5EF4-FFF2-40B4-BE49-F238E27FC236}">
                <a16:creationId xmlns:a16="http://schemas.microsoft.com/office/drawing/2014/main" id="{36ED21AF-55D3-A58E-4317-45A551AE1356}"/>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sp>
        <p:nvSpPr>
          <p:cNvPr id="29" name="Suorakulmio 28">
            <a:extLst>
              <a:ext uri="{FF2B5EF4-FFF2-40B4-BE49-F238E27FC236}">
                <a16:creationId xmlns:a16="http://schemas.microsoft.com/office/drawing/2014/main" id="{009AE8A4-B8B3-C683-3914-3463D5640832}"/>
              </a:ext>
            </a:extLst>
          </p:cNvPr>
          <p:cNvSpPr/>
          <p:nvPr/>
        </p:nvSpPr>
        <p:spPr>
          <a:xfrm>
            <a:off x="499353" y="5277395"/>
            <a:ext cx="5233122" cy="834074"/>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Eloisan infektioylilääkärin nimi ja yhteystiedot:</a:t>
            </a:r>
          </a:p>
          <a:p>
            <a:r>
              <a:rPr lang="fi-FI" sz="1200" b="1" dirty="0">
                <a:solidFill>
                  <a:schemeClr val="tx1"/>
                </a:solidFill>
              </a:rPr>
              <a:t>Sakari Vuorinen, p. 044 351 2759, sakari.vuorinen@etelasavonha.fi</a:t>
            </a:r>
          </a:p>
          <a:p>
            <a:r>
              <a:rPr lang="fi-FI" sz="1200" b="1" dirty="0">
                <a:solidFill>
                  <a:schemeClr val="tx1"/>
                </a:solidFill>
              </a:rPr>
              <a:t> </a:t>
            </a:r>
          </a:p>
        </p:txBody>
      </p:sp>
      <p:grpSp>
        <p:nvGrpSpPr>
          <p:cNvPr id="12" name="Ryhmä 11">
            <a:extLst>
              <a:ext uri="{FF2B5EF4-FFF2-40B4-BE49-F238E27FC236}">
                <a16:creationId xmlns:a16="http://schemas.microsoft.com/office/drawing/2014/main" id="{E3780459-3DCA-348D-F298-BAE90D54F8E7}"/>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3E148725-6E7A-45FF-36DD-5846871DFAF3}"/>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50514069-D70D-2437-49F3-2EF3E389E5E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F48E41A6-3007-432A-CA96-10C3A19225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65674481-721D-BA98-B90E-0B98DD15A195}"/>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90863EA6-2492-27EC-0D05-FC82144F2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ECE09962-7DEF-D639-CFFB-762CC29BAC6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2" name="Suorakulmio 1">
            <a:extLst>
              <a:ext uri="{FF2B5EF4-FFF2-40B4-BE49-F238E27FC236}">
                <a16:creationId xmlns:a16="http://schemas.microsoft.com/office/drawing/2014/main" id="{F643B64E-5129-F74A-604C-B388E93DBD5D}"/>
              </a:ext>
            </a:extLst>
          </p:cNvPr>
          <p:cNvSpPr>
            <a:spLocks/>
          </p:cNvSpPr>
          <p:nvPr/>
        </p:nvSpPr>
        <p:spPr>
          <a:xfrm>
            <a:off x="499353" y="2321170"/>
            <a:ext cx="11241233" cy="2799470"/>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Hygieniakäytännöt toimintayksikössä: </a:t>
            </a:r>
          </a:p>
          <a:p>
            <a:endParaRPr lang="fi-FI" sz="1200" b="1" dirty="0">
              <a:solidFill>
                <a:schemeClr val="tx1"/>
              </a:solidFill>
            </a:endParaRPr>
          </a:p>
          <a:p>
            <a:r>
              <a:rPr lang="fi-FI" sz="1200" dirty="0">
                <a:solidFill>
                  <a:schemeClr val="tx1"/>
                </a:solidFill>
              </a:rPr>
              <a:t>Turvakodilla asiakkaat vastaavat itse omasta hygieniastaan. Perushygieniatarvikkeet asiakkaat saavat tarvittaessa turvakodilta. Jokaisessa asiakashuoneessa on oma </a:t>
            </a:r>
            <a:r>
              <a:rPr lang="fi-FI" sz="1200" dirty="0" err="1">
                <a:solidFill>
                  <a:schemeClr val="tx1"/>
                </a:solidFill>
              </a:rPr>
              <a:t>wc-</a:t>
            </a:r>
            <a:r>
              <a:rPr lang="fi-FI" sz="1200" dirty="0">
                <a:solidFill>
                  <a:schemeClr val="tx1"/>
                </a:solidFill>
              </a:rPr>
              <a:t> ja suihkutila. Turvakodille hygieniatuotteet tilataan Eloisan ohjeistuksen mukaisesti hoitotarvikejärjestelmästä tai ostetaan marketista. Turvakodin henkilökunta huolehtii, että kaikissa kylpyhuone- ja wc-tiloissa on saatavilla wc-paperia ja nestesaippuaa. Turvakodilla käy kerran viikossa siivooja huolehtien ylläpitosiivouksesta. Lisäksi henkilökunta on velvollinen muiden tehtäviensä ohella huolehtimaan siitä, että turvakodin yleisilme on siisti. Turvakodin ohjaajat tarkistavat ja huolehtivat muiden tehtäviensä ohella siitä, että asiakkaan lähdettyä turvakodilta hänen huoneensa on siisti ja valmis seuraavaa asiakasta varten. Ohjaajat huolehtivat jääkaappien siisteydestä ja vanhentuneiden elintarvikkeiden asianmukaisesta hävittämisestä. Turvakotijakson aikana asiakas huolehtii omien vaatteidensa pesusta turvakodin kodinhoitohuoneessa. Asiakkaan käytössä olleet pyyhkeet ja vuodevaatteet pesetetään Mikkelin Pesulassa. </a:t>
            </a:r>
          </a:p>
          <a:p>
            <a:endParaRPr lang="fi-FI" sz="1200" b="1" dirty="0">
              <a:solidFill>
                <a:schemeClr val="tx1"/>
              </a:solidFill>
            </a:endParaRPr>
          </a:p>
          <a:p>
            <a:endParaRPr lang="fi-FI" sz="1200" dirty="0">
              <a:solidFill>
                <a:schemeClr val="tx1"/>
              </a:solidFill>
            </a:endParaRPr>
          </a:p>
          <a:p>
            <a:r>
              <a:rPr lang="fi-FI" sz="1200" dirty="0">
                <a:solidFill>
                  <a:schemeClr val="tx1"/>
                </a:solidFill>
              </a:rPr>
              <a:t>Henkilökunta on perehdytetty edellä mainittuihin käytäntöihin.  </a:t>
            </a:r>
          </a:p>
        </p:txBody>
      </p:sp>
    </p:spTree>
    <p:extLst>
      <p:ext uri="{BB962C8B-B14F-4D97-AF65-F5344CB8AC3E}">
        <p14:creationId xmlns:p14="http://schemas.microsoft.com/office/powerpoint/2010/main" val="13125711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85230D97-94C8-375B-7E73-725D8D609154}"/>
              </a:ext>
            </a:extLst>
          </p:cNvPr>
          <p:cNvGraphicFramePr>
            <a:graphicFrameLocks noChangeAspect="1"/>
          </p:cNvGraphicFramePr>
          <p:nvPr>
            <p:custDataLst>
              <p:tags r:id="rId1"/>
            </p:custDataLst>
            <p:extLst>
              <p:ext uri="{D42A27DB-BD31-4B8C-83A1-F6EECF244321}">
                <p14:modId xmlns:p14="http://schemas.microsoft.com/office/powerpoint/2010/main" val="42598458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5" name="think-cell data - do not delete" hidden="1">
                        <a:extLst>
                          <a:ext uri="{FF2B5EF4-FFF2-40B4-BE49-F238E27FC236}">
                            <a16:creationId xmlns:a16="http://schemas.microsoft.com/office/drawing/2014/main" id="{85230D97-94C8-375B-7E73-725D8D60915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Infektioiden torjunta</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85842"/>
          </a:xfrm>
        </p:spPr>
        <p:txBody>
          <a:bodyPr numCol="2"/>
          <a:lstStyle/>
          <a:p>
            <a:pPr marL="0" lvl="1">
              <a:lnSpc>
                <a:spcPct val="110000"/>
              </a:lnSpc>
              <a:spcBef>
                <a:spcPts val="789"/>
              </a:spcBef>
              <a:spcAft>
                <a:spcPts val="175"/>
              </a:spcAft>
            </a:pPr>
            <a:r>
              <a:rPr lang="fi-FI" dirty="0"/>
              <a:t>Tartuntatautilain 17 §:n mukaan sosiaalihuollon toimintayksikön on torjuttava suunnitelmallisesti hoitoon liittyviä infektioita. Ensisijaisesti infektioita ja tartuntatauteja ennaltaehkäistään noudattamalla tavanomaisia varotoimenpiteitä kaikissa tilanteissa asiakkaiden kanssa työskennellessä. </a:t>
            </a:r>
          </a:p>
          <a:p>
            <a:pPr marL="0" lvl="1">
              <a:lnSpc>
                <a:spcPct val="110000"/>
              </a:lnSpc>
              <a:spcBef>
                <a:spcPts val="789"/>
              </a:spcBef>
              <a:spcAft>
                <a:spcPts val="175"/>
              </a:spcAft>
            </a:pPr>
            <a:r>
              <a:rPr lang="fi-FI" dirty="0"/>
              <a:t>Näin estetään mikrobien tartunta asiakkaiden ja työntekijöiden välillä sekä näiden välityksellä. Keskeisin keino on työntekijöiden hyvä käsihygienia.</a:t>
            </a:r>
          </a:p>
          <a:p>
            <a:pPr marL="0" lvl="1">
              <a:lnSpc>
                <a:spcPct val="110000"/>
              </a:lnSpc>
              <a:spcBef>
                <a:spcPts val="789"/>
              </a:spcBef>
              <a:spcAft>
                <a:spcPts val="175"/>
              </a:spcAft>
            </a:pPr>
            <a:r>
              <a:rPr lang="fi-FI" dirty="0"/>
              <a:t>THL on julkaissut sivuillaan ohjeita infektioiden torjuntaan, ohjeet löytyvät www.thl.f</a:t>
            </a:r>
          </a:p>
          <a:p>
            <a:pPr marL="0" lvl="1">
              <a:lnSpc>
                <a:spcPct val="110000"/>
              </a:lnSpc>
              <a:spcBef>
                <a:spcPts val="789"/>
              </a:spcBef>
              <a:spcAft>
                <a:spcPts val="175"/>
              </a:spcAft>
            </a:pPr>
            <a:r>
              <a:rPr lang="fi-FI" b="1" i="1" dirty="0">
                <a:solidFill>
                  <a:schemeClr val="accent5"/>
                </a:solidFill>
              </a:rPr>
              <a:t>Mikäli turvakodissa asiakas sairastuu turvakotijakson aikana,  tartuntatautiriskistä tiedotetaan muita asiakkaita ja ohjataan hyvän käsihygienian noudattamiseen. </a:t>
            </a:r>
          </a:p>
        </p:txBody>
      </p:sp>
      <p:sp>
        <p:nvSpPr>
          <p:cNvPr id="11" name="TextBox 3">
            <a:extLst>
              <a:ext uri="{FF2B5EF4-FFF2-40B4-BE49-F238E27FC236}">
                <a16:creationId xmlns:a16="http://schemas.microsoft.com/office/drawing/2014/main" id="{36ED21AF-55D3-A58E-4317-45A551AE1356}"/>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12" name="Ryhmä 11">
            <a:extLst>
              <a:ext uri="{FF2B5EF4-FFF2-40B4-BE49-F238E27FC236}">
                <a16:creationId xmlns:a16="http://schemas.microsoft.com/office/drawing/2014/main" id="{E3780459-3DCA-348D-F298-BAE90D54F8E7}"/>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3E148725-6E7A-45FF-36DD-5846871DFAF3}"/>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50514069-D70D-2437-49F3-2EF3E389E5E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F48E41A6-3007-432A-CA96-10C3A19225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65674481-721D-BA98-B90E-0B98DD15A195}"/>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90863EA6-2492-27EC-0D05-FC82144F2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ECE09962-7DEF-D639-CFFB-762CC29BAC6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pic>
        <p:nvPicPr>
          <p:cNvPr id="2" name="Graphic 1">
            <a:extLst>
              <a:ext uri="{FF2B5EF4-FFF2-40B4-BE49-F238E27FC236}">
                <a16:creationId xmlns:a16="http://schemas.microsoft.com/office/drawing/2014/main" id="{95A5DD8F-842A-983F-38DD-6225798A245A}"/>
              </a:ext>
            </a:extLst>
          </p:cNvPr>
          <p:cNvPicPr>
            <a:picLocks noChangeAspect="1"/>
          </p:cNvPicPr>
          <p:nvPr/>
        </p:nvPicPr>
        <p:blipFill rotWithShape="1">
          <a:blip r:embed="rId6">
            <a:extLst>
              <a:ext uri="{96DAC541-7B7A-43D3-8B79-37D633B846F1}">
                <asvg:svgBlip xmlns:asvg="http://schemas.microsoft.com/office/drawing/2016/SVG/main" r:embed="rId7"/>
              </a:ext>
            </a:extLst>
          </a:blip>
          <a:srcRect l="17499" t="9067" r="17590" b="8244"/>
          <a:stretch/>
        </p:blipFill>
        <p:spPr>
          <a:xfrm>
            <a:off x="6949762" y="1294410"/>
            <a:ext cx="4498051" cy="4583876"/>
          </a:xfrm>
          <a:prstGeom prst="rect">
            <a:avLst/>
          </a:prstGeom>
        </p:spPr>
      </p:pic>
    </p:spTree>
    <p:extLst>
      <p:ext uri="{BB962C8B-B14F-4D97-AF65-F5344CB8AC3E}">
        <p14:creationId xmlns:p14="http://schemas.microsoft.com/office/powerpoint/2010/main" val="27523214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3C3067B1-C92A-531C-E202-6623C0B462F6}"/>
              </a:ext>
            </a:extLst>
          </p:cNvPr>
          <p:cNvGraphicFramePr>
            <a:graphicFrameLocks noChangeAspect="1"/>
          </p:cNvGraphicFramePr>
          <p:nvPr>
            <p:custDataLst>
              <p:tags r:id="rId1"/>
            </p:custDataLst>
            <p:extLst>
              <p:ext uri="{D42A27DB-BD31-4B8C-83A1-F6EECF244321}">
                <p14:modId xmlns:p14="http://schemas.microsoft.com/office/powerpoint/2010/main" val="3932710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3C3067B1-C92A-531C-E202-6623C0B462F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1" name="TextBox 5">
            <a:extLst>
              <a:ext uri="{FF2B5EF4-FFF2-40B4-BE49-F238E27FC236}">
                <a16:creationId xmlns:a16="http://schemas.microsoft.com/office/drawing/2014/main" id="{6636FFF5-9A25-EB45-6172-7034237A897D}"/>
              </a:ext>
            </a:extLst>
          </p:cNvPr>
          <p:cNvSpPr txBox="1">
            <a:spLocks/>
          </p:cNvSpPr>
          <p:nvPr/>
        </p:nvSpPr>
        <p:spPr>
          <a:xfrm>
            <a:off x="6524616" y="4816892"/>
            <a:ext cx="5394666" cy="1727361"/>
          </a:xfrm>
          <a:prstGeom prst="rect">
            <a:avLst/>
          </a:prstGeom>
          <a:noFill/>
          <a:ln w="25400">
            <a:solidFill>
              <a:srgbClr val="C9CAFF"/>
            </a:solidFill>
            <a:prstDash val="solid"/>
          </a:ln>
        </p:spPr>
        <p:txBody>
          <a:bodyPr wrap="square" numCol="1" rtlCol="0">
            <a:noAutofit/>
          </a:bodyPr>
          <a:lstStyle/>
          <a:p>
            <a:pPr marL="0" lvl="1" defTabSz="914286">
              <a:spcAft>
                <a:spcPts val="250"/>
              </a:spcAft>
              <a:defRPr/>
            </a:pPr>
            <a:r>
              <a:rPr lang="fi-FI" sz="1200" b="1" dirty="0">
                <a:solidFill>
                  <a:srgbClr val="000000"/>
                </a:solidFill>
                <a:latin typeface="Arial" panose="020B0604020202020204" pitchFamily="34" charset="0"/>
                <a:cs typeface="Arial" panose="020B0604020202020204" pitchFamily="34" charset="0"/>
              </a:rPr>
              <a:t>Suun terveydenhuollon ajanvaraus</a:t>
            </a:r>
          </a:p>
          <a:p>
            <a:pPr marL="171450" lvl="1" indent="-171450" defTabSz="914286">
              <a:spcAft>
                <a:spcPts val="250"/>
              </a:spcAft>
              <a:buFont typeface="Arial" panose="020B0604020202020204" pitchFamily="34" charset="0"/>
              <a:buChar char="•"/>
              <a:defRPr/>
            </a:pPr>
            <a:r>
              <a:rPr lang="fi-FI" sz="1100" b="1" dirty="0">
                <a:solidFill>
                  <a:srgbClr val="000000"/>
                </a:solidFill>
                <a:latin typeface="Arial" panose="020B0604020202020204" pitchFamily="34" charset="0"/>
                <a:cs typeface="Arial" panose="020B0604020202020204" pitchFamily="34" charset="0"/>
              </a:rPr>
              <a:t>Ma – pe klo 7:30-15:00, puh </a:t>
            </a: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r>
              <a:rPr lang="fi-FI" sz="1050" dirty="0">
                <a:solidFill>
                  <a:srgbClr val="000000"/>
                </a:solidFill>
                <a:latin typeface="Arial" panose="020B0604020202020204" pitchFamily="34" charset="0"/>
                <a:cs typeface="Arial" panose="020B0604020202020204" pitchFamily="34" charset="0"/>
              </a:rPr>
              <a:t>Muina aikoina kiireelliset: puh. 116 117</a:t>
            </a:r>
            <a:endParaRPr lang="fi-FI" sz="1100" dirty="0">
              <a:solidFill>
                <a:srgbClr val="000000"/>
              </a:solidFill>
              <a:latin typeface="Arial" panose="020B0604020202020204" pitchFamily="34" charset="0"/>
              <a:cs typeface="Arial" panose="020B0604020202020204" pitchFamily="34" charset="0"/>
            </a:endParaRPr>
          </a:p>
        </p:txBody>
      </p:sp>
      <p:sp>
        <p:nvSpPr>
          <p:cNvPr id="18" name="Suorakulmio 17">
            <a:extLst>
              <a:ext uri="{FF2B5EF4-FFF2-40B4-BE49-F238E27FC236}">
                <a16:creationId xmlns:a16="http://schemas.microsoft.com/office/drawing/2014/main" id="{F0313C7D-4F33-D70F-6E24-7F7C86253C05}"/>
              </a:ext>
            </a:extLst>
          </p:cNvPr>
          <p:cNvSpPr>
            <a:spLocks/>
          </p:cNvSpPr>
          <p:nvPr/>
        </p:nvSpPr>
        <p:spPr>
          <a:xfrm>
            <a:off x="9829872" y="4833480"/>
            <a:ext cx="2080784" cy="170078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000" b="1" dirty="0">
                <a:solidFill>
                  <a:srgbClr val="000000"/>
                </a:solidFill>
                <a:latin typeface="Arial" panose="020B0604020202020204"/>
              </a:rPr>
              <a:t>Hammashoitoon liittyvissä asioissa asiakas voi olla yhteydessä Eloisan suun terveydenhuoltoon. Eloisan työntekijät voivat konsultoida suun terveydenhuoltoa asiakkaiden suun- ja hampaiden hoitoon liittyvissä asioissa. </a:t>
            </a:r>
            <a:endParaRPr kumimoji="0" lang="fi-FI" sz="1000" b="1" i="0" u="none" strike="noStrike" kern="1200" cap="none" spc="0" normalizeH="0" baseline="0" noProof="0" dirty="0">
              <a:ln>
                <a:noFill/>
              </a:ln>
              <a:solidFill>
                <a:srgbClr val="000000"/>
              </a:solidFill>
              <a:effectLst/>
              <a:uLnTx/>
              <a:uFillTx/>
              <a:latin typeface="Arial" panose="020B0604020202020204"/>
              <a:ea typeface="+mn-ea"/>
              <a:cs typeface="+mn-cs"/>
            </a:endParaRPr>
          </a:p>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fi-FI" sz="100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rial" panose="020B0604020202020204" pitchFamily="34" charset="0"/>
            </a:endParaRPr>
          </a:p>
          <a:p>
            <a:pPr algn="ctr"/>
            <a:endParaRPr lang="fi-FI" dirty="0"/>
          </a:p>
        </p:txBody>
      </p:sp>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Terveyden- </a:t>
            </a:r>
            <a:r>
              <a:rPr lang="fi-FI"/>
              <a:t>ja sairaanhoito</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690688"/>
            <a:ext cx="5929509" cy="4541436"/>
          </a:xfrm>
        </p:spPr>
        <p:txBody>
          <a:bodyPr numCol="1"/>
          <a:lstStyle/>
          <a:p>
            <a:pPr>
              <a:lnSpc>
                <a:spcPct val="110000"/>
              </a:lnSpc>
              <a:spcBef>
                <a:spcPts val="789"/>
              </a:spcBef>
              <a:spcAft>
                <a:spcPts val="175"/>
              </a:spcAft>
              <a:defRPr/>
            </a:pPr>
            <a:r>
              <a:rPr lang="fi-FI" dirty="0">
                <a:solidFill>
                  <a:srgbClr val="000000"/>
                </a:solidFill>
              </a:rPr>
              <a:t>A</a:t>
            </a:r>
            <a:r>
              <a:rPr kumimoji="0" lang="fi-FI" sz="12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siakkaat</a:t>
            </a:r>
            <a:r>
              <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kuuluvat julkisen terveydenhuollon piiriin. Kiireellisen ja kiireettömän sairaanhoidon </a:t>
            </a:r>
            <a:r>
              <a:rPr lang="fi-FI" b="1" dirty="0">
                <a:solidFill>
                  <a:srgbClr val="000000"/>
                </a:solidFill>
              </a:rPr>
              <a:t>t</a:t>
            </a:r>
            <a:r>
              <a:rPr kumimoji="0" lang="fi-FI"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oimintaohjeet</a:t>
            </a:r>
            <a:r>
              <a:rPr kumimoji="0" lang="fi-FI"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asiakkaalle ja työntekijälle on kirjattu taulukkoon. </a:t>
            </a:r>
            <a:endPar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a:lnSpc>
                <a:spcPct val="100000"/>
              </a:lnSpc>
              <a:spcBef>
                <a:spcPts val="789"/>
              </a:spcBef>
              <a:spcAft>
                <a:spcPts val="175"/>
              </a:spcAft>
              <a:defRPr/>
            </a:pPr>
            <a:r>
              <a:rPr lang="fi-FI" b="0" i="0" u="none" strike="noStrike" baseline="0" dirty="0">
                <a:solidFill>
                  <a:srgbClr val="000000"/>
                </a:solidFill>
              </a:rPr>
              <a:t>Turvakodin asiakkailla on käytössään alueen päivystykselliset terveydenhuollonpalvelut. Asiakas voi saada omassa kunnassa laaditun hoitosuunnitelman mukaiset terveydenhuoltopalvelut oleskelukuntansa terveydenhuollon palveluista. </a:t>
            </a:r>
            <a:r>
              <a:rPr lang="fi-FI" b="0" i="0" u="none" strike="noStrike" baseline="0" dirty="0">
                <a:solidFill>
                  <a:srgbClr val="000000"/>
                </a:solidFill>
                <a:latin typeface="+mn-lt"/>
              </a:rPr>
              <a:t>Asiakas vastaa terveydenhoidostaan turvakotijakson aikana ensisijaisesti itse. Turvakodin henkilökunta ohjaa tarvittaessa asiakasta oikeanlaisen avun piiriin ja toimii tarvittaessa saattajana Eloisan palveluyksiköihin. </a:t>
            </a:r>
          </a:p>
          <a:p>
            <a:r>
              <a:rPr lang="fi-FI" b="0" i="0" u="none" strike="noStrike" baseline="0" dirty="0">
                <a:solidFill>
                  <a:srgbClr val="000000"/>
                </a:solidFill>
                <a:latin typeface="+mn-lt"/>
              </a:rPr>
              <a:t>Äkillisissä kuolemantapauksissa soitetaan yleiseen hätänumeroon 112. Kun todetaan asiakkaan menehtyneen omaan huoneeseen, huoneesta poistutaan välittömästi eikä sinne palata ennen muiden viranomaisten saapumista. Informoidaan viipymättä lähiesimiestä puhelimitse (jos ei tavoiteta niin tekstiviestillä). Tarvittaessa kriisiapu Mikkelin kriisikeskuksen kautta p. 015 214 401. Virka-ajan ulkopuolella Eloisan sosiaali- ja kriisipäivystyksen kautta p. 044 794 2394 </a:t>
            </a:r>
          </a:p>
          <a:p>
            <a:r>
              <a:rPr lang="fi-FI" b="0" i="0" u="none" strike="noStrike" baseline="0" dirty="0">
                <a:solidFill>
                  <a:srgbClr val="000000"/>
                </a:solidFill>
                <a:latin typeface="+mn-lt"/>
              </a:rPr>
              <a:t>Eloisan ohjetta noudatetaan henkilökunnan jäsenen kuolemantapauksessa. </a:t>
            </a:r>
            <a:endParaRPr lang="fi-FI" dirty="0">
              <a:solidFill>
                <a:srgbClr val="000000"/>
              </a:solidFill>
              <a:latin typeface="+mn-lt"/>
            </a:endParaRPr>
          </a:p>
          <a:p>
            <a:pPr>
              <a:lnSpc>
                <a:spcPct val="100000"/>
              </a:lnSpc>
              <a:spcBef>
                <a:spcPts val="789"/>
              </a:spcBef>
              <a:spcAft>
                <a:spcPts val="175"/>
              </a:spcAft>
              <a:defRPr/>
            </a:pPr>
            <a:r>
              <a:rPr lang="fi-FI" b="0" i="0" u="none" strike="noStrike" baseline="0" dirty="0">
                <a:solidFill>
                  <a:srgbClr val="000000"/>
                </a:solidFill>
                <a:latin typeface="+mn-lt"/>
              </a:rPr>
              <a:t>Turvakodin </a:t>
            </a:r>
            <a:r>
              <a:rPr kumimoji="0" lang="fi-FI" u="none" strike="noStrike" kern="100" cap="none" spc="0" normalizeH="0" baseline="0" noProof="0" dirty="0">
                <a:ln>
                  <a:noFill/>
                </a:ln>
                <a:effectLst/>
                <a:uLnTx/>
                <a:uFillTx/>
                <a:latin typeface="+mn-lt"/>
                <a:ea typeface="+mn-ea"/>
                <a:cs typeface="+mn-cs"/>
              </a:rPr>
              <a:t>henkilökunta on perehtynyt ohjeisiin koskien asiakkaiden suunhoitoa, kiireetöntä sairaanhoitoa, kiireellistä sairaanhoitoa ja äkillistä kuolemantapausta koskevien ohjeiden noudattamiseen.</a:t>
            </a:r>
            <a:endParaRPr kumimoji="0" lang="fi-FI" b="1" u="none" strike="noStrike" kern="100" cap="none" spc="0" normalizeH="0" baseline="0" noProof="0" dirty="0">
              <a:ln>
                <a:noFill/>
              </a:ln>
              <a:effectLst/>
              <a:uLnTx/>
              <a:uFillTx/>
              <a:latin typeface="+mn-lt"/>
              <a:ea typeface="+mn-ea"/>
              <a:cs typeface="+mn-cs"/>
            </a:endParaRPr>
          </a:p>
          <a:p>
            <a:pPr marL="0" marR="0" lvl="0" indent="0" algn="l" defTabSz="914286" eaLnBrk="1" fontAlgn="auto" latinLnBrk="0" hangingPunct="1">
              <a:lnSpc>
                <a:spcPct val="110000"/>
              </a:lnSpc>
              <a:spcBef>
                <a:spcPts val="789"/>
              </a:spcBef>
              <a:spcAft>
                <a:spcPts val="175"/>
              </a:spcAft>
              <a:buClrTx/>
              <a:buSzTx/>
              <a:buFont typeface="Arial" panose="020B0604020202020204" pitchFamily="34" charset="0"/>
              <a:buNone/>
              <a:tabLst/>
              <a:defRPr/>
            </a:pPr>
            <a:endParaRPr kumimoji="0" lang="fi-FI"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117623C-BF7D-675A-6EA2-95A43B00CBB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AE9FB064-09E2-FDC0-FF08-6861E4C4E6C2}"/>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232829D7-DC47-D573-DC1B-14F087782AE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1CEE5B93-2857-E530-B454-973CDBE2194D}"/>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D911EFE6-CFA2-7318-2C14-12C1D0F3F7BC}"/>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2D093C5F-9F44-3986-67CF-CBC4CEDA612D}"/>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TextBox 3">
            <a:extLst>
              <a:ext uri="{FF2B5EF4-FFF2-40B4-BE49-F238E27FC236}">
                <a16:creationId xmlns:a16="http://schemas.microsoft.com/office/drawing/2014/main" id="{92EFC392-6159-70EE-EA61-8A0B4662D903}"/>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aphicFrame>
        <p:nvGraphicFramePr>
          <p:cNvPr id="31" name="Taulukko 10">
            <a:extLst>
              <a:ext uri="{FF2B5EF4-FFF2-40B4-BE49-F238E27FC236}">
                <a16:creationId xmlns:a16="http://schemas.microsoft.com/office/drawing/2014/main" id="{C5892374-167E-6812-0C1A-5F99F0F0B2D3}"/>
              </a:ext>
            </a:extLst>
          </p:cNvPr>
          <p:cNvGraphicFramePr>
            <a:graphicFrameLocks noGrp="1"/>
          </p:cNvGraphicFramePr>
          <p:nvPr>
            <p:extLst>
              <p:ext uri="{D42A27DB-BD31-4B8C-83A1-F6EECF244321}">
                <p14:modId xmlns:p14="http://schemas.microsoft.com/office/powerpoint/2010/main" val="3836801122"/>
              </p:ext>
            </p:extLst>
          </p:nvPr>
        </p:nvGraphicFramePr>
        <p:xfrm>
          <a:off x="6555246" y="746530"/>
          <a:ext cx="5364036" cy="4001920"/>
        </p:xfrm>
        <a:graphic>
          <a:graphicData uri="http://schemas.openxmlformats.org/drawingml/2006/table">
            <a:tbl>
              <a:tblPr firstRow="1" bandRow="1">
                <a:tableStyleId>{7DF18680-E054-41AD-8BC1-D1AEF772440D}</a:tableStyleId>
              </a:tblPr>
              <a:tblGrid>
                <a:gridCol w="1180916">
                  <a:extLst>
                    <a:ext uri="{9D8B030D-6E8A-4147-A177-3AD203B41FA5}">
                      <a16:colId xmlns:a16="http://schemas.microsoft.com/office/drawing/2014/main" val="1243901007"/>
                    </a:ext>
                  </a:extLst>
                </a:gridCol>
                <a:gridCol w="2091560">
                  <a:extLst>
                    <a:ext uri="{9D8B030D-6E8A-4147-A177-3AD203B41FA5}">
                      <a16:colId xmlns:a16="http://schemas.microsoft.com/office/drawing/2014/main" val="1255032193"/>
                    </a:ext>
                  </a:extLst>
                </a:gridCol>
                <a:gridCol w="2091560">
                  <a:extLst>
                    <a:ext uri="{9D8B030D-6E8A-4147-A177-3AD203B41FA5}">
                      <a16:colId xmlns:a16="http://schemas.microsoft.com/office/drawing/2014/main" val="1418498046"/>
                    </a:ext>
                  </a:extLst>
                </a:gridCol>
              </a:tblGrid>
              <a:tr h="379444">
                <a:tc>
                  <a:txBody>
                    <a:bodyPr/>
                    <a:lstStyle/>
                    <a:p>
                      <a:pPr marL="0" algn="ctr" defTabSz="914286" rtl="0" eaLnBrk="1" latinLnBrk="0" hangingPunct="1"/>
                      <a:endParaRPr lang="fi-FI" sz="1800" kern="1200" dirty="0">
                        <a:solidFill>
                          <a:schemeClr val="bg1"/>
                        </a:solidFill>
                        <a:latin typeface="+mn-lt"/>
                        <a:ea typeface="+mn-ea"/>
                        <a:cs typeface="+mn-cs"/>
                      </a:endParaRPr>
                    </a:p>
                  </a:txBody>
                  <a:tcPr>
                    <a:lnL w="12700" cap="flat" cmpd="sng" algn="ctr">
                      <a:solidFill>
                        <a:srgbClr val="EDEDFC"/>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400" kern="1200" dirty="0">
                          <a:solidFill>
                            <a:schemeClr val="bg1"/>
                          </a:solidFill>
                          <a:latin typeface="+mn-lt"/>
                          <a:ea typeface="+mn-ea"/>
                          <a:cs typeface="+mn-cs"/>
                        </a:rPr>
                        <a:t>Toimintaohjeet</a:t>
                      </a:r>
                    </a:p>
                  </a:txBody>
                  <a:tcPr>
                    <a:lnL w="12700" cap="flat" cmpd="sng" algn="ctr">
                      <a:solidFill>
                        <a:schemeClr val="bg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endParaRPr lang="fi-FI" sz="1100" b="1">
                        <a:solidFill>
                          <a:schemeClr val="bg1"/>
                        </a:solidFill>
                      </a:endParaRPr>
                    </a:p>
                  </a:txBody>
                  <a:tcPr>
                    <a:lnL w="12700" cap="flat" cmpd="sng" algn="ctr">
                      <a:solidFill>
                        <a:srgbClr val="EDEDFC"/>
                      </a:solidFill>
                      <a:prstDash val="solid"/>
                      <a:round/>
                      <a:headEnd type="none" w="med" len="med"/>
                      <a:tailEnd type="none" w="med" len="med"/>
                    </a:lnL>
                    <a:solidFill>
                      <a:schemeClr val="accent5"/>
                    </a:solidFill>
                  </a:tcPr>
                </a:tc>
                <a:extLst>
                  <a:ext uri="{0D108BD9-81ED-4DB2-BD59-A6C34878D82A}">
                    <a16:rowId xmlns:a16="http://schemas.microsoft.com/office/drawing/2014/main" val="401119231"/>
                  </a:ext>
                </a:extLst>
              </a:tr>
              <a:tr h="379444">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txBody>
                  <a:tcPr>
                    <a:lnL w="12700" cap="flat" cmpd="sng" algn="ctr">
                      <a:solidFill>
                        <a:srgbClr val="EDEDFC"/>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rtl="0"/>
                      <a:r>
                        <a:rPr lang="fi-FI" sz="1100" b="1" dirty="0">
                          <a:solidFill>
                            <a:schemeClr val="bg1"/>
                          </a:solidFill>
                        </a:rPr>
                        <a:t>Asiakkaalle</a:t>
                      </a:r>
                    </a:p>
                  </a:txBody>
                  <a:tcPr>
                    <a:lnL w="12700" cap="flat" cmpd="sng" algn="ctr">
                      <a:solidFill>
                        <a:schemeClr val="bg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rtl="0"/>
                      <a:r>
                        <a:rPr lang="fi-FI" sz="1100" b="1" dirty="0">
                          <a:solidFill>
                            <a:schemeClr val="bg1"/>
                          </a:solidFill>
                        </a:rPr>
                        <a:t>Työntekijälle</a:t>
                      </a:r>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1678965894"/>
                  </a:ext>
                </a:extLst>
              </a:tr>
              <a:tr h="1621516">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r>
                        <a:rPr kumimoji="0" lang="fi-FI" sz="1100" b="1" i="0" u="none" strike="noStrike" kern="100" cap="none" spc="0" normalizeH="0" baseline="0" noProof="0" dirty="0">
                          <a:ln>
                            <a:noFill/>
                          </a:ln>
                          <a:solidFill>
                            <a:srgbClr val="FFFFFF"/>
                          </a:solidFill>
                          <a:effectLst/>
                          <a:uLnTx/>
                          <a:uFillTx/>
                          <a:latin typeface="+mn-lt"/>
                          <a:ea typeface="+mn-ea"/>
                          <a:cs typeface="+mn-cs"/>
                        </a:rPr>
                        <a:t>Akuutti henkeä uhkaava tilanne</a:t>
                      </a: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txBody>
                  <a:tcPr marL="36000" marR="36000" marT="46800" marB="46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rtl="0"/>
                      <a:r>
                        <a:rPr lang="fi-FI" sz="1000" i="0" dirty="0"/>
                        <a:t>Hätätilanteessa soitetaan 112. </a:t>
                      </a:r>
                    </a:p>
                    <a:p>
                      <a:pPr rtl="0"/>
                      <a:r>
                        <a:rPr lang="fi-FI" sz="1000" i="0" dirty="0"/>
                        <a:t>Ensihoito arvioi hoidon- ja jatkohoidon tarpeen.</a:t>
                      </a:r>
                      <a:endParaRPr lang="fi-FI" sz="1000" b="1" i="0" dirty="0"/>
                    </a:p>
                  </a:txBody>
                  <a:tcPr>
                    <a:lnL w="12700" cap="flat" cmpd="sng" algn="ctr">
                      <a:solidFill>
                        <a:schemeClr val="tx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rtl="0"/>
                      <a:r>
                        <a:rPr lang="fi-FI" sz="1000" b="0" i="0" dirty="0"/>
                        <a:t>Hätätilanteessa soitetaan 112.</a:t>
                      </a:r>
                    </a:p>
                    <a:p>
                      <a:pPr rtl="0"/>
                      <a:endParaRPr lang="fi-FI" sz="1000" b="0" i="0" dirty="0"/>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71600226"/>
                  </a:ext>
                </a:extLst>
              </a:tr>
              <a:tr h="1621516">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r>
                        <a:rPr kumimoji="0" lang="fi-FI" sz="1100" b="1" i="0" u="none" strike="noStrike" kern="100" cap="none" spc="0" normalizeH="0" baseline="0" noProof="0" dirty="0">
                          <a:ln>
                            <a:noFill/>
                          </a:ln>
                          <a:solidFill>
                            <a:srgbClr val="FFFFFF"/>
                          </a:solidFill>
                          <a:effectLst/>
                          <a:uLnTx/>
                          <a:uFillTx/>
                          <a:latin typeface="+mn-lt"/>
                          <a:ea typeface="+mn-ea"/>
                          <a:cs typeface="+mn-cs"/>
                        </a:rPr>
                        <a:t>Sairaanhoidon tarve</a:t>
                      </a: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p>
                      <a:pPr rtl="0"/>
                      <a:endParaRPr lang="fi-FI" dirty="0"/>
                    </a:p>
                  </a:txBody>
                  <a:tcPr marL="36000" marR="36000" marT="46800" marB="46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i-FI" sz="1000" b="1" i="0" u="none" strike="noStrike" kern="100" cap="none" spc="0" normalizeH="0" baseline="0" noProof="0" dirty="0">
                          <a:ln>
                            <a:noFill/>
                          </a:ln>
                          <a:solidFill>
                            <a:schemeClr val="tx1"/>
                          </a:solidFill>
                          <a:effectLst/>
                          <a:uLnTx/>
                          <a:uFillTx/>
                          <a:latin typeface="+mn-lt"/>
                          <a:ea typeface="+mn-ea"/>
                          <a:cs typeface="+mn-cs"/>
                        </a:rPr>
                        <a:t>A</a:t>
                      </a:r>
                      <a:r>
                        <a:rPr lang="fi-FI" sz="1000" i="0" kern="100" dirty="0" err="1">
                          <a:effectLst/>
                        </a:rPr>
                        <a:t>siakas</a:t>
                      </a:r>
                      <a:r>
                        <a:rPr lang="fi-FI" sz="1000" i="0" kern="100" dirty="0">
                          <a:effectLst/>
                        </a:rPr>
                        <a:t> on yhteydessä palvelun henkilöstöön tai päivystysapuun 116117</a:t>
                      </a:r>
                      <a:r>
                        <a:rPr lang="fi-FI" sz="1000" b="1" i="0" kern="100" dirty="0">
                          <a:effectLst/>
                        </a:rPr>
                        <a:t>.</a:t>
                      </a:r>
                    </a:p>
                  </a:txBody>
                  <a:tcPr>
                    <a:lnL w="12700" cap="flat" cmpd="sng" algn="ctr">
                      <a:solidFill>
                        <a:schemeClr val="tx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lang="fi-FI" sz="1000" b="1" i="0" kern="100" dirty="0">
                        <a:effectLst/>
                        <a:latin typeface="Calibri" panose="020F0502020204030204" pitchFamily="34" charset="0"/>
                        <a:ea typeface="Calibri" panose="020F0502020204030204" pitchFamily="34" charset="0"/>
                        <a:cs typeface="Arial" panose="020B0604020202020204" pitchFamily="34" charset="0"/>
                      </a:endParaRPr>
                    </a:p>
                    <a:p>
                      <a:pPr rtl="0"/>
                      <a:endParaRPr lang="fi-FI" sz="1000" i="0" dirty="0"/>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14326654"/>
                  </a:ext>
                </a:extLst>
              </a:tr>
            </a:tbl>
          </a:graphicData>
        </a:graphic>
      </p:graphicFrame>
      <p:sp>
        <p:nvSpPr>
          <p:cNvPr id="32" name="Tekstiruutu 31">
            <a:extLst>
              <a:ext uri="{FF2B5EF4-FFF2-40B4-BE49-F238E27FC236}">
                <a16:creationId xmlns:a16="http://schemas.microsoft.com/office/drawing/2014/main" id="{7C59DD13-BAE2-C530-FF53-3F867440A73E}"/>
              </a:ext>
            </a:extLst>
          </p:cNvPr>
          <p:cNvSpPr txBox="1">
            <a:spLocks/>
          </p:cNvSpPr>
          <p:nvPr/>
        </p:nvSpPr>
        <p:spPr>
          <a:xfrm>
            <a:off x="6652026" y="5337357"/>
            <a:ext cx="1168500" cy="769441"/>
          </a:xfrm>
          <a:prstGeom prst="rect">
            <a:avLst/>
          </a:prstGeom>
          <a:noFill/>
        </p:spPr>
        <p:txBody>
          <a:bodyPr wrap="square" rtlCol="0">
            <a:spAutoFit/>
          </a:bodyPr>
          <a:lstStyle/>
          <a:p>
            <a:r>
              <a:rPr lang="fi-FI" sz="1100" b="1" dirty="0"/>
              <a:t>Mikkeli</a:t>
            </a:r>
          </a:p>
          <a:p>
            <a:r>
              <a:rPr lang="fi-FI" sz="1100" dirty="0"/>
              <a:t>015 194 4410 </a:t>
            </a:r>
          </a:p>
          <a:p>
            <a:r>
              <a:rPr lang="fi-FI" sz="1100" dirty="0"/>
              <a:t>tai </a:t>
            </a:r>
            <a:r>
              <a:rPr lang="fi-FI" sz="1100" dirty="0">
                <a:hlinkClick r:id="rId6"/>
              </a:rPr>
              <a:t>Kansalaisen </a:t>
            </a:r>
          </a:p>
          <a:p>
            <a:r>
              <a:rPr lang="fi-FI" sz="1100" dirty="0">
                <a:hlinkClick r:id="rId6"/>
              </a:rPr>
              <a:t>terveyspalvelu</a:t>
            </a:r>
            <a:endParaRPr lang="fi-FI" sz="1100" dirty="0"/>
          </a:p>
        </p:txBody>
      </p:sp>
      <p:sp>
        <p:nvSpPr>
          <p:cNvPr id="33" name="Tekstiruutu 32">
            <a:extLst>
              <a:ext uri="{FF2B5EF4-FFF2-40B4-BE49-F238E27FC236}">
                <a16:creationId xmlns:a16="http://schemas.microsoft.com/office/drawing/2014/main" id="{09D456D2-A32B-D7C8-396F-F6D755C9E39C}"/>
              </a:ext>
            </a:extLst>
          </p:cNvPr>
          <p:cNvSpPr txBox="1">
            <a:spLocks/>
          </p:cNvSpPr>
          <p:nvPr/>
        </p:nvSpPr>
        <p:spPr>
          <a:xfrm>
            <a:off x="7700378" y="5279392"/>
            <a:ext cx="1870479" cy="430887"/>
          </a:xfrm>
          <a:prstGeom prst="rect">
            <a:avLst/>
          </a:prstGeom>
          <a:noFill/>
        </p:spPr>
        <p:txBody>
          <a:bodyPr wrap="square" rtlCol="0">
            <a:spAutoFit/>
          </a:bodyPr>
          <a:lstStyle/>
          <a:p>
            <a:r>
              <a:rPr lang="fi-FI" sz="1100" b="1" dirty="0"/>
              <a:t>Pieksämäki</a:t>
            </a:r>
          </a:p>
          <a:p>
            <a:r>
              <a:rPr lang="fi-FI" sz="1100" dirty="0">
                <a:solidFill>
                  <a:srgbClr val="000000"/>
                </a:solidFill>
                <a:latin typeface="Arial" panose="020B0604020202020204" pitchFamily="34" charset="0"/>
                <a:cs typeface="Arial" panose="020B0604020202020204" pitchFamily="34" charset="0"/>
              </a:rPr>
              <a:t>015 788 4350</a:t>
            </a:r>
            <a:endParaRPr lang="fi-FI" sz="1100" b="1" dirty="0"/>
          </a:p>
        </p:txBody>
      </p:sp>
      <p:sp>
        <p:nvSpPr>
          <p:cNvPr id="34" name="Tekstiruutu 33">
            <a:extLst>
              <a:ext uri="{FF2B5EF4-FFF2-40B4-BE49-F238E27FC236}">
                <a16:creationId xmlns:a16="http://schemas.microsoft.com/office/drawing/2014/main" id="{85ED7C43-3F17-E59C-56D5-237D7D84787B}"/>
              </a:ext>
            </a:extLst>
          </p:cNvPr>
          <p:cNvSpPr txBox="1">
            <a:spLocks/>
          </p:cNvSpPr>
          <p:nvPr/>
        </p:nvSpPr>
        <p:spPr>
          <a:xfrm>
            <a:off x="8748730" y="5268768"/>
            <a:ext cx="1870479" cy="430887"/>
          </a:xfrm>
          <a:prstGeom prst="rect">
            <a:avLst/>
          </a:prstGeom>
          <a:noFill/>
        </p:spPr>
        <p:txBody>
          <a:bodyPr wrap="square" rtlCol="0">
            <a:spAutoFit/>
          </a:bodyPr>
          <a:lstStyle/>
          <a:p>
            <a:r>
              <a:rPr lang="fi-FI" sz="1100" b="1" dirty="0"/>
              <a:t>Sulkava</a:t>
            </a:r>
          </a:p>
          <a:p>
            <a:r>
              <a:rPr lang="fi-FI" sz="1100" dirty="0">
                <a:solidFill>
                  <a:srgbClr val="000000"/>
                </a:solidFill>
                <a:latin typeface="Arial" panose="020B0604020202020204" pitchFamily="34" charset="0"/>
                <a:cs typeface="Arial" panose="020B0604020202020204" pitchFamily="34" charset="0"/>
              </a:rPr>
              <a:t>015 527 7167</a:t>
            </a:r>
            <a:endParaRPr lang="fi-FI" sz="1100" b="1" dirty="0"/>
          </a:p>
        </p:txBody>
      </p:sp>
      <p:sp>
        <p:nvSpPr>
          <p:cNvPr id="35" name="Tekstiruutu 34">
            <a:extLst>
              <a:ext uri="{FF2B5EF4-FFF2-40B4-BE49-F238E27FC236}">
                <a16:creationId xmlns:a16="http://schemas.microsoft.com/office/drawing/2014/main" id="{66524396-0E46-DC71-AF02-E6DA3C8AECAB}"/>
              </a:ext>
            </a:extLst>
          </p:cNvPr>
          <p:cNvSpPr txBox="1">
            <a:spLocks/>
          </p:cNvSpPr>
          <p:nvPr/>
        </p:nvSpPr>
        <p:spPr>
          <a:xfrm>
            <a:off x="7700378" y="5733876"/>
            <a:ext cx="1870479" cy="430887"/>
          </a:xfrm>
          <a:prstGeom prst="rect">
            <a:avLst/>
          </a:prstGeom>
          <a:noFill/>
        </p:spPr>
        <p:txBody>
          <a:bodyPr wrap="square" rtlCol="0">
            <a:spAutoFit/>
          </a:bodyPr>
          <a:lstStyle/>
          <a:p>
            <a:r>
              <a:rPr lang="fi-FI" sz="1100" b="1" dirty="0"/>
              <a:t>Savonlinna</a:t>
            </a:r>
          </a:p>
          <a:p>
            <a:r>
              <a:rPr lang="fi-FI" sz="1100" dirty="0">
                <a:solidFill>
                  <a:srgbClr val="000000"/>
                </a:solidFill>
                <a:latin typeface="Arial" panose="020B0604020202020204" pitchFamily="34" charset="0"/>
                <a:cs typeface="Arial" panose="020B0604020202020204" pitchFamily="34" charset="0"/>
              </a:rPr>
              <a:t>015 527 7114</a:t>
            </a:r>
            <a:endParaRPr lang="fi-FI" sz="1100" b="1" dirty="0"/>
          </a:p>
        </p:txBody>
      </p:sp>
    </p:spTree>
    <p:extLst>
      <p:ext uri="{BB962C8B-B14F-4D97-AF65-F5344CB8AC3E}">
        <p14:creationId xmlns:p14="http://schemas.microsoft.com/office/powerpoint/2010/main" val="35428114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6A0EFEA6-1A1B-7361-BFC7-CA8A914BCBFA}"/>
              </a:ext>
            </a:extLst>
          </p:cNvPr>
          <p:cNvGraphicFramePr>
            <a:graphicFrameLocks noChangeAspect="1"/>
          </p:cNvGraphicFramePr>
          <p:nvPr>
            <p:custDataLst>
              <p:tags r:id="rId1"/>
            </p:custDataLst>
            <p:extLst>
              <p:ext uri="{D42A27DB-BD31-4B8C-83A1-F6EECF244321}">
                <p14:modId xmlns:p14="http://schemas.microsoft.com/office/powerpoint/2010/main" val="32891418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6A0EFEA6-1A1B-7361-BFC7-CA8A914BCBF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Lääkehoito</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85578" y="1791144"/>
            <a:ext cx="5929509" cy="4320324"/>
          </a:xfrm>
        </p:spPr>
        <p:txBody>
          <a:bodyPr numCol="1"/>
          <a:lstStyle/>
          <a:p>
            <a:pPr>
              <a:lnSpc>
                <a:spcPct val="107000"/>
              </a:lnSpc>
              <a:spcAft>
                <a:spcPts val="800"/>
              </a:spcAft>
            </a:pPr>
            <a:r>
              <a:rPr lang="fi-FI" dirty="0"/>
              <a:t>Yksikön lääkehoito perustuu yksikkökohtaiseen lääkehoitosuunnitelmaan, joka on laadittu sosiaali- ja terveysministeriön </a:t>
            </a:r>
            <a:r>
              <a:rPr lang="fi-FI" dirty="0">
                <a:hlinkClick r:id="rId6"/>
              </a:rPr>
              <a:t>Turvallinen lääkehoito –oppaan</a:t>
            </a:r>
            <a:r>
              <a:rPr lang="fi-FI" dirty="0"/>
              <a:t> mukaisesti. Lääkehoitosuunnitelma on osa henkilöstön perehdyttämistä. </a:t>
            </a:r>
            <a:endPar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lvl="1">
              <a:spcBef>
                <a:spcPts val="900"/>
              </a:spcBef>
              <a:spcAft>
                <a:spcPts val="200"/>
              </a:spcAft>
            </a:pP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sp>
        <p:nvSpPr>
          <p:cNvPr id="28" name="Suorakulmio 27">
            <a:extLst>
              <a:ext uri="{FF2B5EF4-FFF2-40B4-BE49-F238E27FC236}">
                <a16:creationId xmlns:a16="http://schemas.microsoft.com/office/drawing/2014/main" id="{6C1C9601-7A9E-5A53-CBFA-5082854D5E8A}"/>
              </a:ext>
            </a:extLst>
          </p:cNvPr>
          <p:cNvSpPr>
            <a:spLocks/>
          </p:cNvSpPr>
          <p:nvPr/>
        </p:nvSpPr>
        <p:spPr>
          <a:xfrm>
            <a:off x="451412" y="2602523"/>
            <a:ext cx="5603939" cy="3341077"/>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Lääkehoitoon liittyvät käytännöt:</a:t>
            </a:r>
          </a:p>
          <a:p>
            <a:endParaRPr lang="fi-FI" sz="1200" dirty="0">
              <a:solidFill>
                <a:schemeClr val="tx1"/>
              </a:solidFill>
            </a:endParaRPr>
          </a:p>
          <a:p>
            <a:r>
              <a:rPr lang="fi-FI" sz="1200" b="0" i="0" u="none" strike="noStrike" baseline="0" dirty="0">
                <a:solidFill>
                  <a:srgbClr val="000000"/>
                </a:solidFill>
              </a:rPr>
              <a:t>Turvakodin asiakkaat vastaavat itse omista lääkkeistään, niiden hankinnasta sekä ottamisesta. Asiakkaat ovat myös vastuussa omien alaikäisten lasten lääkehoidosta. </a:t>
            </a:r>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
        <p:nvSpPr>
          <p:cNvPr id="5" name="Content Placeholder 3">
            <a:extLst>
              <a:ext uri="{FF2B5EF4-FFF2-40B4-BE49-F238E27FC236}">
                <a16:creationId xmlns:a16="http://schemas.microsoft.com/office/drawing/2014/main" id="{61825087-7435-2446-F913-686B18092FC5}"/>
              </a:ext>
            </a:extLst>
          </p:cNvPr>
          <p:cNvSpPr txBox="1">
            <a:spLocks/>
          </p:cNvSpPr>
          <p:nvPr/>
        </p:nvSpPr>
        <p:spPr>
          <a:xfrm>
            <a:off x="6415087" y="1766840"/>
            <a:ext cx="5497280" cy="4320324"/>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900"/>
              </a:spcBef>
              <a:spcAft>
                <a:spcPts val="200"/>
              </a:spcAft>
              <a:defRPr/>
            </a:pPr>
            <a:r>
              <a:rPr lang="fi-FI" sz="2000" b="1" dirty="0">
                <a:solidFill>
                  <a:srgbClr val="000000"/>
                </a:solidFill>
              </a:rPr>
              <a:t>Rajattu lääkevarasto tai lääkkeet hätätilassa</a:t>
            </a:r>
          </a:p>
          <a:p>
            <a:pPr marL="0" lvl="1">
              <a:spcBef>
                <a:spcPts val="900"/>
              </a:spcBef>
              <a:spcAft>
                <a:spcPts val="200"/>
              </a:spcAft>
            </a:pPr>
            <a:endParaRPr lang="fi-FI" i="1" dirty="0">
              <a:solidFill>
                <a:schemeClr val="accent5"/>
              </a:solidFill>
            </a:endParaRPr>
          </a:p>
        </p:txBody>
      </p:sp>
      <p:sp>
        <p:nvSpPr>
          <p:cNvPr id="12" name="Suorakulmio: Pyöristetyt kulmat 11">
            <a:extLst>
              <a:ext uri="{FF2B5EF4-FFF2-40B4-BE49-F238E27FC236}">
                <a16:creationId xmlns:a16="http://schemas.microsoft.com/office/drawing/2014/main" id="{E4D19384-2430-C12E-525C-E97A1E1A4DE1}"/>
              </a:ext>
            </a:extLst>
          </p:cNvPr>
          <p:cNvSpPr>
            <a:spLocks/>
          </p:cNvSpPr>
          <p:nvPr/>
        </p:nvSpPr>
        <p:spPr>
          <a:xfrm>
            <a:off x="6417322" y="6079826"/>
            <a:ext cx="5218918" cy="538111"/>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buClr>
                <a:schemeClr val="tx1"/>
              </a:buClr>
            </a:pPr>
            <a:r>
              <a:rPr lang="fi-FI" sz="1000" b="1" dirty="0">
                <a:solidFill>
                  <a:schemeClr val="tx1"/>
                </a:solidFill>
              </a:rPr>
              <a:t>Lue lisää: </a:t>
            </a:r>
          </a:p>
          <a:p>
            <a:pPr marL="285750" lvl="1" indent="-285750" defTabSz="914286">
              <a:spcBef>
                <a:spcPts val="300"/>
              </a:spcBef>
              <a:buFont typeface="Arial" panose="020B0604020202020204" pitchFamily="34" charset="0"/>
              <a:buChar char="•"/>
              <a:defRPr/>
            </a:pPr>
            <a:r>
              <a:rPr lang="fi-FI" sz="1000" dirty="0">
                <a:solidFill>
                  <a:schemeClr val="tx1"/>
                </a:solidFill>
                <a:hlinkClick r:id="rId7">
                  <a:extLst>
                    <a:ext uri="{A12FA001-AC4F-418D-AE19-62706E023703}">
                      <ahyp:hlinkClr xmlns:ahyp="http://schemas.microsoft.com/office/drawing/2018/hyperlinkcolor" val="tx"/>
                    </a:ext>
                  </a:extLst>
                </a:hlinkClick>
              </a:rPr>
              <a:t>Sosiaalihuollon palveluasumisyksikön rajattu lääkevarasto</a:t>
            </a:r>
            <a:r>
              <a:rPr lang="fi-FI" sz="1000" dirty="0">
                <a:solidFill>
                  <a:schemeClr val="tx1"/>
                </a:solidFill>
              </a:rPr>
              <a:t> - Valvira</a:t>
            </a:r>
            <a:endPar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endParaRPr>
          </a:p>
        </p:txBody>
      </p:sp>
      <p:sp>
        <p:nvSpPr>
          <p:cNvPr id="18" name="Suorakulmio 17">
            <a:extLst>
              <a:ext uri="{FF2B5EF4-FFF2-40B4-BE49-F238E27FC236}">
                <a16:creationId xmlns:a16="http://schemas.microsoft.com/office/drawing/2014/main" id="{CF2F5094-CC63-5895-7A46-B2D095D0FBC4}"/>
              </a:ext>
            </a:extLst>
          </p:cNvPr>
          <p:cNvSpPr>
            <a:spLocks/>
          </p:cNvSpPr>
          <p:nvPr/>
        </p:nvSpPr>
        <p:spPr>
          <a:xfrm>
            <a:off x="6417322" y="2191109"/>
            <a:ext cx="5400868" cy="3752490"/>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Tree>
    <p:extLst>
      <p:ext uri="{BB962C8B-B14F-4D97-AF65-F5344CB8AC3E}">
        <p14:creationId xmlns:p14="http://schemas.microsoft.com/office/powerpoint/2010/main" val="35415156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611AB63F-F3FB-9857-00F7-D1FD87E7934E}"/>
              </a:ext>
            </a:extLst>
          </p:cNvPr>
          <p:cNvGraphicFramePr>
            <a:graphicFrameLocks noChangeAspect="1"/>
          </p:cNvGraphicFramePr>
          <p:nvPr>
            <p:custDataLst>
              <p:tags r:id="rId1"/>
            </p:custDataLst>
            <p:extLst>
              <p:ext uri="{D42A27DB-BD31-4B8C-83A1-F6EECF244321}">
                <p14:modId xmlns:p14="http://schemas.microsoft.com/office/powerpoint/2010/main" val="176948819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611AB63F-F3FB-9857-00F7-D1FD87E7934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dirty="0"/>
              <a:t>Monialainen yhteistyö</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7"/>
            <a:ext cx="11289174" cy="4379864"/>
          </a:xfrm>
        </p:spPr>
        <p:txBody>
          <a:bodyPr numCol="2"/>
          <a:lstStyle/>
          <a:p>
            <a:pPr marL="0" lvl="1">
              <a:lnSpc>
                <a:spcPct val="110000"/>
              </a:lnSpc>
              <a:spcBef>
                <a:spcPts val="789"/>
              </a:spcBef>
              <a:spcAft>
                <a:spcPts val="175"/>
              </a:spcAft>
            </a:pPr>
            <a:r>
              <a:rPr lang="fi-FI" sz="1200" dirty="0">
                <a:ea typeface="Inter" panose="02000503000000020004" pitchFamily="2" charset="0"/>
              </a:rPr>
              <a:t>Sosiaalihuollon asiakas voi tarvita useita palveluja yhtäaikaisesti ja iäkkäiden asiakkaiden siirtymät palvelusta toiseen ovat osoittautuneet erityisen riskialttiiksi. Jotta palvelukokonaisuudesta muodostuisi asiakkaan kannalta toimiva ja hänen tarpeitaan vastaava, vaaditaan palvelunantajien välistä yhteistyötä, jossa erityisen tärkeää on tiedonkulku eri toimijoiden välillä. </a:t>
            </a:r>
            <a:r>
              <a:rPr lang="fi-FI" sz="1200" b="1" dirty="0">
                <a:ea typeface="Inter" panose="02000503000000020004" pitchFamily="2" charset="0"/>
              </a:rPr>
              <a:t>Monialaisen yhteistyön avulla varmistetaan asiakkaan tarpeenmukaisen palvelukokonaisuuden järjestäminen </a:t>
            </a:r>
            <a:r>
              <a:rPr lang="fi-FI" sz="1200" dirty="0">
                <a:ea typeface="Inter" panose="02000503000000020004" pitchFamily="2" charset="0"/>
              </a:rPr>
              <a:t>(sosiaalihuoltolaki 41 §).  </a:t>
            </a:r>
          </a:p>
          <a:p>
            <a:pPr>
              <a:lnSpc>
                <a:spcPct val="100000"/>
              </a:lnSpc>
              <a:spcAft>
                <a:spcPts val="800"/>
              </a:spcAft>
            </a:pPr>
            <a:r>
              <a:rPr lang="fi-FI" dirty="0">
                <a:effectLst/>
                <a:latin typeface="+mn-lt"/>
                <a:ea typeface="Calibri" panose="020F0502020204030204" pitchFamily="34" charset="0"/>
                <a:cs typeface="Times New Roman" panose="02020603050405020304" pitchFamily="18" charset="0"/>
              </a:rPr>
              <a:t>Turvakoti tekee asiakkaan luvalla myös muiden viranomaisten ja yhteistyökumppaneiden kanssa mahdollisimman tiivistä yhteistyötä palvelusuunnitelman mukaisesti. Yhteistyötä voidaan tehdä puhelimitse tai etäyhteyksin (videoyhteys). Lisäksi asiakkaan asioissa voidaan pitää verkostopalavereja tai asiakassuunnitelmaneuvotteluja myös turvakodin tiloissa.</a:t>
            </a:r>
            <a:r>
              <a:rPr lang="fi-FI" sz="1800" dirty="0">
                <a:effectLst/>
                <a:latin typeface="+mn-lt"/>
                <a:ea typeface="Calibri" panose="020F0502020204030204" pitchFamily="34" charset="0"/>
                <a:cs typeface="Times New Roman" panose="02020603050405020304" pitchFamily="18" charset="0"/>
              </a:rPr>
              <a:t> </a:t>
            </a:r>
            <a:r>
              <a:rPr lang="fi-FI" dirty="0">
                <a:effectLst/>
                <a:latin typeface="+mn-lt"/>
                <a:ea typeface="Calibri" panose="020F0502020204030204" pitchFamily="34" charset="0"/>
                <a:cs typeface="Times New Roman" panose="02020603050405020304" pitchFamily="18" charset="0"/>
              </a:rPr>
              <a:t>Sujuvan tiedonkulun turvaamiseksi kaikilla turvakodin ohjaajilla on käytössään turvasähköposti, jolla voi lähettää ja vastaanottaa turvallisesti myös arkaluonteisina pidettäviä tietoja. Tietoja vaihdetaan vain asiakkaan luvalla ja pyynnöstä, pois lukien ilmoitusvelvollisuuden piiriin lukeutuvat tilanteet (esim. Lastensuojelulain mukainen ilmoitusvelvollisuus). Hyvien tapojen mukaisesti myös näissä tilanteissa tehdään yhteistyötä asiakkaan kanssa ja aina vähintään asiakasta asiasta informoiden.</a:t>
            </a:r>
          </a:p>
          <a:p>
            <a:pPr>
              <a:lnSpc>
                <a:spcPct val="100000"/>
              </a:lnSpc>
              <a:spcAft>
                <a:spcPts val="800"/>
              </a:spcAft>
            </a:pPr>
            <a:r>
              <a:rPr lang="fi-FI" sz="1200" b="1" dirty="0">
                <a:ea typeface="Inter" panose="02000503000000020004" pitchFamily="2" charset="0"/>
              </a:rPr>
              <a:t>Asiakkaan tuki- ja yhteistyöverkoston ytimessä on asiakkaan omaiset ja läheiset sekä muu sosiaalinen verkosto </a:t>
            </a:r>
            <a:r>
              <a:rPr lang="fi-FI" sz="1200" dirty="0">
                <a:ea typeface="Inter" panose="02000503000000020004" pitchFamily="2" charset="0"/>
              </a:rPr>
              <a:t>kuten ystävät ja naapurit. Lisäksi yhteistyöverkostossa on järjestöt ja palveluntarjoajat, jotka tukevat ikäihmisen arkea. </a:t>
            </a:r>
            <a:endParaRPr lang="fi-FI" sz="1200" dirty="0">
              <a:highlight>
                <a:srgbClr val="FFFF00"/>
              </a:highlight>
              <a:ea typeface="Inter" panose="02000503000000020004" pitchFamily="2" charset="0"/>
            </a:endParaRP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A2E593F5-B3AC-F6D3-9AF2-8592448E1089}"/>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63DA40A7-1D27-6AF1-FB21-7CF6DF143D7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41358E4-97C6-2504-9F48-43C2FFF719E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04BFABD8-4EEE-F943-2760-5F4BE9831BD0}"/>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60F03011-7C4F-0ABD-A43A-D9A84383C321}"/>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AB8FBAB0-DE58-47FC-BA23-AD611B3B2EA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pic>
        <p:nvPicPr>
          <p:cNvPr id="28" name="Graphic 27">
            <a:extLst>
              <a:ext uri="{FF2B5EF4-FFF2-40B4-BE49-F238E27FC236}">
                <a16:creationId xmlns:a16="http://schemas.microsoft.com/office/drawing/2014/main" id="{305AE79F-467E-97E6-A501-9C93622110E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545588" y="2848915"/>
            <a:ext cx="5132438" cy="3762077"/>
          </a:xfrm>
          <a:prstGeom prst="rect">
            <a:avLst/>
          </a:prstGeom>
        </p:spPr>
      </p:pic>
    </p:spTree>
    <p:extLst>
      <p:ext uri="{BB962C8B-B14F-4D97-AF65-F5344CB8AC3E}">
        <p14:creationId xmlns:p14="http://schemas.microsoft.com/office/powerpoint/2010/main" val="22530532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2DDE614D-3FA3-3F74-6ADC-6B4B6BA60946}"/>
              </a:ext>
            </a:extLst>
          </p:cNvPr>
          <p:cNvGraphicFramePr>
            <a:graphicFrameLocks noChangeAspect="1"/>
          </p:cNvGraphicFramePr>
          <p:nvPr>
            <p:custDataLst>
              <p:tags r:id="rId1"/>
            </p:custDataLst>
            <p:extLst>
              <p:ext uri="{D42A27DB-BD31-4B8C-83A1-F6EECF244321}">
                <p14:modId xmlns:p14="http://schemas.microsoft.com/office/powerpoint/2010/main" val="6497315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8" name="think-cell data - do not delete" hidden="1">
                        <a:extLst>
                          <a:ext uri="{FF2B5EF4-FFF2-40B4-BE49-F238E27FC236}">
                            <a16:creationId xmlns:a16="http://schemas.microsoft.com/office/drawing/2014/main" id="{2DDE614D-3FA3-3F74-6ADC-6B4B6BA6094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6" name="think-cell data - do not delete" hidden="1">
            <a:extLst>
              <a:ext uri="{FF2B5EF4-FFF2-40B4-BE49-F238E27FC236}">
                <a16:creationId xmlns:a16="http://schemas.microsoft.com/office/drawing/2014/main" id="{4DB6FA56-CE24-59EF-B856-58208A307FA5}"/>
              </a:ext>
            </a:extLst>
          </p:cNvPr>
          <p:cNvGraphicFramePr>
            <a:graphicFrameLocks noChangeAspect="1"/>
          </p:cNvGraphicFramePr>
          <p:nvPr>
            <p:custDataLst>
              <p:tags r:id="rId2"/>
            </p:custDataLst>
            <p:extLst>
              <p:ext uri="{D42A27DB-BD31-4B8C-83A1-F6EECF244321}">
                <p14:modId xmlns:p14="http://schemas.microsoft.com/office/powerpoint/2010/main" val="982562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6" name="think-cell data - do not delete" hidden="1">
                        <a:extLst>
                          <a:ext uri="{FF2B5EF4-FFF2-40B4-BE49-F238E27FC236}">
                            <a16:creationId xmlns:a16="http://schemas.microsoft.com/office/drawing/2014/main" id="{4DB6FA56-CE24-59EF-B856-58208A307FA5}"/>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pic>
        <p:nvPicPr>
          <p:cNvPr id="10" name="Picture 9">
            <a:extLst>
              <a:ext uri="{FF2B5EF4-FFF2-40B4-BE49-F238E27FC236}">
                <a16:creationId xmlns:a16="http://schemas.microsoft.com/office/drawing/2014/main" id="{B73BF0E0-7D20-F95C-B0A8-7C1FFED0501E}"/>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2533297" y="2012035"/>
            <a:ext cx="7287353" cy="7287353"/>
          </a:xfrm>
          <a:prstGeom prst="pie">
            <a:avLst>
              <a:gd name="adj1" fmla="val 16195629"/>
              <a:gd name="adj2" fmla="val 20225"/>
            </a:avLst>
          </a:prstGeom>
        </p:spPr>
      </p:pic>
      <p:pic>
        <p:nvPicPr>
          <p:cNvPr id="5" name="Picture 4" descr="A person in a car&#10;&#10;Description automatically generated">
            <a:extLst>
              <a:ext uri="{FF2B5EF4-FFF2-40B4-BE49-F238E27FC236}">
                <a16:creationId xmlns:a16="http://schemas.microsoft.com/office/drawing/2014/main" id="{63F2CAFE-D2E7-F042-97AE-2BA700210311}"/>
              </a:ext>
            </a:extLst>
          </p:cNvPr>
          <p:cNvPicPr>
            <a:picLocks noChangeAspect="1"/>
          </p:cNvPicPr>
          <p:nvPr/>
        </p:nvPicPr>
        <p:blipFill rotWithShape="1">
          <a:blip r:embed="rId9" cstate="screen">
            <a:alphaModFix/>
            <a:extLst>
              <a:ext uri="{28A0092B-C50C-407E-A947-70E740481C1C}">
                <a14:useLocalDpi xmlns:a14="http://schemas.microsoft.com/office/drawing/2010/main"/>
              </a:ext>
            </a:extLst>
          </a:blip>
          <a:srcRect/>
          <a:stretch/>
        </p:blipFill>
        <p:spPr>
          <a:xfrm>
            <a:off x="2329201" y="2012355"/>
            <a:ext cx="7466398" cy="7361999"/>
          </a:xfrm>
          <a:prstGeom prst="pie">
            <a:avLst>
              <a:gd name="adj1" fmla="val 10816658"/>
              <a:gd name="adj2" fmla="val 16200000"/>
            </a:avLst>
          </a:prstGeom>
        </p:spPr>
      </p:pic>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800" b="1" i="0" u="none" strike="noStrike" kern="1200" cap="none" spc="0" normalizeH="0" baseline="0" noProof="0" dirty="0">
                <a:ln>
                  <a:noFill/>
                </a:ln>
                <a:solidFill>
                  <a:srgbClr val="00008B"/>
                </a:solidFill>
                <a:effectLst/>
                <a:uLnTx/>
                <a:uFillTx/>
                <a:latin typeface="Arial Black" panose="020B0604020202020204" pitchFamily="34" charset="0"/>
                <a:ea typeface="+mj-ea"/>
              </a:rPr>
              <a:t>Monialaisen yhteistyön eri </a:t>
            </a:r>
            <a:r>
              <a:rPr kumimoji="0" lang="fi-FI" sz="2800" b="1" i="0" u="none" strike="noStrike" kern="1200" cap="none" spc="0" normalizeH="0" baseline="0" noProof="0">
                <a:ln>
                  <a:noFill/>
                </a:ln>
                <a:solidFill>
                  <a:srgbClr val="00008B"/>
                </a:solidFill>
                <a:effectLst/>
                <a:uLnTx/>
                <a:uFillTx/>
                <a:latin typeface="Arial Black" panose="020B0604020202020204" pitchFamily="34" charset="0"/>
                <a:ea typeface="+mj-ea"/>
              </a:rPr>
              <a:t>tahot </a:t>
            </a:r>
            <a:endParaRPr kumimoji="0" lang="fi-FI" sz="2600" b="1" i="0" u="none" strike="noStrike" kern="1200" cap="none" spc="0" normalizeH="0" baseline="0" noProof="0" dirty="0">
              <a:ln>
                <a:noFill/>
              </a:ln>
              <a:solidFill>
                <a:srgbClr val="00008B"/>
              </a:solidFill>
              <a:effectLst/>
              <a:uLnTx/>
              <a:uFillTx/>
              <a:latin typeface="Arial Black" panose="020B0604020202020204" pitchFamily="34" charset="0"/>
              <a:ea typeface="+mj-ea"/>
            </a:endParaRPr>
          </a:p>
        </p:txBody>
      </p:sp>
      <p:grpSp>
        <p:nvGrpSpPr>
          <p:cNvPr id="14" name="Group 13">
            <a:extLst>
              <a:ext uri="{FF2B5EF4-FFF2-40B4-BE49-F238E27FC236}">
                <a16:creationId xmlns:a16="http://schemas.microsoft.com/office/drawing/2014/main" id="{590E0E51-80D9-04DF-96BF-7A4BCDC6D8DE}"/>
              </a:ext>
            </a:extLst>
          </p:cNvPr>
          <p:cNvGrpSpPr/>
          <p:nvPr/>
        </p:nvGrpSpPr>
        <p:grpSpPr>
          <a:xfrm>
            <a:off x="2362810" y="1986376"/>
            <a:ext cx="7466380" cy="7362000"/>
            <a:chOff x="2444534" y="2503266"/>
            <a:chExt cx="7466380" cy="7360514"/>
          </a:xfrm>
        </p:grpSpPr>
        <p:sp>
          <p:nvSpPr>
            <p:cNvPr id="19" name="Pie 18">
              <a:extLst>
                <a:ext uri="{FF2B5EF4-FFF2-40B4-BE49-F238E27FC236}">
                  <a16:creationId xmlns:a16="http://schemas.microsoft.com/office/drawing/2014/main" id="{AAA43A15-A57D-44FD-FF04-3CCA3DCF79DC}"/>
                </a:ext>
              </a:extLst>
            </p:cNvPr>
            <p:cNvSpPr/>
            <p:nvPr/>
          </p:nvSpPr>
          <p:spPr>
            <a:xfrm>
              <a:off x="2444534" y="2503267"/>
              <a:ext cx="7360512" cy="7360513"/>
            </a:xfrm>
            <a:prstGeom prst="pie">
              <a:avLst>
                <a:gd name="adj1" fmla="val 10819558"/>
                <a:gd name="adj2" fmla="val 16200000"/>
              </a:avLst>
            </a:prstGeom>
            <a:noFill/>
            <a:ln w="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0" name="Pie 19">
              <a:extLst>
                <a:ext uri="{FF2B5EF4-FFF2-40B4-BE49-F238E27FC236}">
                  <a16:creationId xmlns:a16="http://schemas.microsoft.com/office/drawing/2014/main" id="{8D613C6B-C813-633E-8603-462B0EC403E5}"/>
                </a:ext>
              </a:extLst>
            </p:cNvPr>
            <p:cNvSpPr/>
            <p:nvPr/>
          </p:nvSpPr>
          <p:spPr>
            <a:xfrm rot="5400000">
              <a:off x="2550401" y="2503267"/>
              <a:ext cx="7360513" cy="7360512"/>
            </a:xfrm>
            <a:prstGeom prst="pie">
              <a:avLst>
                <a:gd name="adj1" fmla="val 10819558"/>
                <a:gd name="adj2" fmla="val 16200000"/>
              </a:avLst>
            </a:prstGeom>
            <a:noFill/>
            <a:ln w="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
        <p:nvSpPr>
          <p:cNvPr id="21" name="Rectangle 20">
            <a:extLst>
              <a:ext uri="{FF2B5EF4-FFF2-40B4-BE49-F238E27FC236}">
                <a16:creationId xmlns:a16="http://schemas.microsoft.com/office/drawing/2014/main" id="{9625E154-56F7-1955-CD23-312B851F5FA6}"/>
              </a:ext>
            </a:extLst>
          </p:cNvPr>
          <p:cNvSpPr/>
          <p:nvPr/>
        </p:nvSpPr>
        <p:spPr>
          <a:xfrm>
            <a:off x="4190554" y="3105879"/>
            <a:ext cx="1609735" cy="338554"/>
          </a:xfrm>
          <a:prstGeom prst="rect">
            <a:avLst/>
          </a:prstGeom>
        </p:spPr>
        <p:txBody>
          <a:bodyPr wrap="non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100" normalizeH="0" baseline="0" noProof="0" dirty="0">
                <a:ln>
                  <a:noFill/>
                </a:ln>
                <a:solidFill>
                  <a:srgbClr val="00FF00">
                    <a:lumMod val="40000"/>
                    <a:lumOff val="60000"/>
                  </a:srgbClr>
                </a:solidFill>
                <a:effectLst/>
                <a:uLnTx/>
                <a:uFillTx/>
                <a:latin typeface="Arial" panose="020B0604020202020204"/>
                <a:ea typeface="+mn-ea"/>
                <a:cs typeface="+mn-cs"/>
              </a:rPr>
              <a:t>TYÖNTEKIJÄ</a:t>
            </a:r>
          </a:p>
        </p:txBody>
      </p:sp>
      <p:sp>
        <p:nvSpPr>
          <p:cNvPr id="22" name="Rectangle 21">
            <a:extLst>
              <a:ext uri="{FF2B5EF4-FFF2-40B4-BE49-F238E27FC236}">
                <a16:creationId xmlns:a16="http://schemas.microsoft.com/office/drawing/2014/main" id="{6E35913B-8DCD-F1BB-ECEA-FDBE6C1D76F4}"/>
              </a:ext>
            </a:extLst>
          </p:cNvPr>
          <p:cNvSpPr/>
          <p:nvPr/>
        </p:nvSpPr>
        <p:spPr>
          <a:xfrm>
            <a:off x="6461616" y="2859658"/>
            <a:ext cx="1194558" cy="584775"/>
          </a:xfrm>
          <a:prstGeom prst="rect">
            <a:avLst/>
          </a:prstGeom>
        </p:spPr>
        <p:txBody>
          <a:bodyPr wrap="non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br>
              <a:rPr kumimoji="0" lang="fi-FI" sz="1600" b="1" i="0" u="none" strike="noStrike" kern="1200" cap="none" spc="100" normalizeH="0" baseline="0" noProof="0" dirty="0">
                <a:ln>
                  <a:noFill/>
                </a:ln>
                <a:solidFill>
                  <a:srgbClr val="00FF00">
                    <a:lumMod val="50000"/>
                  </a:srgbClr>
                </a:solidFill>
                <a:effectLst/>
                <a:uLnTx/>
                <a:uFillTx/>
                <a:latin typeface="Arial" panose="020B0604020202020204"/>
                <a:ea typeface="+mn-ea"/>
                <a:cs typeface="+mn-cs"/>
              </a:rPr>
            </a:br>
            <a:r>
              <a:rPr kumimoji="0" lang="fi-FI" sz="1600" b="1" i="0" u="none" strike="noStrike" kern="1200" cap="none" spc="100" normalizeH="0" baseline="0" noProof="0" dirty="0">
                <a:ln>
                  <a:noFill/>
                </a:ln>
                <a:solidFill>
                  <a:srgbClr val="00FF00">
                    <a:lumMod val="50000"/>
                  </a:srgbClr>
                </a:solidFill>
                <a:effectLst/>
                <a:uLnTx/>
                <a:uFillTx/>
                <a:latin typeface="Arial" panose="020B0604020202020204"/>
                <a:ea typeface="+mn-ea"/>
                <a:cs typeface="+mn-cs"/>
              </a:rPr>
              <a:t>ASIAKAS</a:t>
            </a:r>
          </a:p>
        </p:txBody>
      </p:sp>
      <p:sp>
        <p:nvSpPr>
          <p:cNvPr id="24" name="Rectangle 23">
            <a:extLst>
              <a:ext uri="{FF2B5EF4-FFF2-40B4-BE49-F238E27FC236}">
                <a16:creationId xmlns:a16="http://schemas.microsoft.com/office/drawing/2014/main" id="{8BB38C84-654C-94C3-258A-2991C4D7658F}"/>
              </a:ext>
            </a:extLst>
          </p:cNvPr>
          <p:cNvSpPr/>
          <p:nvPr/>
        </p:nvSpPr>
        <p:spPr>
          <a:xfrm>
            <a:off x="9283345" y="3231149"/>
            <a:ext cx="2729232" cy="323165"/>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Omaiset ja läheiset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E8153A54-8F50-06A7-09B7-EE377641ECDC}"/>
              </a:ext>
            </a:extLst>
          </p:cNvPr>
          <p:cNvSpPr/>
          <p:nvPr/>
        </p:nvSpPr>
        <p:spPr>
          <a:xfrm>
            <a:off x="-204838" y="3039304"/>
            <a:ext cx="3176344"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Muut sosiaali-</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palveluiden yksiköt</a:t>
            </a:r>
          </a:p>
        </p:txBody>
      </p:sp>
      <p:sp>
        <p:nvSpPr>
          <p:cNvPr id="26" name="Rectangle 25">
            <a:extLst>
              <a:ext uri="{FF2B5EF4-FFF2-40B4-BE49-F238E27FC236}">
                <a16:creationId xmlns:a16="http://schemas.microsoft.com/office/drawing/2014/main" id="{EA72B883-B1F1-1470-EC26-7A8A14D57A80}"/>
              </a:ext>
            </a:extLst>
          </p:cNvPr>
          <p:cNvSpPr/>
          <p:nvPr/>
        </p:nvSpPr>
        <p:spPr>
          <a:xfrm>
            <a:off x="7851918" y="1551867"/>
            <a:ext cx="2862854" cy="553998"/>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 sosiaalinen verkosto </a:t>
            </a:r>
            <a:b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b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 ystävät ja naapurit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nvGrpSpPr>
          <p:cNvPr id="31" name="Ryhmä 30">
            <a:extLst>
              <a:ext uri="{FF2B5EF4-FFF2-40B4-BE49-F238E27FC236}">
                <a16:creationId xmlns:a16="http://schemas.microsoft.com/office/drawing/2014/main" id="{D1DC9E74-1C84-FB13-EB18-265FFED12C69}"/>
              </a:ext>
            </a:extLst>
          </p:cNvPr>
          <p:cNvGrpSpPr/>
          <p:nvPr/>
        </p:nvGrpSpPr>
        <p:grpSpPr>
          <a:xfrm>
            <a:off x="9723322" y="4251441"/>
            <a:ext cx="2559893" cy="1415192"/>
            <a:chOff x="9702531" y="3885621"/>
            <a:chExt cx="2559893" cy="1415192"/>
          </a:xfrm>
        </p:grpSpPr>
        <p:sp>
          <p:nvSpPr>
            <p:cNvPr id="32" name="Rectangle 31">
              <a:extLst>
                <a:ext uri="{FF2B5EF4-FFF2-40B4-BE49-F238E27FC236}">
                  <a16:creationId xmlns:a16="http://schemas.microsoft.com/office/drawing/2014/main" id="{8946108A-FA88-7EEB-B376-A32A1D325A71}"/>
                </a:ext>
              </a:extLst>
            </p:cNvPr>
            <p:cNvSpPr/>
            <p:nvPr/>
          </p:nvSpPr>
          <p:spPr>
            <a:xfrm>
              <a:off x="9702531" y="3885621"/>
              <a:ext cx="2149425"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rPr>
                <a:t>Matalan kynnyksen pisteet</a:t>
              </a:r>
            </a:p>
          </p:txBody>
        </p:sp>
        <p:sp>
          <p:nvSpPr>
            <p:cNvPr id="33" name="Rectangle 32">
              <a:extLst>
                <a:ext uri="{FF2B5EF4-FFF2-40B4-BE49-F238E27FC236}">
                  <a16:creationId xmlns:a16="http://schemas.microsoft.com/office/drawing/2014/main" id="{637B7322-786B-DF78-EEC2-D67A6A598E98}"/>
                </a:ext>
              </a:extLst>
            </p:cNvPr>
            <p:cNvSpPr/>
            <p:nvPr/>
          </p:nvSpPr>
          <p:spPr>
            <a:xfrm>
              <a:off x="9858467" y="4182587"/>
              <a:ext cx="1979902"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Muut julkiset palvelut</a:t>
              </a:r>
            </a:p>
          </p:txBody>
        </p:sp>
        <p:sp>
          <p:nvSpPr>
            <p:cNvPr id="34" name="Rectangle 33">
              <a:extLst>
                <a:ext uri="{FF2B5EF4-FFF2-40B4-BE49-F238E27FC236}">
                  <a16:creationId xmlns:a16="http://schemas.microsoft.com/office/drawing/2014/main" id="{CAF19413-D97B-AABD-D9AA-168511594EB7}"/>
                </a:ext>
              </a:extLst>
            </p:cNvPr>
            <p:cNvSpPr/>
            <p:nvPr/>
          </p:nvSpPr>
          <p:spPr>
            <a:xfrm>
              <a:off x="10000136" y="4736585"/>
              <a:ext cx="2262288"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Järjestöt ja yhdistykset</a:t>
              </a:r>
            </a:p>
          </p:txBody>
        </p:sp>
        <p:sp>
          <p:nvSpPr>
            <p:cNvPr id="35" name="Rectangle 34">
              <a:extLst>
                <a:ext uri="{FF2B5EF4-FFF2-40B4-BE49-F238E27FC236}">
                  <a16:creationId xmlns:a16="http://schemas.microsoft.com/office/drawing/2014/main" id="{57A19868-8477-0C5D-A90B-AAD9504D132C}"/>
                </a:ext>
              </a:extLst>
            </p:cNvPr>
            <p:cNvSpPr/>
            <p:nvPr/>
          </p:nvSpPr>
          <p:spPr>
            <a:xfrm>
              <a:off x="10103168" y="5023814"/>
              <a:ext cx="1720679"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Paikallismedia</a:t>
              </a:r>
            </a:p>
          </p:txBody>
        </p:sp>
        <p:sp>
          <p:nvSpPr>
            <p:cNvPr id="36" name="Rectangle 35">
              <a:extLst>
                <a:ext uri="{FF2B5EF4-FFF2-40B4-BE49-F238E27FC236}">
                  <a16:creationId xmlns:a16="http://schemas.microsoft.com/office/drawing/2014/main" id="{07DF4487-417A-874B-43A9-AAD7AF6991B0}"/>
                </a:ext>
              </a:extLst>
            </p:cNvPr>
            <p:cNvSpPr/>
            <p:nvPr/>
          </p:nvSpPr>
          <p:spPr>
            <a:xfrm>
              <a:off x="9948620" y="4459586"/>
              <a:ext cx="1979901"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Yksityiset palvelut</a:t>
              </a:r>
            </a:p>
          </p:txBody>
        </p:sp>
      </p:grpSp>
      <p:grpSp>
        <p:nvGrpSpPr>
          <p:cNvPr id="87" name="Group 86">
            <a:extLst>
              <a:ext uri="{FF2B5EF4-FFF2-40B4-BE49-F238E27FC236}">
                <a16:creationId xmlns:a16="http://schemas.microsoft.com/office/drawing/2014/main" id="{C205885E-AB9B-024A-30E0-F078D271B57B}"/>
              </a:ext>
            </a:extLst>
          </p:cNvPr>
          <p:cNvGrpSpPr/>
          <p:nvPr/>
        </p:nvGrpSpPr>
        <p:grpSpPr>
          <a:xfrm>
            <a:off x="262815" y="3982677"/>
            <a:ext cx="2182016" cy="1698901"/>
            <a:chOff x="820256" y="1406391"/>
            <a:chExt cx="2182016" cy="1698901"/>
          </a:xfrm>
        </p:grpSpPr>
        <p:sp>
          <p:nvSpPr>
            <p:cNvPr id="37" name="Rectangle 36">
              <a:extLst>
                <a:ext uri="{FF2B5EF4-FFF2-40B4-BE49-F238E27FC236}">
                  <a16:creationId xmlns:a16="http://schemas.microsoft.com/office/drawing/2014/main" id="{1CF6E0DB-7A2D-C1FE-A43E-7D683290CFDF}"/>
                </a:ext>
              </a:extLst>
            </p:cNvPr>
            <p:cNvSpPr/>
            <p:nvPr/>
          </p:nvSpPr>
          <p:spPr>
            <a:xfrm>
              <a:off x="850096" y="1406391"/>
              <a:ext cx="2152176"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Ulkoiset </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yhteistyökumppanit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09E7B624-A59B-8924-8DD1-6FA075029891}"/>
                </a:ext>
              </a:extLst>
            </p:cNvPr>
            <p:cNvSpPr/>
            <p:nvPr/>
          </p:nvSpPr>
          <p:spPr>
            <a:xfrm>
              <a:off x="1059654" y="1992408"/>
              <a:ext cx="1794027"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Oppilaitokset ja koulut</a:t>
              </a:r>
            </a:p>
          </p:txBody>
        </p:sp>
        <p:sp>
          <p:nvSpPr>
            <p:cNvPr id="39" name="Rectangle 38">
              <a:extLst>
                <a:ext uri="{FF2B5EF4-FFF2-40B4-BE49-F238E27FC236}">
                  <a16:creationId xmlns:a16="http://schemas.microsoft.com/office/drawing/2014/main" id="{FD6B791B-8BEE-04B0-2A82-E01AC818CA15}"/>
                </a:ext>
              </a:extLst>
            </p:cNvPr>
            <p:cNvSpPr/>
            <p:nvPr/>
          </p:nvSpPr>
          <p:spPr>
            <a:xfrm>
              <a:off x="820256" y="2274295"/>
              <a:ext cx="2017487"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Muut julkiset palvelut</a:t>
              </a:r>
            </a:p>
          </p:txBody>
        </p:sp>
        <p:sp>
          <p:nvSpPr>
            <p:cNvPr id="40" name="Rectangle 39">
              <a:extLst>
                <a:ext uri="{FF2B5EF4-FFF2-40B4-BE49-F238E27FC236}">
                  <a16:creationId xmlns:a16="http://schemas.microsoft.com/office/drawing/2014/main" id="{0C769B41-0316-DEBA-04CF-BE2997C6E965}"/>
                </a:ext>
              </a:extLst>
            </p:cNvPr>
            <p:cNvSpPr/>
            <p:nvPr/>
          </p:nvSpPr>
          <p:spPr>
            <a:xfrm>
              <a:off x="1767261" y="2551294"/>
              <a:ext cx="105572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Järjestöt</a:t>
              </a:r>
            </a:p>
          </p:txBody>
        </p:sp>
        <p:sp>
          <p:nvSpPr>
            <p:cNvPr id="41" name="Rectangle 40">
              <a:extLst>
                <a:ext uri="{FF2B5EF4-FFF2-40B4-BE49-F238E27FC236}">
                  <a16:creationId xmlns:a16="http://schemas.microsoft.com/office/drawing/2014/main" id="{2C2DB1F5-7885-5727-9D87-93D2B51EC527}"/>
                </a:ext>
              </a:extLst>
            </p:cNvPr>
            <p:cNvSpPr/>
            <p:nvPr/>
          </p:nvSpPr>
          <p:spPr>
            <a:xfrm>
              <a:off x="1169252" y="2828293"/>
              <a:ext cx="162026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Yksityiset palvelut</a:t>
              </a:r>
            </a:p>
          </p:txBody>
        </p:sp>
      </p:grpSp>
      <p:sp>
        <p:nvSpPr>
          <p:cNvPr id="83" name="Pie 82">
            <a:extLst>
              <a:ext uri="{FF2B5EF4-FFF2-40B4-BE49-F238E27FC236}">
                <a16:creationId xmlns:a16="http://schemas.microsoft.com/office/drawing/2014/main" id="{F00E0A12-CF5D-84D7-149E-22CB5B284D9F}"/>
              </a:ext>
            </a:extLst>
          </p:cNvPr>
          <p:cNvSpPr/>
          <p:nvPr/>
        </p:nvSpPr>
        <p:spPr>
          <a:xfrm>
            <a:off x="2337758" y="2000110"/>
            <a:ext cx="7416000" cy="7360513"/>
          </a:xfrm>
          <a:prstGeom prst="pie">
            <a:avLst>
              <a:gd name="adj1" fmla="val 10819558"/>
              <a:gd name="adj2" fmla="val 16200000"/>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84" name="Pie 83">
            <a:extLst>
              <a:ext uri="{FF2B5EF4-FFF2-40B4-BE49-F238E27FC236}">
                <a16:creationId xmlns:a16="http://schemas.microsoft.com/office/drawing/2014/main" id="{5A7AE642-D7E5-9BA7-3372-BF2224AF47E0}"/>
              </a:ext>
            </a:extLst>
          </p:cNvPr>
          <p:cNvSpPr/>
          <p:nvPr/>
        </p:nvSpPr>
        <p:spPr>
          <a:xfrm rot="5400000">
            <a:off x="2468677" y="2000110"/>
            <a:ext cx="7360513" cy="7360512"/>
          </a:xfrm>
          <a:prstGeom prst="pie">
            <a:avLst>
              <a:gd name="adj1" fmla="val 10819558"/>
              <a:gd name="adj2" fmla="val 16200000"/>
            </a:avLst>
          </a:prstGeom>
          <a:noFill/>
          <a:ln w="508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56" name="Oval 55">
            <a:extLst>
              <a:ext uri="{FF2B5EF4-FFF2-40B4-BE49-F238E27FC236}">
                <a16:creationId xmlns:a16="http://schemas.microsoft.com/office/drawing/2014/main" id="{DA655BD2-7FCA-BFDE-C638-02F26A1D5417}"/>
              </a:ext>
            </a:extLst>
          </p:cNvPr>
          <p:cNvSpPr/>
          <p:nvPr/>
        </p:nvSpPr>
        <p:spPr>
          <a:xfrm>
            <a:off x="3021574" y="3324018"/>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55" name="Oval 54">
            <a:extLst>
              <a:ext uri="{FF2B5EF4-FFF2-40B4-BE49-F238E27FC236}">
                <a16:creationId xmlns:a16="http://schemas.microsoft.com/office/drawing/2014/main" id="{8787A487-E172-13F4-7DED-CF1B61929E60}"/>
              </a:ext>
            </a:extLst>
          </p:cNvPr>
          <p:cNvSpPr/>
          <p:nvPr/>
        </p:nvSpPr>
        <p:spPr>
          <a:xfrm>
            <a:off x="4317391" y="2234109"/>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3" name="Oval 72">
            <a:extLst>
              <a:ext uri="{FF2B5EF4-FFF2-40B4-BE49-F238E27FC236}">
                <a16:creationId xmlns:a16="http://schemas.microsoft.com/office/drawing/2014/main" id="{4AB93E7B-37DB-D023-BB02-F90BC18A6918}"/>
              </a:ext>
            </a:extLst>
          </p:cNvPr>
          <p:cNvSpPr/>
          <p:nvPr/>
        </p:nvSpPr>
        <p:spPr>
          <a:xfrm>
            <a:off x="2533298" y="4197156"/>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4" name="Oval 73">
            <a:extLst>
              <a:ext uri="{FF2B5EF4-FFF2-40B4-BE49-F238E27FC236}">
                <a16:creationId xmlns:a16="http://schemas.microsoft.com/office/drawing/2014/main" id="{82C58203-F46C-5E6F-B77D-6F8FC22396F5}"/>
              </a:ext>
            </a:extLst>
          </p:cNvPr>
          <p:cNvSpPr/>
          <p:nvPr/>
        </p:nvSpPr>
        <p:spPr>
          <a:xfrm>
            <a:off x="7630800" y="2234108"/>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5" name="Oval 74">
            <a:extLst>
              <a:ext uri="{FF2B5EF4-FFF2-40B4-BE49-F238E27FC236}">
                <a16:creationId xmlns:a16="http://schemas.microsoft.com/office/drawing/2014/main" id="{E7DCAE1F-9567-9D1E-EC9F-E1D2A4481AA7}"/>
              </a:ext>
            </a:extLst>
          </p:cNvPr>
          <p:cNvSpPr/>
          <p:nvPr/>
        </p:nvSpPr>
        <p:spPr>
          <a:xfrm>
            <a:off x="8978827" y="3299109"/>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6" name="Oval 75">
            <a:extLst>
              <a:ext uri="{FF2B5EF4-FFF2-40B4-BE49-F238E27FC236}">
                <a16:creationId xmlns:a16="http://schemas.microsoft.com/office/drawing/2014/main" id="{51DC6581-9F95-0871-A225-56719DC6E6F9}"/>
              </a:ext>
            </a:extLst>
          </p:cNvPr>
          <p:cNvSpPr/>
          <p:nvPr/>
        </p:nvSpPr>
        <p:spPr>
          <a:xfrm>
            <a:off x="9502110" y="4301800"/>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grpSp>
        <p:nvGrpSpPr>
          <p:cNvPr id="11" name="Group 86">
            <a:extLst>
              <a:ext uri="{FF2B5EF4-FFF2-40B4-BE49-F238E27FC236}">
                <a16:creationId xmlns:a16="http://schemas.microsoft.com/office/drawing/2014/main" id="{8BE444E5-6C67-21B9-6E30-9A5019029D50}"/>
              </a:ext>
            </a:extLst>
          </p:cNvPr>
          <p:cNvGrpSpPr/>
          <p:nvPr/>
        </p:nvGrpSpPr>
        <p:grpSpPr>
          <a:xfrm>
            <a:off x="733462" y="1527690"/>
            <a:ext cx="3707455" cy="1091612"/>
            <a:chOff x="1178164" y="1529106"/>
            <a:chExt cx="3073562" cy="1091612"/>
          </a:xfrm>
        </p:grpSpPr>
        <p:sp>
          <p:nvSpPr>
            <p:cNvPr id="12" name="Rectangle 36">
              <a:extLst>
                <a:ext uri="{FF2B5EF4-FFF2-40B4-BE49-F238E27FC236}">
                  <a16:creationId xmlns:a16="http://schemas.microsoft.com/office/drawing/2014/main" id="{13D0545A-9BDC-86CA-2114-105848D736DC}"/>
                </a:ext>
              </a:extLst>
            </p:cNvPr>
            <p:cNvSpPr/>
            <p:nvPr/>
          </p:nvSpPr>
          <p:spPr>
            <a:xfrm>
              <a:off x="2099550" y="1529106"/>
              <a:ext cx="2152176"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Muut </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hyvinvointialueen yksiköt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8" name="Rectangle 38">
              <a:extLst>
                <a:ext uri="{FF2B5EF4-FFF2-40B4-BE49-F238E27FC236}">
                  <a16:creationId xmlns:a16="http://schemas.microsoft.com/office/drawing/2014/main" id="{3C02CCC2-99B7-3286-23D9-34CB382AF3F8}"/>
                </a:ext>
              </a:extLst>
            </p:cNvPr>
            <p:cNvSpPr/>
            <p:nvPr/>
          </p:nvSpPr>
          <p:spPr>
            <a:xfrm>
              <a:off x="1241329" y="2066719"/>
              <a:ext cx="282319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lang="fi-FI" sz="1200" dirty="0">
                  <a:solidFill>
                    <a:srgbClr val="000000"/>
                  </a:solidFill>
                  <a:latin typeface="Arial" panose="020B0604020202020204"/>
                </a:rPr>
                <a:t>T</a:t>
              </a:r>
              <a:r>
                <a:rPr kumimoji="0" lang="fi-FI" sz="1200" b="0" i="0" u="none" strike="noStrike" kern="1200" cap="none" spc="0" normalizeH="0" baseline="0" noProof="0" dirty="0" err="1">
                  <a:ln>
                    <a:noFill/>
                  </a:ln>
                  <a:solidFill>
                    <a:srgbClr val="000000"/>
                  </a:solidFill>
                  <a:effectLst/>
                  <a:uLnTx/>
                  <a:uFillTx/>
                  <a:latin typeface="Arial" panose="020B0604020202020204"/>
                  <a:ea typeface="+mn-ea"/>
                  <a:cs typeface="+mn-cs"/>
                </a:rPr>
                <a:t>erveys</a:t>
              </a: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 ja sairaalapalvelut, valvontatiimi</a:t>
              </a:r>
            </a:p>
          </p:txBody>
        </p:sp>
        <p:sp>
          <p:nvSpPr>
            <p:cNvPr id="29" name="Rectangle 39">
              <a:extLst>
                <a:ext uri="{FF2B5EF4-FFF2-40B4-BE49-F238E27FC236}">
                  <a16:creationId xmlns:a16="http://schemas.microsoft.com/office/drawing/2014/main" id="{EDC7F1EC-DC2B-20C2-F5D3-0103FCDC49D7}"/>
                </a:ext>
              </a:extLst>
            </p:cNvPr>
            <p:cNvSpPr/>
            <p:nvPr/>
          </p:nvSpPr>
          <p:spPr>
            <a:xfrm>
              <a:off x="1178164" y="2343719"/>
              <a:ext cx="2649116"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sosiaalityö, pelastusviranomaiset </a:t>
              </a:r>
            </a:p>
          </p:txBody>
        </p:sp>
      </p:grpSp>
    </p:spTree>
    <p:extLst>
      <p:ext uri="{BB962C8B-B14F-4D97-AF65-F5344CB8AC3E}">
        <p14:creationId xmlns:p14="http://schemas.microsoft.com/office/powerpoint/2010/main" val="17239975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E6CAACB9-9F9F-DE98-5C6A-6F8E04D9D3BD}"/>
              </a:ext>
            </a:extLst>
          </p:cNvPr>
          <p:cNvGraphicFramePr>
            <a:graphicFrameLocks noChangeAspect="1"/>
          </p:cNvGraphicFramePr>
          <p:nvPr>
            <p:custDataLst>
              <p:tags r:id="rId1"/>
            </p:custDataLst>
            <p:extLst>
              <p:ext uri="{D42A27DB-BD31-4B8C-83A1-F6EECF244321}">
                <p14:modId xmlns:p14="http://schemas.microsoft.com/office/powerpoint/2010/main" val="20767640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14" name="think-cell data - do not delete" hidden="1">
                        <a:extLst>
                          <a:ext uri="{FF2B5EF4-FFF2-40B4-BE49-F238E27FC236}">
                            <a16:creationId xmlns:a16="http://schemas.microsoft.com/office/drawing/2014/main" id="{E6CAACB9-9F9F-DE98-5C6A-6F8E04D9D3B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3" name="think-cell data - do not delete" hidden="1">
            <a:extLst>
              <a:ext uri="{FF2B5EF4-FFF2-40B4-BE49-F238E27FC236}">
                <a16:creationId xmlns:a16="http://schemas.microsoft.com/office/drawing/2014/main" id="{6B57BF89-1C45-4A8E-90FC-D6F80DDD0A2C}"/>
              </a:ext>
            </a:extLst>
          </p:cNvPr>
          <p:cNvGraphicFramePr>
            <a:graphicFrameLocks noChangeAspect="1"/>
          </p:cNvGraphicFramePr>
          <p:nvPr>
            <p:custDataLst>
              <p:tags r:id="rId2"/>
            </p:custDataLst>
            <p:extLst>
              <p:ext uri="{D42A27DB-BD31-4B8C-83A1-F6EECF244321}">
                <p14:modId xmlns:p14="http://schemas.microsoft.com/office/powerpoint/2010/main" val="31681989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3" name="think-cell data - do not delete" hidden="1">
                        <a:extLst>
                          <a:ext uri="{FF2B5EF4-FFF2-40B4-BE49-F238E27FC236}">
                            <a16:creationId xmlns:a16="http://schemas.microsoft.com/office/drawing/2014/main" id="{6B57BF89-1C45-4A8E-90FC-D6F80DDD0A2C}"/>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Asiakasturvallisuus</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10" name="Rectangle 9">
            <a:extLst>
              <a:ext uri="{FF2B5EF4-FFF2-40B4-BE49-F238E27FC236}">
                <a16:creationId xmlns:a16="http://schemas.microsoft.com/office/drawing/2014/main" id="{711A2673-A70D-63DB-391A-A92788FDF03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42">
            <a:extLst>
              <a:ext uri="{FF2B5EF4-FFF2-40B4-BE49-F238E27FC236}">
                <a16:creationId xmlns:a16="http://schemas.microsoft.com/office/drawing/2014/main" id="{2EAAD48D-A15A-772B-186F-78B65852EC8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8CDDF8-1648-D795-D108-F225B6CE5D8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4">
            <a:extLst>
              <a:ext uri="{FF2B5EF4-FFF2-40B4-BE49-F238E27FC236}">
                <a16:creationId xmlns:a16="http://schemas.microsoft.com/office/drawing/2014/main" id="{22101F61-8626-F449-1BCE-DFD60BCF1CB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45">
            <a:extLst>
              <a:ext uri="{FF2B5EF4-FFF2-40B4-BE49-F238E27FC236}">
                <a16:creationId xmlns:a16="http://schemas.microsoft.com/office/drawing/2014/main" id="{62BA94B0-2E59-B596-20FC-56CB0A961A48}"/>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2" name="Rectangle 46">
            <a:extLst>
              <a:ext uri="{FF2B5EF4-FFF2-40B4-BE49-F238E27FC236}">
                <a16:creationId xmlns:a16="http://schemas.microsoft.com/office/drawing/2014/main" id="{C727A18E-9AB4-370D-A840-77201DCA4A6A}"/>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7">
            <a:extLst>
              <a:ext uri="{FF2B5EF4-FFF2-40B4-BE49-F238E27FC236}">
                <a16:creationId xmlns:a16="http://schemas.microsoft.com/office/drawing/2014/main" id="{C545B417-4DE6-10FA-6F35-BB77109F6EF2}"/>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Tree>
    <p:extLst>
      <p:ext uri="{BB962C8B-B14F-4D97-AF65-F5344CB8AC3E}">
        <p14:creationId xmlns:p14="http://schemas.microsoft.com/office/powerpoint/2010/main" val="27155137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78DA4A9E-3935-360D-3CC8-1157163FF49B}"/>
              </a:ext>
            </a:extLst>
          </p:cNvPr>
          <p:cNvGraphicFramePr>
            <a:graphicFrameLocks noChangeAspect="1"/>
          </p:cNvGraphicFramePr>
          <p:nvPr>
            <p:custDataLst>
              <p:tags r:id="rId1"/>
            </p:custDataLst>
            <p:extLst>
              <p:ext uri="{D42A27DB-BD31-4B8C-83A1-F6EECF244321}">
                <p14:modId xmlns:p14="http://schemas.microsoft.com/office/powerpoint/2010/main" val="30159329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78DA4A9E-3935-360D-3CC8-1157163FF49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a:xfrm>
            <a:off x="451413" y="921593"/>
            <a:ext cx="11289174" cy="868004"/>
          </a:xfrm>
        </p:spPr>
        <p:txBody>
          <a:bodyPr vert="horz"/>
          <a:lstStyle/>
          <a:p>
            <a:r>
              <a:rPr lang="fi-FI" dirty="0"/>
              <a:t>Yhteistyö turvallisuudesta vastaavien viranomaisten ja toimijoiden kanssa</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5"/>
            <a:ext cx="5644587" cy="4563426"/>
          </a:xfrm>
        </p:spPr>
        <p:txBody>
          <a:bodyPr numCol="1"/>
          <a:lstStyle/>
          <a:p>
            <a:pPr marL="0" lvl="1">
              <a:lnSpc>
                <a:spcPct val="110000"/>
              </a:lnSpc>
              <a:spcBef>
                <a:spcPts val="789"/>
              </a:spcBef>
              <a:spcAft>
                <a:spcPts val="175"/>
              </a:spcAft>
            </a:pPr>
            <a:r>
              <a:rPr lang="fi-FI" dirty="0"/>
              <a:t>Eloisa ohjaa kaikkea yhteistyötä turvallisuudesta vastaavien viranomaisten ja toimijoiden kanssa. Sosiaalihuollon lainsäädännöstä tulevat velvoitteet ohjaavat asiakasturvallisuuden omavalvontaa. Palo- ja pelastusturvallisuudesta, asumisterveyden turvallisuudesta ja muista turvallisuuden ulottuvuuksista  vastaavat eri viranomaiset kunkin alan oman lainsäädännön perusteella. </a:t>
            </a:r>
            <a:r>
              <a:rPr lang="fi-FI" b="1" dirty="0"/>
              <a:t>Asiakasturvallisuuden edistäminen edellyttää kuitenkin yhteistyötä kaikkien turvallisuudesta vastaavien viranomaisten ja toimijoiden kanssa</a:t>
            </a:r>
            <a:r>
              <a:rPr lang="fi-FI" dirty="0"/>
              <a:t>. </a:t>
            </a:r>
          </a:p>
          <a:p>
            <a:pPr marL="0" lvl="1">
              <a:lnSpc>
                <a:spcPct val="110000"/>
              </a:lnSpc>
              <a:spcBef>
                <a:spcPts val="789"/>
              </a:spcBef>
              <a:spcAft>
                <a:spcPts val="175"/>
              </a:spcAft>
            </a:pPr>
            <a:r>
              <a:rPr lang="fi-FI" dirty="0">
                <a:effectLst/>
                <a:ea typeface="Times New Roman" panose="02020603050405020304" pitchFamily="18" charset="0"/>
              </a:rPr>
              <a:t>Turvakoti kuuluu </a:t>
            </a:r>
            <a:r>
              <a:rPr lang="fi-FI" dirty="0">
                <a:effectLst/>
                <a:ea typeface="Calibri" panose="020F0502020204030204" pitchFamily="34" charset="0"/>
              </a:rPr>
              <a:t>Suomen Turvamiehet</a:t>
            </a:r>
            <a:r>
              <a:rPr lang="fi-FI" dirty="0">
                <a:effectLst/>
                <a:ea typeface="Times New Roman" panose="02020603050405020304" pitchFamily="18" charset="0"/>
              </a:rPr>
              <a:t> piirivartioinnin piiriin. Turvakodilla on käytössään hälytysjärjestelmä, jonka osana jokaisella työntekijällä on henkilökohtaiset turvapainikkeet. Turvapainikkeista lähtee automaattihälytys </a:t>
            </a:r>
            <a:r>
              <a:rPr lang="fi-FI" dirty="0">
                <a:effectLst/>
                <a:ea typeface="Calibri" panose="020F0502020204030204" pitchFamily="34" charset="0"/>
              </a:rPr>
              <a:t>Suomen Turvamiehet</a:t>
            </a:r>
            <a:r>
              <a:rPr lang="fi-FI" dirty="0">
                <a:effectLst/>
                <a:ea typeface="Times New Roman" panose="02020603050405020304" pitchFamily="18" charset="0"/>
              </a:rPr>
              <a:t>-hälytyskeskukseen.  Turvapainikkeiden toimivuus testataan kuukausittain yksikön nimetyn turvallisuusvastaavan toimesta. Ennalta tiedossa oleviin uhkatilanteisiin voidaan varautua tilaamalla vartija yksikköön turvaamaan toimintaa. Tarvittaessa tehdään yhteistyötä Eloisan turvallisuuspäällikön ja</a:t>
            </a:r>
            <a:r>
              <a:rPr lang="fi-FI" dirty="0">
                <a:effectLst/>
                <a:ea typeface="Calibri" panose="020F0502020204030204" pitchFamily="34" charset="0"/>
              </a:rPr>
              <a:t> </a:t>
            </a:r>
            <a:r>
              <a:rPr lang="fi-FI" dirty="0">
                <a:effectLst/>
                <a:ea typeface="Times New Roman" panose="02020603050405020304" pitchFamily="18" charset="0"/>
              </a:rPr>
              <a:t>Suomen Turvamiehet -vartiointipalvelun kanssa sekä Itä-Suomen poliisin Mikkelin yksikön kanssa (esim. poliisin sosiaalityöntekijä, tutkijat).</a:t>
            </a:r>
            <a:br>
              <a:rPr lang="fi-FI" sz="1800" dirty="0">
                <a:effectLst/>
                <a:latin typeface="Trebuchet MS" panose="020B0603020202020204" pitchFamily="34" charset="0"/>
                <a:ea typeface="Times New Roman" panose="02020603050405020304" pitchFamily="18" charset="0"/>
                <a:cs typeface="Times New Roman" panose="02020603050405020304" pitchFamily="18" charset="0"/>
              </a:rPr>
            </a:br>
            <a:endParaRPr lang="fi-FI" sz="1800" dirty="0">
              <a:effectLst/>
              <a:latin typeface="Trebuchet MS" panose="020B0603020202020204" pitchFamily="34" charset="0"/>
              <a:ea typeface="Calibri" panose="020F0502020204030204" pitchFamily="34" charset="0"/>
              <a:cs typeface="Times New Roman" panose="02020603050405020304" pitchFamily="18" charset="0"/>
            </a:endParaRPr>
          </a:p>
          <a:p>
            <a:pPr marL="0" lvl="1">
              <a:lnSpc>
                <a:spcPct val="110000"/>
              </a:lnSpc>
              <a:spcBef>
                <a:spcPts val="789"/>
              </a:spcBef>
              <a:spcAft>
                <a:spcPts val="175"/>
              </a:spcAft>
            </a:pPr>
            <a:r>
              <a:rPr lang="fi-FI" b="1" i="1" dirty="0">
                <a:solidFill>
                  <a:schemeClr val="accent5"/>
                </a:solidFill>
                <a:effectLst/>
                <a:latin typeface="+mn-lt"/>
                <a:ea typeface="Calibri" panose="020F0502020204030204" pitchFamily="34" charset="0"/>
                <a:cs typeface="Times New Roman" panose="02020603050405020304" pitchFamily="18" charset="0"/>
              </a:rPr>
              <a:t>]</a:t>
            </a:r>
          </a:p>
          <a:p>
            <a:br>
              <a:rPr lang="fi-FI" dirty="0"/>
            </a:b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cs typeface="Times New Roman" panose="02020603050405020304" pitchFamily="18" charset="0"/>
              </a:rPr>
              <a:t>Asiakasturvallisuus</a:t>
            </a:r>
            <a:endParaRPr lang="fi-FI" sz="1400" b="1" dirty="0">
              <a:solidFill>
                <a:schemeClr val="accent1"/>
              </a:solidFill>
            </a:endParaRPr>
          </a:p>
        </p:txBody>
      </p:sp>
      <p:sp>
        <p:nvSpPr>
          <p:cNvPr id="14" name="Content Placeholder 3">
            <a:extLst>
              <a:ext uri="{FF2B5EF4-FFF2-40B4-BE49-F238E27FC236}">
                <a16:creationId xmlns:a16="http://schemas.microsoft.com/office/drawing/2014/main" id="{3295C071-43E2-CF82-9E9C-625B3BB8C8F2}"/>
              </a:ext>
            </a:extLst>
          </p:cNvPr>
          <p:cNvSpPr txBox="1">
            <a:spLocks/>
          </p:cNvSpPr>
          <p:nvPr/>
        </p:nvSpPr>
        <p:spPr>
          <a:xfrm>
            <a:off x="6407510" y="1398824"/>
            <a:ext cx="5378492" cy="4757442"/>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789"/>
              </a:spcBef>
              <a:spcAft>
                <a:spcPts val="175"/>
              </a:spcAft>
            </a:pPr>
            <a:r>
              <a:rPr lang="fi-FI" sz="1400" b="1" dirty="0"/>
              <a:t>Ilmoitusvelvollisuudet turvallisuudesta vastaaville viranomaisille ja toimijoille:</a:t>
            </a:r>
          </a:p>
          <a:p>
            <a:pPr marL="171450" lvl="1" indent="-171450">
              <a:spcBef>
                <a:spcPts val="400"/>
              </a:spcBef>
              <a:spcAft>
                <a:spcPts val="200"/>
              </a:spcAft>
              <a:buFont typeface="Arial" panose="020B0604020202020204" pitchFamily="34" charset="0"/>
              <a:buChar char="•"/>
            </a:pPr>
            <a:r>
              <a:rPr lang="fi-FI" dirty="0"/>
              <a:t>Osana asiakasturvallisuuden varmistamista on ilmoituksenvaraista toimintaa harjoittavan toimintayksikön tehtävä terveydensuojelulain 13 §:ssä säädetty ilmoitus kunnan terveydensuojeluviranomaiselle ennen toiminnan aloittamista tai toiminnan olennaisesti muuttuessa. Ilmoituksen sisällöstä säädetään terveyden-suojeluasetuksen 4 §:ssä </a:t>
            </a:r>
          </a:p>
          <a:p>
            <a:pPr marL="171450" lvl="1" indent="-171450">
              <a:spcBef>
                <a:spcPts val="400"/>
              </a:spcBef>
              <a:spcAft>
                <a:spcPts val="200"/>
              </a:spcAft>
              <a:buFont typeface="Arial" panose="020B0604020202020204" pitchFamily="34" charset="0"/>
              <a:buChar char="•"/>
            </a:pPr>
            <a:r>
              <a:rPr lang="fi-FI" dirty="0"/>
              <a:t>Henkilökunta tekee tarvittaessa ilmoituksen Digi- ja väestötieto virastoon </a:t>
            </a:r>
            <a:r>
              <a:rPr lang="fi-FI" b="1" dirty="0"/>
              <a:t>edunvalvonnan tarpeessa olevasta asiakkaasta </a:t>
            </a:r>
            <a:r>
              <a:rPr lang="fi-FI" dirty="0"/>
              <a:t>(holhoustoimilain mukainen ilmoitusvelvollisuus): </a:t>
            </a:r>
            <a:r>
              <a:rPr lang="fi-FI" dirty="0">
                <a:hlinkClick r:id="rId6"/>
              </a:rPr>
              <a:t>Näin ilmoitat edunvalvontaa tarvitsevasta henkilöstä | Digi- ja väestötietovirasto (dvv.fi)</a:t>
            </a:r>
            <a:endParaRPr lang="fi-FI" dirty="0"/>
          </a:p>
          <a:p>
            <a:pPr marL="171450" lvl="1" indent="-171450">
              <a:spcBef>
                <a:spcPts val="400"/>
              </a:spcBef>
              <a:spcAft>
                <a:spcPts val="200"/>
              </a:spcAft>
              <a:buFont typeface="Arial" panose="020B0604020202020204" pitchFamily="34" charset="0"/>
              <a:buChar char="•"/>
            </a:pPr>
            <a:r>
              <a:rPr lang="fi-FI" dirty="0"/>
              <a:t>Henkilöstö on velvollinen ilmoittamaan palovaarasta tai muusta onnettomuusriskistä pelastusviranomaisille (pelastuslain mukainen ilmoitusvelvollisuus): </a:t>
            </a:r>
            <a:r>
              <a:rPr lang="fi-FI" dirty="0">
                <a:hlinkClick r:id="rId7"/>
              </a:rPr>
              <a:t>Ilmoitus ilmeisestä palovaarasta tai muusta riskistä | Pelastustoimi</a:t>
            </a:r>
            <a:endParaRPr lang="fi-FI" dirty="0"/>
          </a:p>
          <a:p>
            <a:pPr marL="171450" lvl="1" indent="-171450">
              <a:spcBef>
                <a:spcPts val="400"/>
              </a:spcBef>
              <a:spcAft>
                <a:spcPts val="200"/>
              </a:spcAft>
              <a:buFont typeface="Arial" panose="020B0604020202020204" pitchFamily="34" charset="0"/>
              <a:buChar char="•"/>
            </a:pPr>
            <a:r>
              <a:rPr lang="fi-FI" dirty="0"/>
              <a:t>Huoli läheisestä, tuttavasta tai naapurista: ilmoituksen voi tehdä kuka tahansa, joka havaitsee tai saa tietää sellaisia seikkoja, joiden vuoksi henkilön palvelujen tarve olisi syytä selvittää. Varhaisella avuntarpeen tunnistamisella pyritään tukemaan ikääntyneiden hyvinvointia ja auttamaan arjessa selviytymistä: </a:t>
            </a:r>
            <a:r>
              <a:rPr lang="fi-FI" dirty="0">
                <a:solidFill>
                  <a:schemeClr val="accent2"/>
                </a:solidFill>
                <a:hlinkClick r:id="rId8"/>
              </a:rPr>
              <a:t>Ilmoitus Eloisan sosiaalihuoltoon </a:t>
            </a:r>
            <a:endParaRPr lang="fi-FI" dirty="0"/>
          </a:p>
          <a:p>
            <a:pPr marL="171450" lvl="1" indent="-171450">
              <a:spcBef>
                <a:spcPts val="400"/>
              </a:spcBef>
              <a:spcAft>
                <a:spcPts val="200"/>
              </a:spcAft>
              <a:buFont typeface="Arial" panose="020B0604020202020204" pitchFamily="34" charset="0"/>
              <a:buChar char="•"/>
            </a:pPr>
            <a:r>
              <a:rPr lang="fi-FI" dirty="0"/>
              <a:t>Jos asiakkaalta häviää lääkkeitä, henkilöstö selvittelee asiaa asiakkaan kanssa sekä omassa yksikössä, ja tekee rikosilmoituksen </a:t>
            </a:r>
          </a:p>
        </p:txBody>
      </p:sp>
      <p:sp>
        <p:nvSpPr>
          <p:cNvPr id="18" name="Suorakulmio 17">
            <a:extLst>
              <a:ext uri="{FF2B5EF4-FFF2-40B4-BE49-F238E27FC236}">
                <a16:creationId xmlns:a16="http://schemas.microsoft.com/office/drawing/2014/main" id="{0C6ABC29-2B75-A7B7-13B6-A26CE5E8BC8E}"/>
              </a:ext>
            </a:extLst>
          </p:cNvPr>
          <p:cNvSpPr/>
          <p:nvPr/>
        </p:nvSpPr>
        <p:spPr>
          <a:xfrm>
            <a:off x="496828" y="5419288"/>
            <a:ext cx="5644587" cy="868004"/>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Viranomaisten ja muiden toimijoiden edellyttämät ohjeistukset:</a:t>
            </a:r>
            <a:endParaRPr lang="fi-FI" sz="1200" dirty="0">
              <a:solidFill>
                <a:schemeClr val="tx1"/>
              </a:solidFill>
            </a:endParaRPr>
          </a:p>
          <a:p>
            <a:r>
              <a:rPr lang="fi-FI" sz="1200" dirty="0">
                <a:solidFill>
                  <a:schemeClr val="tx1"/>
                </a:solidFill>
              </a:rPr>
              <a:t>Turvakodille on laadittu poistumisturvallisuussuunnitelma ja henkilöturvallisuusohje. </a:t>
            </a:r>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
        <p:nvSpPr>
          <p:cNvPr id="28" name="Suorakulmio 27">
            <a:extLst>
              <a:ext uri="{FF2B5EF4-FFF2-40B4-BE49-F238E27FC236}">
                <a16:creationId xmlns:a16="http://schemas.microsoft.com/office/drawing/2014/main" id="{88D66A06-EA2E-3A1E-CB92-4572E3FA1EE1}"/>
              </a:ext>
            </a:extLst>
          </p:cNvPr>
          <p:cNvSpPr/>
          <p:nvPr/>
        </p:nvSpPr>
        <p:spPr>
          <a:xfrm>
            <a:off x="6407510" y="5630093"/>
            <a:ext cx="5378493" cy="97196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buFont typeface="Arial" panose="020B0604020202020204" pitchFamily="34" charset="0"/>
              <a:buChar char="•"/>
            </a:pPr>
            <a:r>
              <a:rPr lang="fi-FI" sz="1200" b="1" dirty="0">
                <a:solidFill>
                  <a:schemeClr val="tx1"/>
                </a:solidFill>
              </a:rPr>
              <a:t>Pelastus- ja turvallisuuspalvelujen ohjeistukset löytyvät kootusti:</a:t>
            </a:r>
          </a:p>
          <a:p>
            <a:pPr marL="171450" indent="-171450">
              <a:buFont typeface="Arial" panose="020B0604020202020204" pitchFamily="34" charset="0"/>
              <a:buChar char="•"/>
            </a:pPr>
            <a:r>
              <a:rPr lang="fi-FI" sz="1200" b="1" dirty="0">
                <a:solidFill>
                  <a:schemeClr val="tx1"/>
                </a:solidFill>
              </a:rPr>
              <a:t>https://pelastustoimi.fi/etela-savo/lomakkeet-ja-ohjeet</a:t>
            </a:r>
          </a:p>
          <a:p>
            <a:pPr marL="171450" indent="-171450">
              <a:buFont typeface="Arial" panose="020B0604020202020204" pitchFamily="34" charset="0"/>
              <a:buChar char="•"/>
            </a:pPr>
            <a:r>
              <a:rPr lang="fi-FI" sz="1200" b="1" dirty="0">
                <a:solidFill>
                  <a:schemeClr val="tx1"/>
                </a:solidFill>
              </a:rPr>
              <a:t>Eloisan poistumisturvallisuuskoulutus löytyy Intran videoseinältä:</a:t>
            </a:r>
          </a:p>
          <a:p>
            <a:pPr marL="171450" indent="-171450">
              <a:buFont typeface="Arial" panose="020B0604020202020204" pitchFamily="34" charset="0"/>
              <a:buChar char="•"/>
            </a:pPr>
            <a:r>
              <a:rPr lang="fi-FI" sz="1200" b="1" dirty="0">
                <a:solidFill>
                  <a:schemeClr val="tx1"/>
                </a:solidFill>
              </a:rPr>
              <a:t>Osa1: https://dreambroker.com/channel//c1gitbhh/3xr83gfj</a:t>
            </a:r>
          </a:p>
          <a:p>
            <a:pPr marL="171450" indent="-171450">
              <a:buFont typeface="Arial" panose="020B0604020202020204" pitchFamily="34" charset="0"/>
              <a:buChar char="•"/>
            </a:pPr>
            <a:r>
              <a:rPr lang="fi-FI" sz="1200" b="1" dirty="0">
                <a:solidFill>
                  <a:schemeClr val="tx1"/>
                </a:solidFill>
              </a:rPr>
              <a:t>Osa 2: https://dreambroker.com/channel//c1gitbhh/ctgejgl</a:t>
            </a: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
        <p:nvSpPr>
          <p:cNvPr id="29" name="Suorakulmio 28">
            <a:extLst>
              <a:ext uri="{FF2B5EF4-FFF2-40B4-BE49-F238E27FC236}">
                <a16:creationId xmlns:a16="http://schemas.microsoft.com/office/drawing/2014/main" id="{E3EB2891-A415-96EF-8FC7-EF8B2FF87E7F}"/>
              </a:ext>
            </a:extLst>
          </p:cNvPr>
          <p:cNvSpPr/>
          <p:nvPr/>
        </p:nvSpPr>
        <p:spPr>
          <a:xfrm>
            <a:off x="6407509" y="1384680"/>
            <a:ext cx="5378492" cy="5217368"/>
          </a:xfrm>
          <a:prstGeom prst="rect">
            <a:avLst/>
          </a:prstGeom>
          <a:noFill/>
          <a:ln w="19050">
            <a:solidFill>
              <a:srgbClr val="C9CA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Tree>
    <p:extLst>
      <p:ext uri="{BB962C8B-B14F-4D97-AF65-F5344CB8AC3E}">
        <p14:creationId xmlns:p14="http://schemas.microsoft.com/office/powerpoint/2010/main" val="530673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think-cell data - do not delete" hidden="1">
            <a:extLst>
              <a:ext uri="{FF2B5EF4-FFF2-40B4-BE49-F238E27FC236}">
                <a16:creationId xmlns:a16="http://schemas.microsoft.com/office/drawing/2014/main" id="{D57A5B3E-904E-2F7C-537E-BC02F4D13318}"/>
              </a:ext>
            </a:extLst>
          </p:cNvPr>
          <p:cNvGraphicFramePr>
            <a:graphicFrameLocks noChangeAspect="1"/>
          </p:cNvGraphicFramePr>
          <p:nvPr>
            <p:custDataLst>
              <p:tags r:id="rId1"/>
            </p:custDataLst>
            <p:extLst>
              <p:ext uri="{D42A27DB-BD31-4B8C-83A1-F6EECF244321}">
                <p14:modId xmlns:p14="http://schemas.microsoft.com/office/powerpoint/2010/main" val="28057216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32" name="think-cell data - do not delete" hidden="1">
                        <a:extLst>
                          <a:ext uri="{FF2B5EF4-FFF2-40B4-BE49-F238E27FC236}">
                            <a16:creationId xmlns:a16="http://schemas.microsoft.com/office/drawing/2014/main" id="{D57A5B3E-904E-2F7C-537E-BC02F4D13318}"/>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14" name="think-cell data - do not delete" hidden="1">
            <a:extLst>
              <a:ext uri="{FF2B5EF4-FFF2-40B4-BE49-F238E27FC236}">
                <a16:creationId xmlns:a16="http://schemas.microsoft.com/office/drawing/2014/main" id="{DFBFE128-F336-D279-27CA-6B1D24E3C037}"/>
              </a:ext>
            </a:extLst>
          </p:cNvPr>
          <p:cNvGraphicFramePr>
            <a:graphicFrameLocks noChangeAspect="1"/>
          </p:cNvGraphicFramePr>
          <p:nvPr>
            <p:custDataLst>
              <p:tags r:id="rId2"/>
            </p:custDataLst>
            <p:extLst>
              <p:ext uri="{D42A27DB-BD31-4B8C-83A1-F6EECF244321}">
                <p14:modId xmlns:p14="http://schemas.microsoft.com/office/powerpoint/2010/main" val="267189385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14" name="think-cell data - do not delete" hidden="1">
                        <a:extLst>
                          <a:ext uri="{FF2B5EF4-FFF2-40B4-BE49-F238E27FC236}">
                            <a16:creationId xmlns:a16="http://schemas.microsoft.com/office/drawing/2014/main" id="{DFBFE128-F336-D279-27CA-6B1D24E3C03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(1/3)</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5"/>
            <a:ext cx="11289174" cy="4344629"/>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r>
              <a:rPr lang="fi-FI" sz="2000" b="1" dirty="0">
                <a:latin typeface="+mn-lt"/>
                <a:cs typeface="Times New Roman" panose="02020603050405020304" pitchFamily="18" charset="0"/>
              </a:rPr>
              <a:t>Hoito- ja hoivahenkilöstön määrä, rakenne ja riittävyys sekä sijaisten käytön periaatteet</a:t>
            </a:r>
          </a:p>
          <a:p>
            <a:pPr>
              <a:lnSpc>
                <a:spcPct val="110000"/>
              </a:lnSpc>
              <a:spcBef>
                <a:spcPts val="789"/>
              </a:spcBef>
              <a:spcAft>
                <a:spcPts val="175"/>
              </a:spcAft>
            </a:pPr>
            <a:r>
              <a:rPr lang="fi-FI" dirty="0"/>
              <a:t>Henkilöstösuunnittelussa otetaan huomioon sovellettava lainsäädäntö. Suunnittelussa huomioidaan erityisesti henkilöstön riittävä sosiaalihuollon ammatillinen osaaminen. </a:t>
            </a:r>
            <a:r>
              <a:rPr lang="fi-FI" b="0" i="0" u="none" strike="noStrike" baseline="0" dirty="0">
                <a:solidFill>
                  <a:schemeClr val="accent5"/>
                </a:solidFill>
                <a:latin typeface="+mn-lt"/>
              </a:rPr>
              <a:t>Lähtökohtaisesti sijainen palkataan aina poissaolevan ohjaajan tilalle, huomioiden äkillisissä tilanteissa kuitenkin yksikön kokonaistilanne. </a:t>
            </a:r>
            <a:endParaRPr lang="fi-FI" b="1" i="1" dirty="0">
              <a:solidFill>
                <a:schemeClr val="accent5"/>
              </a:solidFill>
            </a:endParaRPr>
          </a:p>
        </p:txBody>
      </p:sp>
      <p:sp>
        <p:nvSpPr>
          <p:cNvPr id="4" name="Suorakulmio 3">
            <a:extLst>
              <a:ext uri="{FF2B5EF4-FFF2-40B4-BE49-F238E27FC236}">
                <a16:creationId xmlns:a16="http://schemas.microsoft.com/office/drawing/2014/main" id="{57EC6525-2141-76D2-1CFC-ECBF4FBF86C0}"/>
              </a:ext>
            </a:extLst>
          </p:cNvPr>
          <p:cNvSpPr/>
          <p:nvPr/>
        </p:nvSpPr>
        <p:spPr>
          <a:xfrm>
            <a:off x="6214683" y="1825625"/>
            <a:ext cx="5525904" cy="302505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Sijaisten käytön periaatteet: </a:t>
            </a:r>
          </a:p>
          <a:p>
            <a:r>
              <a:rPr lang="fi-FI" sz="1200" b="0" i="0" u="none" strike="noStrike" baseline="0" dirty="0">
                <a:solidFill>
                  <a:srgbClr val="000000"/>
                </a:solidFill>
              </a:rPr>
              <a:t>Sijaiset tulevat ensisijaisesti Temporesta ja tilannekeskuksesta. Turvakodilla on käytössä päivitettävä oma sijaislista, johon on merkitty sijaisuuksia sekä työharjoitteluja tehneitä henkilöitä. Turvakodille voi palkata ulkopuolisia sijaisia Temporen kautta. </a:t>
            </a:r>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r>
              <a:rPr lang="fi-FI" sz="1200" b="1" dirty="0">
                <a:solidFill>
                  <a:schemeClr val="tx1"/>
                </a:solidFill>
              </a:rPr>
              <a:t>Palveluesihenkilöiden tehtävät: </a:t>
            </a:r>
          </a:p>
          <a:p>
            <a:r>
              <a:rPr lang="fi-FI" sz="1200" dirty="0">
                <a:solidFill>
                  <a:schemeClr val="tx1"/>
                </a:solidFill>
              </a:rPr>
              <a:t>Palveluesihenkilönä toimii johtava sosiaalityöntekijä, jolla johdettavana myös sosiaalipäivystys ja poliisissa tehtävä </a:t>
            </a:r>
            <a:r>
              <a:rPr lang="fi-FI" sz="1200" dirty="0" err="1">
                <a:solidFill>
                  <a:schemeClr val="tx1"/>
                </a:solidFill>
              </a:rPr>
              <a:t>sostyö</a:t>
            </a:r>
            <a:r>
              <a:rPr lang="fi-FI" sz="1200" dirty="0">
                <a:solidFill>
                  <a:schemeClr val="tx1"/>
                </a:solidFill>
              </a:rPr>
              <a:t> ja ohjaus sekä lähisuhdeväkivaltatyö. Esihenkilö ei työskentele jatkuvasti turvakodissa, mutta hän on saatavilla puhelimitse ja </a:t>
            </a:r>
            <a:r>
              <a:rPr lang="fi-FI" sz="1200" dirty="0" err="1">
                <a:solidFill>
                  <a:schemeClr val="tx1"/>
                </a:solidFill>
              </a:rPr>
              <a:t>teamsillä</a:t>
            </a:r>
            <a:r>
              <a:rPr lang="fi-FI" sz="1200" dirty="0">
                <a:solidFill>
                  <a:schemeClr val="tx1"/>
                </a:solidFill>
              </a:rPr>
              <a:t> arkisin virka-aikana. </a:t>
            </a:r>
          </a:p>
          <a:p>
            <a:r>
              <a:rPr lang="fi-FI" sz="1200" dirty="0">
                <a:solidFill>
                  <a:schemeClr val="tx1"/>
                </a:solidFill>
              </a:rPr>
              <a:t>Turvakodissa on asiakastyöstä vastaava sosiaalityöntekijä, joka tukee ja ohjaa ohjaajia käytännön asiakastyössä. </a:t>
            </a:r>
          </a:p>
          <a:p>
            <a:r>
              <a:rPr lang="fi-FI" sz="1200" b="1" dirty="0">
                <a:solidFill>
                  <a:schemeClr val="tx1"/>
                </a:solidFill>
              </a:rPr>
              <a:t> </a:t>
            </a:r>
          </a:p>
        </p:txBody>
      </p:sp>
      <p:sp>
        <p:nvSpPr>
          <p:cNvPr id="29" name="Suorakulmio 28">
            <a:extLst>
              <a:ext uri="{FF2B5EF4-FFF2-40B4-BE49-F238E27FC236}">
                <a16:creationId xmlns:a16="http://schemas.microsoft.com/office/drawing/2014/main" id="{28E2319A-34F9-A8AC-3B86-6AFC25B88957}"/>
              </a:ext>
            </a:extLst>
          </p:cNvPr>
          <p:cNvSpPr/>
          <p:nvPr/>
        </p:nvSpPr>
        <p:spPr>
          <a:xfrm>
            <a:off x="6214683" y="4917461"/>
            <a:ext cx="5525904" cy="123750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t"/>
          <a:lstStyle/>
          <a:p>
            <a:pPr>
              <a:spcBef>
                <a:spcPts val="600"/>
              </a:spcBef>
            </a:pPr>
            <a:r>
              <a:rPr lang="fi-FI" sz="1200" b="1" dirty="0">
                <a:solidFill>
                  <a:schemeClr val="tx1"/>
                </a:solidFill>
              </a:rPr>
              <a:t>Henkilöstörakenne:</a:t>
            </a:r>
          </a:p>
        </p:txBody>
      </p:sp>
      <p:sp>
        <p:nvSpPr>
          <p:cNvPr id="31" name="Tekstiruutu 30">
            <a:extLst>
              <a:ext uri="{FF2B5EF4-FFF2-40B4-BE49-F238E27FC236}">
                <a16:creationId xmlns:a16="http://schemas.microsoft.com/office/drawing/2014/main" id="{EBCA0DB1-666D-24C2-1FC1-DCCB6039E245}"/>
              </a:ext>
            </a:extLst>
          </p:cNvPr>
          <p:cNvSpPr txBox="1"/>
          <p:nvPr/>
        </p:nvSpPr>
        <p:spPr>
          <a:xfrm>
            <a:off x="6300470" y="5154692"/>
            <a:ext cx="5442442" cy="923330"/>
          </a:xfrm>
          <a:prstGeom prst="rect">
            <a:avLst/>
          </a:prstGeom>
          <a:noFill/>
        </p:spPr>
        <p:txBody>
          <a:bodyPr wrap="square" numCol="2">
            <a:spAutoFit/>
          </a:bodyPr>
          <a:lstStyle/>
          <a:p>
            <a:pPr marL="171450" indent="-171450">
              <a:spcBef>
                <a:spcPts val="600"/>
              </a:spcBef>
              <a:buFont typeface="Arial" panose="020B0604020202020204" pitchFamily="34" charset="0"/>
              <a:buChar char="•"/>
            </a:pPr>
            <a:r>
              <a:rPr lang="fi-FI" sz="1100" b="1" dirty="0">
                <a:solidFill>
                  <a:schemeClr val="tx1"/>
                </a:solidFill>
              </a:rPr>
              <a:t>Kokonaismäärä: 8 ohjaajaa, 1 asiakastyöstä vastaava sosiaalityöntekijä, Turvakodin esihenkilö </a:t>
            </a:r>
          </a:p>
          <a:p>
            <a:pPr marL="171450" indent="-171450">
              <a:spcBef>
                <a:spcPts val="600"/>
              </a:spcBef>
              <a:buFont typeface="Arial" panose="020B0604020202020204" pitchFamily="34" charset="0"/>
              <a:buChar char="•"/>
            </a:pPr>
            <a:r>
              <a:rPr lang="fi-FI" sz="1100" b="1" dirty="0"/>
              <a:t>Vuokratyövoiman käyttö: Tarvittaessa käytetään. </a:t>
            </a:r>
            <a:endParaRPr lang="fi-FI" sz="1100" b="1" dirty="0">
              <a:solidFill>
                <a:schemeClr val="tx1"/>
              </a:solidFill>
            </a:endParaRPr>
          </a:p>
          <a:p>
            <a:pPr>
              <a:spcBef>
                <a:spcPts val="600"/>
              </a:spcBef>
            </a:pPr>
            <a:endParaRPr lang="fi-FI" sz="1100" b="1" dirty="0">
              <a:solidFill>
                <a:schemeClr val="tx1"/>
              </a:solidFill>
            </a:endParaRPr>
          </a:p>
          <a:p>
            <a:pPr>
              <a:spcBef>
                <a:spcPts val="600"/>
              </a:spcBef>
            </a:pPr>
            <a:endParaRPr lang="fi-FI" sz="1100" b="1" dirty="0">
              <a:solidFill>
                <a:schemeClr val="tx1"/>
              </a:solidFill>
              <a:highlight>
                <a:srgbClr val="FFFF00"/>
              </a:highlight>
            </a:endParaRPr>
          </a:p>
        </p:txBody>
      </p:sp>
      <p:sp>
        <p:nvSpPr>
          <p:cNvPr id="5" name="Suorakulmio 4">
            <a:extLst>
              <a:ext uri="{FF2B5EF4-FFF2-40B4-BE49-F238E27FC236}">
                <a16:creationId xmlns:a16="http://schemas.microsoft.com/office/drawing/2014/main" id="{2A8D2AC6-FA34-41E3-9947-86B543CED161}"/>
              </a:ext>
            </a:extLst>
          </p:cNvPr>
          <p:cNvSpPr/>
          <p:nvPr/>
        </p:nvSpPr>
        <p:spPr>
          <a:xfrm>
            <a:off x="529448" y="4284618"/>
            <a:ext cx="5525904" cy="1870348"/>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Henkilöstön riittävyys suhteessa asiakkaiden palvelujen tarpeeseen:</a:t>
            </a:r>
          </a:p>
          <a:p>
            <a:r>
              <a:rPr lang="fi-FI" sz="1200" dirty="0">
                <a:solidFill>
                  <a:schemeClr val="tx1"/>
                </a:solidFill>
              </a:rPr>
              <a:t>Turvakodin työvuorosuunnittelu tehdään yksikössä (työvuorosuunnittelusta vastaava ohjaaja). Hän käy esihenkilön kanssa työvuorosuunnitelmiin vaikuttavat asiat kuten vuosilomat tai muut poissaolot läpi. Esihenkilö päättää sijaisten käytöstä ja vakituisen henkilöstön rekrytoinneista. Turvakoti on avoinna 24/7/365. Asiakasmäärissä on suuria vaihteluja. Työvuoroissa on aina oltava perusmiehitys (aamu-ilta- ja yövuoro). Välivuorolaiselle ei ole aina tarvetta (vaikuttaa asiakasmäärä ja asiakkaiden tarpeet). Henkilöstöä voidaan kutsua töihin tai tilata Temporesta yllättävissä tilanteissa, joissa lisähenkilöstölle </a:t>
            </a:r>
            <a:r>
              <a:rPr lang="fi-FI" sz="1200" dirty="0" err="1">
                <a:solidFill>
                  <a:schemeClr val="tx1"/>
                </a:solidFill>
              </a:rPr>
              <a:t>tarvitta</a:t>
            </a:r>
            <a:r>
              <a:rPr lang="fi-FI" sz="1200" dirty="0">
                <a:solidFill>
                  <a:schemeClr val="tx1"/>
                </a:solidFill>
              </a:rPr>
              <a:t>.  </a:t>
            </a:r>
          </a:p>
        </p:txBody>
      </p:sp>
    </p:spTree>
    <p:extLst>
      <p:ext uri="{BB962C8B-B14F-4D97-AF65-F5344CB8AC3E}">
        <p14:creationId xmlns:p14="http://schemas.microsoft.com/office/powerpoint/2010/main" val="14746583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DF30808D-8DC1-7D67-D9DE-202A550CFF61}"/>
              </a:ext>
            </a:extLst>
          </p:cNvPr>
          <p:cNvGraphicFramePr>
            <a:graphicFrameLocks noChangeAspect="1"/>
          </p:cNvGraphicFramePr>
          <p:nvPr>
            <p:custDataLst>
              <p:tags r:id="rId1"/>
            </p:custDataLst>
            <p:extLst>
              <p:ext uri="{D42A27DB-BD31-4B8C-83A1-F6EECF244321}">
                <p14:modId xmlns:p14="http://schemas.microsoft.com/office/powerpoint/2010/main" val="31444911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DF30808D-8DC1-7D67-D9DE-202A550CFF6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a:t>
            </a:r>
            <a:r>
              <a:rPr lang="fi-FI"/>
              <a:t>2/3)</a:t>
            </a: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690086"/>
            <a:ext cx="6008112" cy="4590345"/>
          </a:xfrm>
          <a:prstGeom prst="rect">
            <a:avLst/>
          </a:prstGeom>
        </p:spPr>
        <p:txBody>
          <a:bodyPr vert="horz" lIns="91440" tIns="45720" rIns="91440" bIns="45720" numCol="1" spcCol="54864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900"/>
              </a:spcBef>
              <a:spcAft>
                <a:spcPts val="200"/>
              </a:spcAft>
            </a:pPr>
            <a:r>
              <a:rPr lang="fi-FI" sz="2000" b="1" dirty="0">
                <a:latin typeface="+mn-lt"/>
                <a:cs typeface="Times New Roman" panose="02020603050405020304" pitchFamily="18" charset="0"/>
              </a:rPr>
              <a:t>Henkilöstön rekrytoinnin periaatteet</a:t>
            </a:r>
          </a:p>
          <a:p>
            <a:pPr marL="0" lvl="1">
              <a:lnSpc>
                <a:spcPct val="110000"/>
              </a:lnSpc>
              <a:spcBef>
                <a:spcPts val="789"/>
              </a:spcBef>
              <a:spcAft>
                <a:spcPts val="175"/>
              </a:spcAft>
            </a:pPr>
            <a:r>
              <a:rPr lang="fi-FI" dirty="0"/>
              <a:t>Henkilöstön rekrytointia ohjaavat työlainsäädäntö ja työehtosopimukset, joissa määritellään sekä työntekijöiden että työnantajien oikeudet ja velvollisuudet. </a:t>
            </a:r>
          </a:p>
          <a:p>
            <a:pPr marL="0" lvl="1">
              <a:lnSpc>
                <a:spcPct val="110000"/>
              </a:lnSpc>
              <a:spcBef>
                <a:spcPts val="789"/>
              </a:spcBef>
              <a:spcAft>
                <a:spcPts val="175"/>
              </a:spcAft>
            </a:pPr>
            <a:r>
              <a:rPr lang="fi-FI" dirty="0"/>
              <a:t>Vakituisten työntekijöiden </a:t>
            </a:r>
            <a:r>
              <a:rPr lang="fi-FI" b="1" dirty="0"/>
              <a:t>rekrytoinnista päätetään hallintosäännön ja Eloisan sisäisten rekrytointiohjeiden mukaisesti</a:t>
            </a:r>
            <a:r>
              <a:rPr lang="fi-FI" dirty="0"/>
              <a:t>. Henkilöstön haku tapahtuu </a:t>
            </a:r>
            <a:r>
              <a:rPr lang="fi-FI" dirty="0">
                <a:hlinkClick r:id="rId6"/>
              </a:rPr>
              <a:t>kuntarekry.fi </a:t>
            </a:r>
            <a:r>
              <a:rPr lang="fi-FI" dirty="0"/>
              <a:t>kautta. Hakijoiden kelpoisuus varmistetaan sosiaali- ja terveydenhuollon ammattirekistereistä (SUOSIKKI ja TERHIKKI) sekä alkuperäisten opinto- ja työtodistusten avulla. Valvontalain myötä 1.1.2024 alkaen myös ikääntyneiden kanssa työskenteleviltä pyydetään rikosrekisteriote. Huomioi lastensuojelulain voimassaoleva vaade ja vammaisten kanssa työskentelevien osalta 1.1.2025 alkaen.  Työhaastatteluilla varmistetaan henkilöiden luotettavuus ja soveltuvuus. </a:t>
            </a:r>
          </a:p>
          <a:p>
            <a:pPr marL="0" lvl="1">
              <a:lnSpc>
                <a:spcPct val="110000"/>
              </a:lnSpc>
              <a:spcBef>
                <a:spcPts val="789"/>
              </a:spcBef>
              <a:spcAft>
                <a:spcPts val="175"/>
              </a:spcAft>
            </a:pPr>
            <a:r>
              <a:rPr lang="fi-FI" dirty="0"/>
              <a:t>Sosiaali- ja terveydenhuollon ammattihenkilöillä pitää olla hoitamiensa tehtävien edellyttämä riittävä suullinen ja kirjallinen kielitaito. Kielitaito varmistetaan Eloisassa opinto-, tutkinto- tai työtodistusten avulla. </a:t>
            </a:r>
          </a:p>
          <a:p>
            <a:pPr marL="0" lvl="1">
              <a:lnSpc>
                <a:spcPct val="110000"/>
              </a:lnSpc>
              <a:spcBef>
                <a:spcPts val="789"/>
              </a:spcBef>
              <a:spcAft>
                <a:spcPts val="175"/>
              </a:spcAft>
            </a:pPr>
            <a:endParaRPr lang="fi-FI" sz="2000" b="1" dirty="0">
              <a:latin typeface="+mn-lt"/>
              <a:cs typeface="Times New Roman" panose="02020603050405020304" pitchFamily="18" charset="0"/>
            </a:endParaRPr>
          </a:p>
          <a:p>
            <a:pPr marL="0" lvl="1">
              <a:lnSpc>
                <a:spcPct val="110000"/>
              </a:lnSpc>
              <a:spcBef>
                <a:spcPts val="789"/>
              </a:spcBef>
              <a:spcAft>
                <a:spcPts val="175"/>
              </a:spcAft>
            </a:pPr>
            <a:endParaRPr lang="fi-FI" sz="2000" b="1" dirty="0">
              <a:latin typeface="+mn-lt"/>
              <a:cs typeface="Times New Roman" panose="02020603050405020304" pitchFamily="18" charset="0"/>
            </a:endParaRPr>
          </a:p>
        </p:txBody>
      </p:sp>
      <p:sp>
        <p:nvSpPr>
          <p:cNvPr id="4" name="Suorakulmio 3">
            <a:extLst>
              <a:ext uri="{FF2B5EF4-FFF2-40B4-BE49-F238E27FC236}">
                <a16:creationId xmlns:a16="http://schemas.microsoft.com/office/drawing/2014/main" id="{24EA3FE8-467E-D455-1767-F9AF20614689}"/>
              </a:ext>
            </a:extLst>
          </p:cNvPr>
          <p:cNvSpPr/>
          <p:nvPr/>
        </p:nvSpPr>
        <p:spPr>
          <a:xfrm>
            <a:off x="6725945" y="1190824"/>
            <a:ext cx="5176314" cy="4590344"/>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Rekrytoinnin erityispiirteet: </a:t>
            </a:r>
          </a:p>
          <a:p>
            <a:endParaRPr lang="fi-FI" sz="1200" b="1" dirty="0">
              <a:solidFill>
                <a:schemeClr val="tx1"/>
              </a:solidFill>
            </a:endParaRPr>
          </a:p>
          <a:p>
            <a:r>
              <a:rPr lang="fi-FI" sz="1200" b="0" i="0" u="none" strike="noStrike" baseline="0" dirty="0">
                <a:solidFill>
                  <a:srgbClr val="000000"/>
                </a:solidFill>
              </a:rPr>
              <a:t>Turvakoti noudattaa henkilöstön rekrytoinnissa Turvakotipalvelujen kansallisia laatusuosituksia, jonka mukaan turvakodin työntekijöillä tulee olla sosiaali- ja terveyshuollon kelpoisuusehtojen edellyttämä koulutus (Laki sosiaalihuollon ammatillisen henkilöstön kelpoisuusvaatimuksista 272/2005, Laki terveydenhuollon ammattihenkilöistä 559/1994). Lisäksi edellytetään perehtyneisyyttä väkivalta- tai kriisityöhön. Asiakastyöstä vastaa sosiaalityön kelpoisuuden omaava sosiaalityöntekijä.</a:t>
            </a:r>
          </a:p>
          <a:p>
            <a:endParaRPr lang="fi-FI" sz="1200" dirty="0">
              <a:solidFill>
                <a:srgbClr val="000000"/>
              </a:solidFill>
            </a:endParaRPr>
          </a:p>
          <a:p>
            <a:r>
              <a:rPr lang="fi-FI" sz="1200" b="0" i="0" u="none" strike="noStrike" baseline="0" dirty="0">
                <a:solidFill>
                  <a:srgbClr val="000000"/>
                </a:solidFill>
              </a:rPr>
              <a:t>Turvakotiasetusta henkilöstön kelpoisuudesta on päivitetty 2019 keväällä. Niissä otetaan huomioon siirtymäsäädökset pidempään turvakodilla </a:t>
            </a:r>
            <a:r>
              <a:rPr lang="fi-FI" sz="1200" b="0" i="0" u="none" strike="noStrike" baseline="0" dirty="0" err="1">
                <a:solidFill>
                  <a:srgbClr val="000000"/>
                </a:solidFill>
              </a:rPr>
              <a:t>työs</a:t>
            </a:r>
            <a:r>
              <a:rPr lang="fi-FI" sz="1200" b="0" i="0" u="none" strike="noStrike" baseline="0" dirty="0">
                <a:solidFill>
                  <a:srgbClr val="000000"/>
                </a:solidFill>
              </a:rPr>
              <a:t>-kennelleiden osalta. </a:t>
            </a:r>
          </a:p>
          <a:p>
            <a:endParaRPr lang="fi-FI" sz="1200" dirty="0">
              <a:solidFill>
                <a:srgbClr val="000000"/>
              </a:solidFill>
            </a:endParaRPr>
          </a:p>
          <a:p>
            <a:r>
              <a:rPr lang="fi-FI" sz="1200" b="0" i="0" u="none" strike="noStrike" baseline="0" dirty="0">
                <a:solidFill>
                  <a:srgbClr val="000000"/>
                </a:solidFill>
              </a:rPr>
              <a:t>Työntekijöiltä edellytetään </a:t>
            </a:r>
            <a:r>
              <a:rPr lang="fi-FI" sz="1200" b="0" u="none" strike="noStrike" baseline="0" dirty="0">
                <a:solidFill>
                  <a:srgbClr val="000000"/>
                </a:solidFill>
              </a:rPr>
              <a:t>terveydentilaan liittyvää selvitystä (työterveyden työhöntulotarkastus) ja rikostaustaotetta (504/02). </a:t>
            </a:r>
            <a:endParaRPr lang="fi-FI" sz="1200" b="1" dirty="0">
              <a:solidFill>
                <a:schemeClr val="tx1"/>
              </a:solidFill>
            </a:endParaRPr>
          </a:p>
        </p:txBody>
      </p:sp>
      <p:sp>
        <p:nvSpPr>
          <p:cNvPr id="5" name="Suorakulmio: Pyöristetyt kulmat 4">
            <a:extLst>
              <a:ext uri="{FF2B5EF4-FFF2-40B4-BE49-F238E27FC236}">
                <a16:creationId xmlns:a16="http://schemas.microsoft.com/office/drawing/2014/main" id="{8C4495A0-FFBC-F17A-F408-8F985931408A}"/>
              </a:ext>
            </a:extLst>
          </p:cNvPr>
          <p:cNvSpPr>
            <a:spLocks/>
          </p:cNvSpPr>
          <p:nvPr/>
        </p:nvSpPr>
        <p:spPr>
          <a:xfrm>
            <a:off x="6725945" y="5861833"/>
            <a:ext cx="5176314" cy="464075"/>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lnSpc>
                <a:spcPct val="110000"/>
              </a:lnSpc>
              <a:spcAft>
                <a:spcPts val="200"/>
              </a:spcAft>
              <a:buClr>
                <a:schemeClr val="tx1"/>
              </a:buClr>
            </a:pPr>
            <a:r>
              <a:rPr lang="fi-FI" sz="1000" b="1" dirty="0">
                <a:solidFill>
                  <a:schemeClr val="tx1"/>
                </a:solidFill>
              </a:rPr>
              <a:t>Lue lisää: </a:t>
            </a:r>
          </a:p>
          <a:p>
            <a:pPr marL="171450" lvl="1" indent="-171450">
              <a:lnSpc>
                <a:spcPct val="110000"/>
              </a:lnSpc>
              <a:spcAft>
                <a:spcPts val="200"/>
              </a:spcAft>
              <a:buClr>
                <a:schemeClr val="tx1"/>
              </a:buClr>
              <a:buFont typeface="Arial" panose="020B0604020202020204" pitchFamily="34" charset="0"/>
              <a:buChar char="•"/>
            </a:pPr>
            <a:r>
              <a:rPr lang="fi-FI" sz="1000" dirty="0">
                <a:solidFill>
                  <a:schemeClr val="tx1"/>
                </a:solidFill>
                <a:hlinkClick r:id="rId7"/>
              </a:rPr>
              <a:t>Riittävän kielitaidon osoittaminen – Valvira </a:t>
            </a:r>
            <a:endParaRPr lang="fi-FI" sz="1000" dirty="0">
              <a:solidFill>
                <a:schemeClr val="tx1"/>
              </a:solidFill>
            </a:endParaRPr>
          </a:p>
        </p:txBody>
      </p:sp>
    </p:spTree>
    <p:extLst>
      <p:ext uri="{BB962C8B-B14F-4D97-AF65-F5344CB8AC3E}">
        <p14:creationId xmlns:p14="http://schemas.microsoft.com/office/powerpoint/2010/main" val="28839193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3319068F-3C4B-6A6D-8BFB-FF1C8297ECAB}"/>
              </a:ext>
            </a:extLst>
          </p:cNvPr>
          <p:cNvGraphicFramePr>
            <a:graphicFrameLocks noChangeAspect="1"/>
          </p:cNvGraphicFramePr>
          <p:nvPr>
            <p:custDataLst>
              <p:tags r:id="rId1"/>
            </p:custDataLst>
            <p:extLst>
              <p:ext uri="{D42A27DB-BD31-4B8C-83A1-F6EECF244321}">
                <p14:modId xmlns:p14="http://schemas.microsoft.com/office/powerpoint/2010/main" val="23220315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3319068F-3C4B-6A6D-8BFB-FF1C8297ECA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(3/3)</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2" y="1698400"/>
            <a:ext cx="11374962" cy="4482114"/>
          </a:xfrm>
          <a:prstGeom prst="rect">
            <a:avLst/>
          </a:prstGeom>
        </p:spPr>
        <p:txBody>
          <a:bodyPr vert="horz" lIns="91440" tIns="45720" rIns="91440" bIns="45720" numCol="2" spcCol="54864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900"/>
              </a:spcBef>
              <a:spcAft>
                <a:spcPts val="200"/>
              </a:spcAft>
            </a:pPr>
            <a:r>
              <a:rPr lang="fi-FI" sz="2000" b="1" dirty="0">
                <a:latin typeface="+mn-lt"/>
                <a:cs typeface="Times New Roman" panose="02020603050405020304" pitchFamily="18" charset="0"/>
              </a:rPr>
              <a:t>Henkilöstön perehdyttäminen ja täydennyskoulutus</a:t>
            </a:r>
            <a:endParaRPr lang="fi-FI" dirty="0"/>
          </a:p>
          <a:p>
            <a:pPr marL="0" lvl="1">
              <a:lnSpc>
                <a:spcPct val="110000"/>
              </a:lnSpc>
              <a:spcBef>
                <a:spcPts val="789"/>
              </a:spcBef>
              <a:spcAft>
                <a:spcPts val="175"/>
              </a:spcAft>
            </a:pPr>
            <a:r>
              <a:rPr lang="fi-FI" dirty="0"/>
              <a:t>Toimintayksikön </a:t>
            </a:r>
            <a:r>
              <a:rPr lang="fi-FI" b="1" dirty="0"/>
              <a:t>henkilöstö perehdytetään asiakastyöhön, asiakastietojen käsittelyyn ja tietosuojaan sekä omavalvonnan toteuttamiseen</a:t>
            </a:r>
            <a:r>
              <a:rPr lang="fi-FI" dirty="0"/>
              <a:t>. Sama koskee myös yksikössä työskenteleviä opiskelijoita ja paluun jälkeen pitkään tehtävistä poissaolleita. </a:t>
            </a:r>
            <a:r>
              <a:rPr lang="fi-FI" b="1" dirty="0">
                <a:solidFill>
                  <a:schemeClr val="accent4"/>
                </a:solidFill>
              </a:rPr>
              <a:t> </a:t>
            </a:r>
          </a:p>
          <a:p>
            <a:r>
              <a:rPr lang="fi-FI" b="0" i="0" u="none" strike="noStrike" baseline="0" dirty="0">
                <a:solidFill>
                  <a:srgbClr val="000000"/>
                </a:solidFill>
                <a:latin typeface="+mn-lt"/>
              </a:rPr>
              <a:t>Uuden työntekijän perehdyttämisestä vastaa kulloinkin tehtävään nimetty vakituinen työntekijä, mutta työntekijöiden ja opiskelijoiden perehdyttäminen ja hyvä vastaanotto on osaltaan myös koko yksikön tehtävä. Kaikki perehdyttävät uutta työntekijää töissä ollessaan. Työvuorot suunnitellaan niin, että uusi työntekijä ei ole alkuun yksin vuoroissa. Hyvän perehdyttämisen tueksi yksikköön on laadittu oma perehdytyskansio. Perehdytyksessä käytetään myös Etelä-Savon hyvinvointialueella käytössä olevaa Intro-perehdytysohjelmaa. </a:t>
            </a:r>
          </a:p>
          <a:p>
            <a:r>
              <a:rPr lang="fi-FI" b="0" i="0" u="none" strike="noStrike" baseline="0" dirty="0">
                <a:solidFill>
                  <a:srgbClr val="000000"/>
                </a:solidFill>
                <a:latin typeface="+mn-lt"/>
              </a:rPr>
              <a:t>Yksikössä työssäoppimista suorittaville opiskelijoille nimetään yksikössä opiskelijaa ohjaava työntekijä, joka vastaa opiskelijan perehdyttämistä ja ohjauksesta sekä huolehtii yksikön osalta tarvittavasta yhteydenpidosta ja yhteistyöstä opiskelijan oppilaitoksen kanssa. Opiskelija on vuoroissa pääsääntöisesti yhdessä ohjaavan työntekijän kanssa, huomioon ottaen opiskelijan tausta, suoritettujen opintojen määrä sekä aiempi työ- ja työ-harjoittelukokemus. </a:t>
            </a:r>
            <a:endParaRPr lang="fi-FI" b="1" i="1" dirty="0">
              <a:solidFill>
                <a:schemeClr val="accent5"/>
              </a:solidFill>
              <a:latin typeface="+mn-lt"/>
            </a:endParaRPr>
          </a:p>
          <a:p>
            <a:pPr marL="0" lvl="1">
              <a:lnSpc>
                <a:spcPct val="110000"/>
              </a:lnSpc>
              <a:spcBef>
                <a:spcPts val="789"/>
              </a:spcBef>
              <a:spcAft>
                <a:spcPts val="175"/>
              </a:spcAft>
            </a:pPr>
            <a:r>
              <a:rPr lang="fi-FI" dirty="0"/>
              <a:t>Omavalvontasuunnitelma liitteineen toimii myös perehdytyksen välineenä työyksiköissä.</a:t>
            </a:r>
          </a:p>
          <a:p>
            <a:pPr marL="0" lvl="1">
              <a:lnSpc>
                <a:spcPct val="110000"/>
              </a:lnSpc>
              <a:spcBef>
                <a:spcPts val="789"/>
              </a:spcBef>
              <a:spcAft>
                <a:spcPts val="175"/>
              </a:spcAft>
            </a:pPr>
            <a:r>
              <a:rPr lang="fi-FI" b="0" i="0" u="none" strike="noStrike" baseline="0" dirty="0">
                <a:solidFill>
                  <a:srgbClr val="000000"/>
                </a:solidFill>
              </a:rPr>
              <a:t>Työntekijät osallistuvat lisä- ja täydennyskoulutuksiin koulutussuunnitelman mukaisesti ja </a:t>
            </a:r>
            <a:r>
              <a:rPr lang="fi-FI" b="0" i="0" u="none" strike="noStrike" baseline="0" dirty="0" err="1">
                <a:solidFill>
                  <a:srgbClr val="000000"/>
                </a:solidFill>
              </a:rPr>
              <a:t>THL:n</a:t>
            </a:r>
            <a:r>
              <a:rPr lang="fi-FI" b="0" i="0" u="none" strike="noStrike" baseline="0" dirty="0">
                <a:solidFill>
                  <a:srgbClr val="000000"/>
                </a:solidFill>
              </a:rPr>
              <a:t> järjestämiin turvakotityöntekijöiden koulutuksiin. </a:t>
            </a:r>
            <a:endParaRPr lang="fi-FI" dirty="0"/>
          </a:p>
        </p:txBody>
      </p:sp>
      <p:sp>
        <p:nvSpPr>
          <p:cNvPr id="4" name="Suorakulmio 3">
            <a:extLst>
              <a:ext uri="{FF2B5EF4-FFF2-40B4-BE49-F238E27FC236}">
                <a16:creationId xmlns:a16="http://schemas.microsoft.com/office/drawing/2014/main" id="{24EA3FE8-467E-D455-1767-F9AF20614689}"/>
              </a:ext>
            </a:extLst>
          </p:cNvPr>
          <p:cNvSpPr/>
          <p:nvPr/>
        </p:nvSpPr>
        <p:spPr>
          <a:xfrm>
            <a:off x="6300471" y="3429000"/>
            <a:ext cx="5525904" cy="2751828"/>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THL järjestää säännöllisesti turvakodin henkilöstölle kansallista koulutusta. </a:t>
            </a:r>
          </a:p>
          <a:p>
            <a:endParaRPr lang="fi-FI" sz="1200" b="1" dirty="0">
              <a:solidFill>
                <a:schemeClr val="tx1"/>
              </a:solidFill>
            </a:endParaRPr>
          </a:p>
          <a:p>
            <a:r>
              <a:rPr lang="fi-FI" sz="1200" b="1" dirty="0">
                <a:solidFill>
                  <a:schemeClr val="tx1"/>
                </a:solidFill>
              </a:rPr>
              <a:t>Etelä-Savon hyvinvointialueella on käytössä sähköinen </a:t>
            </a:r>
            <a:r>
              <a:rPr lang="fi-FI" sz="1200" b="1" dirty="0" err="1">
                <a:solidFill>
                  <a:schemeClr val="tx1"/>
                </a:solidFill>
              </a:rPr>
              <a:t>Eduhouse</a:t>
            </a:r>
            <a:r>
              <a:rPr lang="fi-FI" sz="1200" b="1" dirty="0">
                <a:solidFill>
                  <a:schemeClr val="tx1"/>
                </a:solidFill>
              </a:rPr>
              <a:t>-koulutusalusta, joka tarjoaa kattavasti koulutuksia työntekijöille. Työntekijöitä ohjataan käyttämään palvelua. Suoritetuista </a:t>
            </a:r>
          </a:p>
          <a:p>
            <a:r>
              <a:rPr lang="fi-FI" sz="1200" b="1" dirty="0">
                <a:solidFill>
                  <a:schemeClr val="tx1"/>
                </a:solidFill>
              </a:rPr>
              <a:t>koulutuksista on mahdollista saada todistus järjestelmän kautta.</a:t>
            </a:r>
          </a:p>
          <a:p>
            <a:endParaRPr lang="fi-FI" sz="1200" b="1" dirty="0">
              <a:solidFill>
                <a:schemeClr val="tx1"/>
              </a:solidFill>
            </a:endParaRPr>
          </a:p>
          <a:p>
            <a:r>
              <a:rPr lang="fi-FI" sz="1200" b="1" dirty="0">
                <a:solidFill>
                  <a:schemeClr val="tx1"/>
                </a:solidFill>
              </a:rPr>
              <a:t>Kaikkien työntekijöiden on suoritettava tietosuoja ja -turvakoulutus sekä Kanta-arkistoon liittymiseen kuuluva koulutus. </a:t>
            </a:r>
          </a:p>
          <a:p>
            <a:endParaRPr lang="fi-FI" sz="1200" b="1" dirty="0">
              <a:solidFill>
                <a:schemeClr val="tx1"/>
              </a:solidFill>
            </a:endParaRPr>
          </a:p>
        </p:txBody>
      </p:sp>
    </p:spTree>
    <p:extLst>
      <p:ext uri="{BB962C8B-B14F-4D97-AF65-F5344CB8AC3E}">
        <p14:creationId xmlns:p14="http://schemas.microsoft.com/office/powerpoint/2010/main" val="22385113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4D0F28AD-F19A-3618-D131-F5C1A3CD8821}"/>
              </a:ext>
            </a:extLst>
          </p:cNvPr>
          <p:cNvGraphicFramePr>
            <a:graphicFrameLocks noChangeAspect="1"/>
          </p:cNvGraphicFramePr>
          <p:nvPr>
            <p:custDataLst>
              <p:tags r:id="rId1"/>
            </p:custDataLst>
            <p:extLst>
              <p:ext uri="{D42A27DB-BD31-4B8C-83A1-F6EECF244321}">
                <p14:modId xmlns:p14="http://schemas.microsoft.com/office/powerpoint/2010/main" val="24357774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4D0F28AD-F19A-3618-D131-F5C1A3CD882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Toimitilat</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6"/>
            <a:ext cx="11289174" cy="4209690"/>
          </a:xfrm>
          <a:prstGeom prst="rect">
            <a:avLst/>
          </a:prstGeom>
        </p:spPr>
        <p:txBody>
          <a:bodyPr vert="horz" lIns="91440" tIns="45720" rIns="91440" bIns="45720" numCol="3"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dirty="0"/>
          </a:p>
        </p:txBody>
      </p:sp>
      <p:sp>
        <p:nvSpPr>
          <p:cNvPr id="18" name="Content Placeholder 3">
            <a:extLst>
              <a:ext uri="{FF2B5EF4-FFF2-40B4-BE49-F238E27FC236}">
                <a16:creationId xmlns:a16="http://schemas.microsoft.com/office/drawing/2014/main" id="{34C409F1-15F5-74D8-7B12-2C87AC582EAE}"/>
              </a:ext>
            </a:extLst>
          </p:cNvPr>
          <p:cNvSpPr txBox="1">
            <a:spLocks/>
          </p:cNvSpPr>
          <p:nvPr/>
        </p:nvSpPr>
        <p:spPr>
          <a:xfrm>
            <a:off x="496828" y="1593113"/>
            <a:ext cx="11289174" cy="4525388"/>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789"/>
              </a:spcBef>
              <a:spcAft>
                <a:spcPts val="175"/>
              </a:spcAft>
            </a:pPr>
            <a:endParaRPr lang="fi-FI" i="1" dirty="0">
              <a:solidFill>
                <a:schemeClr val="accent5"/>
              </a:solidFill>
              <a:latin typeface="+mn-lt"/>
              <a:cs typeface="Times New Roman" panose="02020603050405020304" pitchFamily="18" charset="0"/>
            </a:endParaRPr>
          </a:p>
          <a:p>
            <a:pPr marL="0" lvl="1">
              <a:lnSpc>
                <a:spcPct val="110000"/>
              </a:lnSpc>
              <a:spcBef>
                <a:spcPts val="789"/>
              </a:spcBef>
              <a:spcAft>
                <a:spcPts val="175"/>
              </a:spcAft>
            </a:pPr>
            <a:endParaRPr lang="fi-FI" i="1" dirty="0">
              <a:solidFill>
                <a:schemeClr val="accent5"/>
              </a:solidFill>
            </a:endParaRPr>
          </a:p>
        </p:txBody>
      </p:sp>
      <p:sp>
        <p:nvSpPr>
          <p:cNvPr id="4" name="Suorakulmio 3">
            <a:extLst>
              <a:ext uri="{FF2B5EF4-FFF2-40B4-BE49-F238E27FC236}">
                <a16:creationId xmlns:a16="http://schemas.microsoft.com/office/drawing/2014/main" id="{50DD0671-4FEF-8A8F-0186-15B12CC1714C}"/>
              </a:ext>
            </a:extLst>
          </p:cNvPr>
          <p:cNvSpPr/>
          <p:nvPr/>
        </p:nvSpPr>
        <p:spPr>
          <a:xfrm>
            <a:off x="496828" y="1454857"/>
            <a:ext cx="11172452" cy="4428060"/>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Tilojen käytön periaatteet ja toimintakäytännöt:</a:t>
            </a:r>
          </a:p>
          <a:p>
            <a:endParaRPr lang="fi-FI" sz="1200" dirty="0">
              <a:solidFill>
                <a:schemeClr val="tx1"/>
              </a:solidFill>
            </a:endParaRPr>
          </a:p>
          <a:p>
            <a:r>
              <a:rPr lang="fi-FI" sz="1200" b="0" i="0" u="none" strike="noStrike" baseline="0" dirty="0">
                <a:solidFill>
                  <a:srgbClr val="000000"/>
                </a:solidFill>
              </a:rPr>
              <a:t>Turvakoti toimii osoitteessa </a:t>
            </a:r>
            <a:r>
              <a:rPr lang="fi-FI" sz="1200" b="0" i="0" u="none" strike="noStrike" baseline="0" dirty="0" err="1">
                <a:solidFill>
                  <a:srgbClr val="000000"/>
                </a:solidFill>
              </a:rPr>
              <a:t>Tuukkalantie</a:t>
            </a:r>
            <a:r>
              <a:rPr lang="fi-FI" sz="1200" b="0" i="0" u="none" strike="noStrike" baseline="0" dirty="0">
                <a:solidFill>
                  <a:srgbClr val="000000"/>
                </a:solidFill>
              </a:rPr>
              <a:t> 2, jossa samassa rakennuksessa erillisenä yksikkönä toimii Nuorten vastaanottokoti Havurinne. Perhehuoneita turvakodilla on 7, jokaisen yhteydessä oma wc ja suihkutila. Asiakkaiden käytettävissä on oman huoneen lisäksi yhteiskäyttöiset lasten leikkihuone, keittiö, olohuone ja kodinhoitohuone sekä esteetön wc. Henkilökunnalle tarkoitettuja tiloja on ohjaajien toimisto, sosiaalityöntekijän toimisto, varastohuone sekä henkilökunnan wc. Henkilökunnan käytävällä sijaitsevat yhteiset sosiaalitilat Havurinteen henkilökunnan kanssa sekä erilliset pukuhuoneet. Akuutteja </a:t>
            </a:r>
            <a:r>
              <a:rPr lang="fi-FI" sz="1200" b="0" i="0" u="none" strike="noStrike" baseline="0" dirty="0" err="1">
                <a:solidFill>
                  <a:srgbClr val="000000"/>
                </a:solidFill>
              </a:rPr>
              <a:t>turval-lisuusuhkatilanteita</a:t>
            </a:r>
            <a:r>
              <a:rPr lang="fi-FI" sz="1200" b="0" i="0" u="none" strike="noStrike" baseline="0" dirty="0">
                <a:solidFill>
                  <a:srgbClr val="000000"/>
                </a:solidFill>
              </a:rPr>
              <a:t> varten käytössä on erillinen turvahuone. </a:t>
            </a:r>
          </a:p>
          <a:p>
            <a:endParaRPr lang="fi-FI" sz="1200" b="0" i="0" u="none" strike="noStrike" baseline="0" dirty="0">
              <a:solidFill>
                <a:srgbClr val="000000"/>
              </a:solidFill>
            </a:endParaRPr>
          </a:p>
          <a:p>
            <a:r>
              <a:rPr lang="fi-FI" sz="1200" b="0" i="0" u="none" strike="noStrike" baseline="0" dirty="0">
                <a:solidFill>
                  <a:srgbClr val="000000"/>
                </a:solidFill>
              </a:rPr>
              <a:t>Aikuisen asiakkaan kanssa turvakotiin yhdessä tulevat lapset majoitetaan vanhempansa kanssa samaan asuinhuoneeseen. Perhekohtaisesti voidaan arvioida majoittamista useampaan huoneeseen, perhekoko ja lasten ikäjakauma huomioiden. </a:t>
            </a:r>
          </a:p>
          <a:p>
            <a:endParaRPr lang="fi-FI" sz="1200" b="0" i="0" u="none" strike="noStrike" baseline="0" dirty="0">
              <a:solidFill>
                <a:srgbClr val="000000"/>
              </a:solidFill>
            </a:endParaRPr>
          </a:p>
          <a:p>
            <a:r>
              <a:rPr lang="fi-FI" sz="1200" b="0" i="0" u="none" strike="noStrike" baseline="0" dirty="0">
                <a:solidFill>
                  <a:srgbClr val="000000"/>
                </a:solidFill>
              </a:rPr>
              <a:t>Turvakodin piha-alue on aidattu, valaistu pimeällä sekä kameravalvonnan piirissä. </a:t>
            </a:r>
            <a:endParaRPr lang="fi-FI" sz="1200" b="1" dirty="0">
              <a:solidFill>
                <a:schemeClr val="tx1"/>
              </a:solidFill>
            </a:endParaRPr>
          </a:p>
          <a:p>
            <a:endParaRPr lang="fi-FI" sz="1200" dirty="0">
              <a:solidFill>
                <a:schemeClr val="tx1"/>
              </a:solidFill>
            </a:endParaRPr>
          </a:p>
          <a:p>
            <a:r>
              <a:rPr lang="fi-FI" sz="1200" b="0" i="0" u="none" strike="noStrike" baseline="0" dirty="0">
                <a:solidFill>
                  <a:srgbClr val="000000"/>
                </a:solidFill>
              </a:rPr>
              <a:t>Turvakoti on esteetön. Turvakodille ei voida ottaa lemmikkieläimiä. Vapaaehtoisten eläinhoitorinki voi auttaa lemmikin hoidossa turvakotijakson ajan. Turvakodin asiakkaat kulkevat portista, joka on avattavissa vain henkilökunnan toimesta. Turvakodin asiakkailla on omaan huoneeseen käytössä sähköavain, joka annetaan ennen ulos lähtöä työntekijöille. Turvakodilta on mahdollista liikkua ulkopuolella turvallisuus huomioiden. Asiakkaiden lähiomaisten mahdollisesta vierailusta </a:t>
            </a:r>
            <a:r>
              <a:rPr lang="fi-FI" sz="1200" dirty="0">
                <a:solidFill>
                  <a:srgbClr val="000000"/>
                </a:solidFill>
              </a:rPr>
              <a:t>Turvakodilla sovitaan Turvakodin asiakastyöstä vastaavan sosiaalityöntekijän kanssa.</a:t>
            </a:r>
            <a:r>
              <a:rPr lang="fi-FI" sz="1200" b="0" i="0" u="none" strike="noStrike" baseline="0" dirty="0">
                <a:solidFill>
                  <a:srgbClr val="000000"/>
                </a:solidFill>
              </a:rPr>
              <a:t> </a:t>
            </a:r>
            <a:endParaRPr lang="fi-FI" sz="1200" b="1" dirty="0">
              <a:solidFill>
                <a:schemeClr val="tx1"/>
              </a:solidFill>
            </a:endParaRPr>
          </a:p>
          <a:p>
            <a:endParaRPr lang="fi-FI" sz="1200" b="1" dirty="0">
              <a:solidFill>
                <a:schemeClr val="tx1"/>
              </a:solidFill>
            </a:endParaRPr>
          </a:p>
          <a:p>
            <a:r>
              <a:rPr lang="fi-FI" sz="1200" b="1" dirty="0">
                <a:solidFill>
                  <a:schemeClr val="tx1"/>
                </a:solidFill>
                <a:latin typeface="+mn-lt"/>
                <a:cs typeface="Times New Roman" panose="02020603050405020304" pitchFamily="18" charset="0"/>
              </a:rPr>
              <a:t>[</a:t>
            </a:r>
            <a:r>
              <a:rPr lang="fi-FI" sz="1200" dirty="0">
                <a:solidFill>
                  <a:schemeClr val="tx1"/>
                </a:solidFill>
                <a:latin typeface="+mn-lt"/>
                <a:cs typeface="Times New Roman" panose="02020603050405020304" pitchFamily="18" charset="0"/>
              </a:rPr>
              <a:t>Terveydensuojelulain 2 §:n mukaan toiminnanharjoittajan on tunnistettava toimintansa terveyshaittaa aiheuttavat riskit ja seurattava niihin vaikuttavia tekijöitä (omavalvonta) sekä suunnitelmallisesti ehkäistävä terveyshaittojen syntyminen. </a:t>
            </a:r>
            <a:r>
              <a:rPr lang="fi-FI" sz="1200" dirty="0">
                <a:solidFill>
                  <a:schemeClr val="tx1"/>
                </a:solidFill>
                <a:cs typeface="Times New Roman" panose="02020603050405020304" pitchFamily="18" charset="0"/>
              </a:rPr>
              <a:t>Kirjoita k</a:t>
            </a:r>
            <a:r>
              <a:rPr lang="fi-FI" sz="1200" dirty="0">
                <a:solidFill>
                  <a:schemeClr val="tx1"/>
                </a:solidFill>
                <a:latin typeface="+mn-lt"/>
                <a:cs typeface="Times New Roman" panose="02020603050405020304" pitchFamily="18" charset="0"/>
              </a:rPr>
              <a:t>uvaus yksikön tilojen terveellisyyteen liittyvien riskien hallinnasta. Yksikön tilojen terveellisyyteen vaikuttavat sekä kemialliset ja mikrobiologiset epäpuhtaudet että fysikaaliset olosuhteet, joihin kuuluvat muun muassa sisäilman lämpötila ja kosteus, melu (ääniolosuhteet), ilmanvaihto (ilman laatu), säteily ja valaistus. Näihin liittyvät riskit on tunnistettava ja niiden hallintakeinot on suunniteltu.</a:t>
            </a:r>
            <a:r>
              <a:rPr lang="fi-FI" sz="1200" b="1" dirty="0">
                <a:solidFill>
                  <a:schemeClr val="tx1"/>
                </a:solidFill>
                <a:latin typeface="+mn-lt"/>
                <a:cs typeface="Times New Roman" panose="02020603050405020304" pitchFamily="18" charset="0"/>
              </a:rPr>
              <a:t>]</a:t>
            </a:r>
          </a:p>
          <a:p>
            <a:endParaRPr lang="fi-FI" sz="1200" b="1" dirty="0">
              <a:solidFill>
                <a:schemeClr val="tx1"/>
              </a:solidFill>
            </a:endParaRPr>
          </a:p>
        </p:txBody>
      </p:sp>
    </p:spTree>
    <p:extLst>
      <p:ext uri="{BB962C8B-B14F-4D97-AF65-F5344CB8AC3E}">
        <p14:creationId xmlns:p14="http://schemas.microsoft.com/office/powerpoint/2010/main" val="20350476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7D93EB15-2C15-3B91-3BAC-7474DD99502B}"/>
              </a:ext>
            </a:extLst>
          </p:cNvPr>
          <p:cNvGraphicFramePr>
            <a:graphicFrameLocks noChangeAspect="1"/>
          </p:cNvGraphicFramePr>
          <p:nvPr>
            <p:custDataLst>
              <p:tags r:id="rId1"/>
            </p:custDataLst>
            <p:extLst>
              <p:ext uri="{D42A27DB-BD31-4B8C-83A1-F6EECF244321}">
                <p14:modId xmlns:p14="http://schemas.microsoft.com/office/powerpoint/2010/main" val="146993694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7D93EB15-2C15-3B91-3BAC-7474DD99502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Teknologiset ratkaisut</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6"/>
            <a:ext cx="11289174" cy="3746500"/>
          </a:xfrm>
          <a:prstGeom prst="rect">
            <a:avLst/>
          </a:prstGeom>
        </p:spPr>
        <p:txBody>
          <a:bodyPr vert="horz" lIns="91440" tIns="45720" rIns="91440" bIns="45720" numCol="3"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dirty="0"/>
          </a:p>
        </p:txBody>
      </p:sp>
      <p:sp>
        <p:nvSpPr>
          <p:cNvPr id="18" name="Content Placeholder 3">
            <a:extLst>
              <a:ext uri="{FF2B5EF4-FFF2-40B4-BE49-F238E27FC236}">
                <a16:creationId xmlns:a16="http://schemas.microsoft.com/office/drawing/2014/main" id="{34C409F1-15F5-74D8-7B12-2C87AC582EAE}"/>
              </a:ext>
            </a:extLst>
          </p:cNvPr>
          <p:cNvSpPr txBox="1">
            <a:spLocks/>
          </p:cNvSpPr>
          <p:nvPr/>
        </p:nvSpPr>
        <p:spPr>
          <a:xfrm>
            <a:off x="496828" y="1586079"/>
            <a:ext cx="11289174" cy="4338859"/>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789"/>
              </a:spcBef>
              <a:spcAft>
                <a:spcPts val="175"/>
              </a:spcAft>
            </a:pPr>
            <a:r>
              <a:rPr lang="fi-FI" dirty="0">
                <a:latin typeface="+mn-lt"/>
                <a:cs typeface="Times New Roman" panose="02020603050405020304" pitchFamily="18" charset="0"/>
              </a:rPr>
              <a:t>Henkilökunnan ja asiakkaiden turvallisuudesta huolehditaan myös teknologisin ratkaisuin. </a:t>
            </a:r>
          </a:p>
          <a:p>
            <a:r>
              <a:rPr lang="fi-FI" b="0" i="0" u="none" strike="noStrike" baseline="0" dirty="0">
                <a:solidFill>
                  <a:srgbClr val="000000"/>
                </a:solidFill>
                <a:latin typeface="+mn-lt"/>
              </a:rPr>
              <a:t>Kaikilla työntekijöillä on käytössään henkilökohtaiset turvapainikkeet, joiden asianmukaisesta käytöstä työvuorossa olleessaan vastaa jokainen työntekijä itse. Uudelle työntekijälle turvapainikkeen käyttö ja käytön periaatteet ohjeistetaan perehdytyksen yhteydessä. Turvapainikkeissa on hälytinpainike, jota painamalla lähtee hälytys Suomen turvamiehet hälytyskeskukselle, </a:t>
            </a:r>
            <a:r>
              <a:rPr lang="fi-FI" b="0" i="1" u="none" strike="noStrike" baseline="0" dirty="0">
                <a:solidFill>
                  <a:srgbClr val="000000"/>
                </a:solidFill>
                <a:latin typeface="+mn-lt"/>
              </a:rPr>
              <a:t>jolloin vartija lähtee saapumaan yksikölle ja hälytyskeskuksesta otetaan puhelimitse yhteyttä yksikköön tilanteen selvittämiseksi ja varmistamiseksi. </a:t>
            </a:r>
            <a:r>
              <a:rPr lang="fi-FI" b="0" i="0" u="none" strike="noStrike" baseline="0" dirty="0">
                <a:solidFill>
                  <a:srgbClr val="000000"/>
                </a:solidFill>
                <a:latin typeface="+mn-lt"/>
              </a:rPr>
              <a:t>Turvapainikkeiden kuukausittaisen toimivuustestauksen suorittaa yksikön nimetty turvallisuusvastaava. Turvakodin sisä- ja piha-alueella on tallentava kameravalvonta. Turvakodin portilla ja ulko-ovilla on kamerallinen ovipuhelin ääniyhteydellä. Kiinteistössä on sähköinen kulunvalvonta. </a:t>
            </a:r>
            <a:endParaRPr lang="fi-FI" dirty="0">
              <a:latin typeface="+mn-lt"/>
            </a:endParaRPr>
          </a:p>
        </p:txBody>
      </p:sp>
      <p:sp>
        <p:nvSpPr>
          <p:cNvPr id="4" name="Suorakulmio 3">
            <a:extLst>
              <a:ext uri="{FF2B5EF4-FFF2-40B4-BE49-F238E27FC236}">
                <a16:creationId xmlns:a16="http://schemas.microsoft.com/office/drawing/2014/main" id="{50DD0671-4FEF-8A8F-0186-15B12CC1714C}"/>
              </a:ext>
            </a:extLst>
          </p:cNvPr>
          <p:cNvSpPr/>
          <p:nvPr/>
        </p:nvSpPr>
        <p:spPr>
          <a:xfrm>
            <a:off x="6494337" y="1690688"/>
            <a:ext cx="5200835" cy="4126577"/>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Teknologisiin ratkaisuihin liittyvät käytännöt:</a:t>
            </a:r>
            <a:endParaRPr lang="fi-FI" sz="1200" dirty="0">
              <a:solidFill>
                <a:schemeClr val="tx1"/>
              </a:solidFill>
            </a:endParaRPr>
          </a:p>
          <a:p>
            <a:endParaRPr lang="fi-FI" sz="1200" dirty="0">
              <a:solidFill>
                <a:schemeClr val="tx1"/>
              </a:solidFill>
            </a:endParaRPr>
          </a:p>
          <a:p>
            <a:r>
              <a:rPr lang="fi-FI" sz="1200" dirty="0">
                <a:solidFill>
                  <a:schemeClr val="tx1"/>
                </a:solidFill>
              </a:rPr>
              <a:t>Turvakodilla on sähköinen kulunvalvonta. Turvakodin asiakkailla on omaan huoneeseen käytössä avain turvakotijakson ajan. Turvakodin ulkopuolella lähtiessä asiakas luovuttaa avaimen Turvakodin henkilökunnalle.</a:t>
            </a:r>
          </a:p>
          <a:p>
            <a:endParaRPr lang="fi-FI" sz="1200" dirty="0">
              <a:solidFill>
                <a:schemeClr val="tx1"/>
              </a:solidFill>
            </a:endParaRPr>
          </a:p>
          <a:p>
            <a:r>
              <a:rPr lang="fi-FI" sz="1200" dirty="0">
                <a:solidFill>
                  <a:schemeClr val="tx1"/>
                </a:solidFill>
              </a:rPr>
              <a:t>Turvakodilla on kameravalvonta yhteistiloissa ja rakennuksen ulkopuolella. Turvakotipalvelujen kansallisten laatusuositusten mukaisesti (THL 2019) Teknisen turvallisuuden varmistamiseksi turvakodeissa tulee olla kameravalvonta.</a:t>
            </a:r>
          </a:p>
          <a:p>
            <a:endParaRPr lang="fi-FI" sz="1200" dirty="0">
              <a:solidFill>
                <a:schemeClr val="tx1"/>
              </a:solidFill>
            </a:endParaRPr>
          </a:p>
          <a:p>
            <a:endParaRPr lang="fi-FI" sz="1200" b="1" dirty="0">
              <a:solidFill>
                <a:schemeClr val="tx1"/>
              </a:solidFill>
            </a:endParaRPr>
          </a:p>
          <a:p>
            <a:endParaRPr lang="fi-FI" sz="1200" b="1" dirty="0">
              <a:solidFill>
                <a:schemeClr val="tx1"/>
              </a:solidFill>
            </a:endParaRPr>
          </a:p>
          <a:p>
            <a:r>
              <a:rPr lang="fi-FI" sz="1200" b="1" dirty="0">
                <a:solidFill>
                  <a:schemeClr val="tx1"/>
                </a:solidFill>
              </a:rPr>
              <a:t> </a:t>
            </a:r>
          </a:p>
        </p:txBody>
      </p:sp>
    </p:spTree>
    <p:extLst>
      <p:ext uri="{BB962C8B-B14F-4D97-AF65-F5344CB8AC3E}">
        <p14:creationId xmlns:p14="http://schemas.microsoft.com/office/powerpoint/2010/main" val="12991670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EDEDFC"/>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3FD0E0A5-8DF9-6492-171D-746D5570C0D8}"/>
              </a:ext>
            </a:extLst>
          </p:cNvPr>
          <p:cNvGraphicFramePr>
            <a:graphicFrameLocks noChangeAspect="1"/>
          </p:cNvGraphicFramePr>
          <p:nvPr>
            <p:custDataLst>
              <p:tags r:id="rId1"/>
            </p:custDataLst>
            <p:extLst>
              <p:ext uri="{D42A27DB-BD31-4B8C-83A1-F6EECF244321}">
                <p14:modId xmlns:p14="http://schemas.microsoft.com/office/powerpoint/2010/main" val="351187789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3FD0E0A5-8DF9-6492-171D-746D5570C0D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Asiakastietojen käsittely ja kirjaaminen</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10" name="Rectangle 9">
            <a:extLst>
              <a:ext uri="{FF2B5EF4-FFF2-40B4-BE49-F238E27FC236}">
                <a16:creationId xmlns:a16="http://schemas.microsoft.com/office/drawing/2014/main" id="{711A2673-A70D-63DB-391A-A92788FDF03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42">
            <a:extLst>
              <a:ext uri="{FF2B5EF4-FFF2-40B4-BE49-F238E27FC236}">
                <a16:creationId xmlns:a16="http://schemas.microsoft.com/office/drawing/2014/main" id="{2EAAD48D-A15A-772B-186F-78B65852EC8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8CDDF8-1648-D795-D108-F225B6CE5D8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4">
            <a:extLst>
              <a:ext uri="{FF2B5EF4-FFF2-40B4-BE49-F238E27FC236}">
                <a16:creationId xmlns:a16="http://schemas.microsoft.com/office/drawing/2014/main" id="{22101F61-8626-F449-1BCE-DFD60BCF1CB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45">
            <a:extLst>
              <a:ext uri="{FF2B5EF4-FFF2-40B4-BE49-F238E27FC236}">
                <a16:creationId xmlns:a16="http://schemas.microsoft.com/office/drawing/2014/main" id="{62BA94B0-2E59-B596-20FC-56CB0A961A48}"/>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2" name="Rectangle 46">
            <a:extLst>
              <a:ext uri="{FF2B5EF4-FFF2-40B4-BE49-F238E27FC236}">
                <a16:creationId xmlns:a16="http://schemas.microsoft.com/office/drawing/2014/main" id="{C727A18E-9AB4-370D-A840-77201DCA4A6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7">
            <a:extLst>
              <a:ext uri="{FF2B5EF4-FFF2-40B4-BE49-F238E27FC236}">
                <a16:creationId xmlns:a16="http://schemas.microsoft.com/office/drawing/2014/main" id="{C545B417-4DE6-10FA-6F35-BB77109F6EF2}"/>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Tree>
    <p:extLst>
      <p:ext uri="{BB962C8B-B14F-4D97-AF65-F5344CB8AC3E}">
        <p14:creationId xmlns:p14="http://schemas.microsoft.com/office/powerpoint/2010/main" val="9721095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 name="think-cell data - do not delete" hidden="1">
            <a:extLst>
              <a:ext uri="{FF2B5EF4-FFF2-40B4-BE49-F238E27FC236}">
                <a16:creationId xmlns:a16="http://schemas.microsoft.com/office/drawing/2014/main" id="{02E7C19B-D678-9970-A797-7F6B32DD2931}"/>
              </a:ext>
            </a:extLst>
          </p:cNvPr>
          <p:cNvGraphicFramePr>
            <a:graphicFrameLocks noChangeAspect="1"/>
          </p:cNvGraphicFramePr>
          <p:nvPr>
            <p:custDataLst>
              <p:tags r:id="rId1"/>
            </p:custDataLst>
            <p:extLst>
              <p:ext uri="{D42A27DB-BD31-4B8C-83A1-F6EECF244321}">
                <p14:modId xmlns:p14="http://schemas.microsoft.com/office/powerpoint/2010/main" val="19428728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3" name="think-cell data - do not delete" hidden="1">
                        <a:extLst>
                          <a:ext uri="{FF2B5EF4-FFF2-40B4-BE49-F238E27FC236}">
                            <a16:creationId xmlns:a16="http://schemas.microsoft.com/office/drawing/2014/main" id="{02E7C19B-D678-9970-A797-7F6B32DD293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63C9E237-8964-3B81-D830-40EAD923131C}"/>
              </a:ext>
            </a:extLst>
          </p:cNvPr>
          <p:cNvSpPr>
            <a:spLocks noGrp="1"/>
          </p:cNvSpPr>
          <p:nvPr>
            <p:ph type="title"/>
          </p:nvPr>
        </p:nvSpPr>
        <p:spPr/>
        <p:txBody>
          <a:bodyPr vert="horz"/>
          <a:lstStyle/>
          <a:p>
            <a:r>
              <a:rPr lang="fi-FI" dirty="0"/>
              <a:t>Asiakas- ja potilastietojen käsittely ja kirjaaminen</a:t>
            </a:r>
          </a:p>
        </p:txBody>
      </p:sp>
      <p:sp>
        <p:nvSpPr>
          <p:cNvPr id="30" name="Content Placeholder 29">
            <a:extLst>
              <a:ext uri="{FF2B5EF4-FFF2-40B4-BE49-F238E27FC236}">
                <a16:creationId xmlns:a16="http://schemas.microsoft.com/office/drawing/2014/main" id="{404D8654-7585-6FA8-7E87-0C6CCBE93C91}"/>
              </a:ext>
            </a:extLst>
          </p:cNvPr>
          <p:cNvSpPr>
            <a:spLocks noGrp="1"/>
          </p:cNvSpPr>
          <p:nvPr>
            <p:ph sz="half" idx="1"/>
          </p:nvPr>
        </p:nvSpPr>
        <p:spPr>
          <a:xfrm>
            <a:off x="451413" y="1825626"/>
            <a:ext cx="5704211" cy="3514854"/>
          </a:xfrm>
        </p:spPr>
        <p:txBody>
          <a:bodyPr numCol="1"/>
          <a:lstStyle/>
          <a:p>
            <a:pPr marL="0" lvl="1">
              <a:lnSpc>
                <a:spcPct val="110000"/>
              </a:lnSpc>
              <a:spcBef>
                <a:spcPts val="789"/>
              </a:spcBef>
              <a:spcAft>
                <a:spcPts val="175"/>
              </a:spcAft>
            </a:pPr>
            <a:r>
              <a:rPr lang="fi-FI" b="1" dirty="0"/>
              <a:t>Sosiaalihuollossa asiakas- ja potilastiedot ovat arkaluonteisia, salassa pidettäviä henkilötietoja. </a:t>
            </a:r>
            <a:r>
              <a:rPr lang="fi-FI" dirty="0"/>
              <a:t>Henkilötiedolla tarkoitetaan kaikkia tunnistettuun tai tunnistettavissa olevaan luonnolliseen henkilöön liittyviä tietoja. Henkilötietojen käsittelyä ohjaa vahvasti säädökset ja lait. Eloisan ylläpitämien asiakasrekisterien tietosuojaseloste on nähtävillä  </a:t>
            </a:r>
            <a:r>
              <a:rPr lang="fi-FI" dirty="0">
                <a:hlinkClick r:id="rId6">
                  <a:extLst>
                    <a:ext uri="{A12FA001-AC4F-418D-AE19-62706E023703}">
                      <ahyp:hlinkClr xmlns:ahyp="http://schemas.microsoft.com/office/drawing/2018/hyperlinkcolor" val="tx"/>
                    </a:ext>
                  </a:extLst>
                </a:hlinkClick>
              </a:rPr>
              <a:t>Eloisan verkkosivuilla</a:t>
            </a:r>
            <a:r>
              <a:rPr lang="fi-FI" dirty="0"/>
              <a:t>. </a:t>
            </a:r>
          </a:p>
          <a:p>
            <a:pPr marL="0" lvl="1">
              <a:lnSpc>
                <a:spcPct val="110000"/>
              </a:lnSpc>
              <a:spcBef>
                <a:spcPts val="789"/>
              </a:spcBef>
              <a:spcAft>
                <a:spcPts val="175"/>
              </a:spcAft>
            </a:pPr>
            <a:r>
              <a:rPr lang="fi-FI" b="1" dirty="0"/>
              <a:t>Asiakastietojen käsittelyyn sisältyy kirjaaminen, katselu, käsittely ja salassapito. </a:t>
            </a:r>
            <a:r>
              <a:rPr lang="fi-FI" dirty="0"/>
              <a:t>Asiakastietojen katselusta ja salassapidosta on erilliset ohjeet, ja ne kerrataan säännöllisesti henkilökunnan kanssa. Työntekijä hyväksyy salassapito- ja tietosuojasitoumuksen osana työsopimusta. Lisäksi henkilökunta suorittaa </a:t>
            </a:r>
            <a:r>
              <a:rPr lang="fi-FI" dirty="0" err="1"/>
              <a:t>Granite</a:t>
            </a:r>
            <a:r>
              <a:rPr lang="fi-FI" dirty="0"/>
              <a:t>-tietosuojakoulutuksen. Koko henkilökunta sitoutuu salassapitovelvollisuuden ja Eloisan yleisen sosiaalisen median ohjeistuksen noudattamiseen. Eloisan </a:t>
            </a:r>
            <a:r>
              <a:rPr lang="fi-FI" dirty="0" err="1"/>
              <a:t>tietosuojavastaava</a:t>
            </a:r>
            <a:r>
              <a:rPr lang="fi-FI" dirty="0"/>
              <a:t> seuraa salassapitovelvollisuuden toteutumista säännöllisesti. Tietoturvan satunnaisotos tehdään tietohallintoyksikön toimesta neljästi vuodessa. </a:t>
            </a:r>
          </a:p>
        </p:txBody>
      </p:sp>
      <p:sp>
        <p:nvSpPr>
          <p:cNvPr id="4" name="Rectangle 3">
            <a:extLst>
              <a:ext uri="{FF2B5EF4-FFF2-40B4-BE49-F238E27FC236}">
                <a16:creationId xmlns:a16="http://schemas.microsoft.com/office/drawing/2014/main" id="{42A69A12-0D6F-C771-28A5-84FC54574D92}"/>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990CA1F0-58A0-C1CA-AB14-6F6756BB1CD1}"/>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1BE2D96D-8B47-16FB-CA7F-05DF4B486678}"/>
              </a:ext>
            </a:extLst>
          </p:cNvPr>
          <p:cNvSpPr>
            <a:spLocks/>
          </p:cNvSpPr>
          <p:nvPr/>
        </p:nvSpPr>
        <p:spPr>
          <a:xfrm>
            <a:off x="9738487"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8" name="Rectangle 7">
            <a:extLst>
              <a:ext uri="{FF2B5EF4-FFF2-40B4-BE49-F238E27FC236}">
                <a16:creationId xmlns:a16="http://schemas.microsoft.com/office/drawing/2014/main" id="{9354676A-C5F7-DA77-970C-F0FCD41FB182}"/>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9">
            <a:extLst>
              <a:ext uri="{FF2B5EF4-FFF2-40B4-BE49-F238E27FC236}">
                <a16:creationId xmlns:a16="http://schemas.microsoft.com/office/drawing/2014/main" id="{C8359281-A98A-E595-9E3B-580C17CDFDAF}"/>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11" name="Rectangle 10">
            <a:extLst>
              <a:ext uri="{FF2B5EF4-FFF2-40B4-BE49-F238E27FC236}">
                <a16:creationId xmlns:a16="http://schemas.microsoft.com/office/drawing/2014/main" id="{C56469D5-4D56-F9A6-60CB-72635144B6FC}"/>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12" name="Rectangle 11">
            <a:extLst>
              <a:ext uri="{FF2B5EF4-FFF2-40B4-BE49-F238E27FC236}">
                <a16:creationId xmlns:a16="http://schemas.microsoft.com/office/drawing/2014/main" id="{5EED0129-11DA-6D66-D3D3-0071F1FEF515}"/>
              </a:ext>
            </a:extLst>
          </p:cNvPr>
          <p:cNvSpPr>
            <a:spLocks/>
          </p:cNvSpPr>
          <p:nvPr/>
        </p:nvSpPr>
        <p:spPr>
          <a:xfrm>
            <a:off x="-1"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4" name="Straight Connector 13">
            <a:extLst>
              <a:ext uri="{FF2B5EF4-FFF2-40B4-BE49-F238E27FC236}">
                <a16:creationId xmlns:a16="http://schemas.microsoft.com/office/drawing/2014/main" id="{3516CA67-458B-3FE8-A033-D4A10BCE5274}"/>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D5CAA4C-3487-46B0-4CDA-8202E927E16F}"/>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D00797-B0CF-75CA-5281-F294C174B976}"/>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8CDE386-8AAB-C6D4-14C1-A5A671D9CE3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5651E3B-50DD-5B2C-A108-8267C954CC72}"/>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C5E933B-70B9-CC80-4175-F7FD1B95CDCF}"/>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grpSp>
        <p:nvGrpSpPr>
          <p:cNvPr id="31" name="Ryhmä 30">
            <a:extLst>
              <a:ext uri="{FF2B5EF4-FFF2-40B4-BE49-F238E27FC236}">
                <a16:creationId xmlns:a16="http://schemas.microsoft.com/office/drawing/2014/main" id="{DEB220B0-99B3-64E2-CB7B-E50CDE413461}"/>
              </a:ext>
            </a:extLst>
          </p:cNvPr>
          <p:cNvGrpSpPr/>
          <p:nvPr/>
        </p:nvGrpSpPr>
        <p:grpSpPr>
          <a:xfrm>
            <a:off x="483599" y="5084162"/>
            <a:ext cx="5819927" cy="782511"/>
            <a:chOff x="520998" y="4773467"/>
            <a:chExt cx="5672026" cy="782511"/>
          </a:xfrm>
        </p:grpSpPr>
        <p:pic>
          <p:nvPicPr>
            <p:cNvPr id="24" name="Graphic 41" descr="Speaker phone with solid fill">
              <a:extLst>
                <a:ext uri="{FF2B5EF4-FFF2-40B4-BE49-F238E27FC236}">
                  <a16:creationId xmlns:a16="http://schemas.microsoft.com/office/drawing/2014/main" id="{34610A5D-B079-A2F9-4C61-BFD5C87B6F6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45461" y="5085801"/>
              <a:ext cx="382502" cy="382502"/>
            </a:xfrm>
            <a:prstGeom prst="rect">
              <a:avLst/>
            </a:prstGeom>
          </p:spPr>
        </p:pic>
        <p:pic>
          <p:nvPicPr>
            <p:cNvPr id="25" name="Graphic 44" descr="Email with solid fill">
              <a:extLst>
                <a:ext uri="{FF2B5EF4-FFF2-40B4-BE49-F238E27FC236}">
                  <a16:creationId xmlns:a16="http://schemas.microsoft.com/office/drawing/2014/main" id="{54A413CC-AA36-BC01-8B09-975442D1F0B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919978" y="5085801"/>
              <a:ext cx="322056" cy="322056"/>
            </a:xfrm>
            <a:prstGeom prst="rect">
              <a:avLst/>
            </a:prstGeom>
          </p:spPr>
        </p:pic>
        <p:grpSp>
          <p:nvGrpSpPr>
            <p:cNvPr id="27" name="Ryhmä 26">
              <a:extLst>
                <a:ext uri="{FF2B5EF4-FFF2-40B4-BE49-F238E27FC236}">
                  <a16:creationId xmlns:a16="http://schemas.microsoft.com/office/drawing/2014/main" id="{6B03EA34-56FB-21D7-B4C4-4B5D8A832304}"/>
                </a:ext>
              </a:extLst>
            </p:cNvPr>
            <p:cNvGrpSpPr/>
            <p:nvPr/>
          </p:nvGrpSpPr>
          <p:grpSpPr>
            <a:xfrm>
              <a:off x="520998" y="4773467"/>
              <a:ext cx="5672026" cy="782511"/>
              <a:chOff x="520998" y="4773467"/>
              <a:chExt cx="5672026" cy="782511"/>
            </a:xfrm>
          </p:grpSpPr>
          <p:sp>
            <p:nvSpPr>
              <p:cNvPr id="17" name="TextBox 35">
                <a:extLst>
                  <a:ext uri="{FF2B5EF4-FFF2-40B4-BE49-F238E27FC236}">
                    <a16:creationId xmlns:a16="http://schemas.microsoft.com/office/drawing/2014/main" id="{2CA0DCBA-7C93-754F-074A-2D1A84E9C848}"/>
                  </a:ext>
                </a:extLst>
              </p:cNvPr>
              <p:cNvSpPr txBox="1"/>
              <p:nvPr/>
            </p:nvSpPr>
            <p:spPr>
              <a:xfrm>
                <a:off x="520998" y="4773467"/>
                <a:ext cx="5472309" cy="782511"/>
              </a:xfrm>
              <a:prstGeom prst="rect">
                <a:avLst/>
              </a:prstGeom>
              <a:no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r>
                  <a:rPr lang="fi-FI" sz="1200" b="1" dirty="0">
                    <a:ea typeface="Inter" panose="02000503000000020004" pitchFamily="2" charset="0"/>
                  </a:rPr>
                  <a:t>Tietosuojavastaavan yhteystiedot</a:t>
                </a:r>
                <a:endParaRPr lang="fi-FI" sz="1200" b="1" dirty="0"/>
              </a:p>
            </p:txBody>
          </p:sp>
          <p:sp>
            <p:nvSpPr>
              <p:cNvPr id="19" name="TextBox 35">
                <a:extLst>
                  <a:ext uri="{FF2B5EF4-FFF2-40B4-BE49-F238E27FC236}">
                    <a16:creationId xmlns:a16="http://schemas.microsoft.com/office/drawing/2014/main" id="{A77E7EBC-90CA-A66D-DEFA-613A0933A82D}"/>
                  </a:ext>
                </a:extLst>
              </p:cNvPr>
              <p:cNvSpPr txBox="1"/>
              <p:nvPr/>
            </p:nvSpPr>
            <p:spPr>
              <a:xfrm>
                <a:off x="3318026" y="5146247"/>
                <a:ext cx="2874998" cy="373848"/>
              </a:xfrm>
              <a:prstGeom prst="rect">
                <a:avLst/>
              </a:prstGeom>
              <a:noFill/>
              <a:ln w="19050" cap="flat" cmpd="sng" algn="ctr">
                <a:noFill/>
                <a:prstDash val="solid"/>
                <a:round/>
                <a:headEnd type="none" w="med" len="med"/>
                <a:tailEnd type="none" w="med" len="med"/>
              </a:ln>
            </p:spPr>
            <p:txBody>
              <a:bodyPr wrap="square" lIns="90000" tIns="46800" rIns="90000" bIns="46800" numCol="1" spcCol="720000" rtlCol="0">
                <a:noAutofit/>
              </a:bodyPr>
              <a:lstStyle/>
              <a:p>
                <a:r>
                  <a:rPr lang="fi-FI" sz="1100" b="1" dirty="0">
                    <a:ea typeface="Inter" panose="02000503000000020004" pitchFamily="2" charset="0"/>
                  </a:rPr>
                  <a:t>tietosuojavastaava@etelasavonha.fi</a:t>
                </a:r>
                <a:endParaRPr lang="fi-FI" sz="1100" b="1" dirty="0"/>
              </a:p>
              <a:p>
                <a:pPr marL="0" lvl="1">
                  <a:lnSpc>
                    <a:spcPct val="200000"/>
                  </a:lnSpc>
                  <a:spcBef>
                    <a:spcPts val="789"/>
                  </a:spcBef>
                  <a:spcAft>
                    <a:spcPts val="175"/>
                  </a:spcAft>
                  <a:buClr>
                    <a:schemeClr val="accent5"/>
                  </a:buClr>
                </a:pPr>
                <a:r>
                  <a:rPr lang="fi-FI" sz="1100" dirty="0">
                    <a:ea typeface="Inter" panose="02000503000000020004" pitchFamily="2" charset="0"/>
                  </a:rPr>
                  <a:t>         </a:t>
                </a:r>
              </a:p>
            </p:txBody>
          </p:sp>
          <p:sp>
            <p:nvSpPr>
              <p:cNvPr id="26" name="Tekstiruutu 25">
                <a:extLst>
                  <a:ext uri="{FF2B5EF4-FFF2-40B4-BE49-F238E27FC236}">
                    <a16:creationId xmlns:a16="http://schemas.microsoft.com/office/drawing/2014/main" id="{AF602EB1-F62D-804E-33B3-D07386E9B6C6}"/>
                  </a:ext>
                </a:extLst>
              </p:cNvPr>
              <p:cNvSpPr txBox="1"/>
              <p:nvPr/>
            </p:nvSpPr>
            <p:spPr>
              <a:xfrm>
                <a:off x="1059365" y="5146247"/>
                <a:ext cx="1641463" cy="261610"/>
              </a:xfrm>
              <a:prstGeom prst="rect">
                <a:avLst/>
              </a:prstGeom>
              <a:noFill/>
            </p:spPr>
            <p:txBody>
              <a:bodyPr wrap="square">
                <a:spAutoFit/>
              </a:bodyPr>
              <a:lstStyle/>
              <a:p>
                <a:r>
                  <a:rPr lang="fi-FI" sz="1100" b="1" dirty="0">
                    <a:ea typeface="Inter" panose="02000503000000020004" pitchFamily="2" charset="0"/>
                  </a:rPr>
                  <a:t>puh.015 411 4100</a:t>
                </a:r>
              </a:p>
            </p:txBody>
          </p:sp>
        </p:grpSp>
      </p:grpSp>
      <p:sp>
        <p:nvSpPr>
          <p:cNvPr id="2" name="Rectangle 1">
            <a:extLst>
              <a:ext uri="{FF2B5EF4-FFF2-40B4-BE49-F238E27FC236}">
                <a16:creationId xmlns:a16="http://schemas.microsoft.com/office/drawing/2014/main" id="{481A4D0E-42EA-D737-49AE-DF121E54070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530F0B58-B6E0-0B07-1272-CD1310DBF33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B0A2A783-618D-13E8-5C5C-1EB3E7F7CA4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12">
            <a:extLst>
              <a:ext uri="{FF2B5EF4-FFF2-40B4-BE49-F238E27FC236}">
                <a16:creationId xmlns:a16="http://schemas.microsoft.com/office/drawing/2014/main" id="{D59E570A-8F45-BB26-641A-01C2B8F8B5A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14">
            <a:extLst>
              <a:ext uri="{FF2B5EF4-FFF2-40B4-BE49-F238E27FC236}">
                <a16:creationId xmlns:a16="http://schemas.microsoft.com/office/drawing/2014/main" id="{ECBBB869-E29E-0C51-08DA-113230668EB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15">
            <a:extLst>
              <a:ext uri="{FF2B5EF4-FFF2-40B4-BE49-F238E27FC236}">
                <a16:creationId xmlns:a16="http://schemas.microsoft.com/office/drawing/2014/main" id="{77C57AD9-B59C-86B6-3984-68806B6B9269}"/>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TextBox 35">
            <a:extLst>
              <a:ext uri="{FF2B5EF4-FFF2-40B4-BE49-F238E27FC236}">
                <a16:creationId xmlns:a16="http://schemas.microsoft.com/office/drawing/2014/main" id="{C57DA35C-1B6B-D023-2CCA-3A3F7BA19676}"/>
              </a:ext>
            </a:extLst>
          </p:cNvPr>
          <p:cNvSpPr txBox="1"/>
          <p:nvPr/>
        </p:nvSpPr>
        <p:spPr>
          <a:xfrm>
            <a:off x="6459523" y="1845053"/>
            <a:ext cx="5547563" cy="3124512"/>
          </a:xfrm>
          <a:prstGeom prst="rect">
            <a:avLst/>
          </a:prstGeom>
          <a:solidFill>
            <a:srgbClr val="FCFCFE"/>
          </a:solid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pPr lvl="0">
              <a:lnSpc>
                <a:spcPct val="107000"/>
              </a:lnSpc>
            </a:pPr>
            <a:r>
              <a:rPr lang="fi-FI" sz="1200" b="1" kern="100" dirty="0">
                <a:effectLst/>
                <a:latin typeface="+mn-lt"/>
                <a:ea typeface="Calibri" panose="020F0502020204030204" pitchFamily="34" charset="0"/>
                <a:cs typeface="Calibri" panose="020F0502020204030204" pitchFamily="34" charset="0"/>
              </a:rPr>
              <a:t>Tietosuojaan ja henkilötietojen käsittelyyn liittyvän lainsäädännön ja ohjeistusten noudattaminen:</a:t>
            </a:r>
          </a:p>
          <a:p>
            <a:pPr lvl="0"/>
            <a:endParaRPr lang="fi-FI" sz="1200" b="1" kern="100" dirty="0">
              <a:effectLst/>
              <a:latin typeface="+mn-lt"/>
              <a:ea typeface="Calibri" panose="020F0502020204030204" pitchFamily="34" charset="0"/>
              <a:cs typeface="Calibri" panose="020F0502020204030204" pitchFamily="34" charset="0"/>
            </a:endParaRPr>
          </a:p>
          <a:p>
            <a:pPr lvl="0"/>
            <a:r>
              <a:rPr lang="fi-FI" sz="1200" b="0" i="0" u="none" strike="noStrike" baseline="0" dirty="0">
                <a:solidFill>
                  <a:srgbClr val="000000"/>
                </a:solidFill>
              </a:rPr>
              <a:t>Turvakodilla tietosuojaan ja henkilötietojen käsittelyyn liittyvää lainsäädäntöä sekä asiakastietojen kirjaamiseen liittyvien ohjeiden noudattaminen on varmistettu muun muassa laatimalla yksikölle turvallisuudenhallinnan kuvaus.</a:t>
            </a:r>
            <a:r>
              <a:rPr lang="fi-FI" sz="1800" b="0" i="0" u="none" strike="noStrike" baseline="0" dirty="0">
                <a:solidFill>
                  <a:srgbClr val="000000"/>
                </a:solidFill>
                <a:latin typeface="Trebuchet MS" panose="020B0603020202020204" pitchFamily="34" charset="0"/>
              </a:rPr>
              <a:t> </a:t>
            </a:r>
            <a:r>
              <a:rPr lang="fi-FI" sz="1200" b="0" i="0" u="none" strike="noStrike" baseline="0" dirty="0">
                <a:solidFill>
                  <a:srgbClr val="000000"/>
                </a:solidFill>
              </a:rPr>
              <a:t>Asiakkaille kerrotaan tietojen käsittelyyn liittyvistä asioista tulohaastattelun yhteydessä. Yksikön rekisteriseloste on nähtävillä paperisena versiona Turvakodin yhteistiloissa ilmoitustaululla.  </a:t>
            </a:r>
            <a:endParaRPr lang="fi-FI" sz="1200" kern="100" dirty="0">
              <a:effectLst/>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p:txBody>
      </p:sp>
      <p:sp>
        <p:nvSpPr>
          <p:cNvPr id="3" name="Suorakulmio: Pyöristetyt kulmat 2">
            <a:extLst>
              <a:ext uri="{FF2B5EF4-FFF2-40B4-BE49-F238E27FC236}">
                <a16:creationId xmlns:a16="http://schemas.microsoft.com/office/drawing/2014/main" id="{CF4E3BA1-B7F0-5980-6586-1313A52F574C}"/>
              </a:ext>
            </a:extLst>
          </p:cNvPr>
          <p:cNvSpPr>
            <a:spLocks/>
          </p:cNvSpPr>
          <p:nvPr/>
        </p:nvSpPr>
        <p:spPr>
          <a:xfrm>
            <a:off x="6459523" y="5084162"/>
            <a:ext cx="5547563" cy="828759"/>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spcBef>
                <a:spcPts val="0"/>
              </a:spcBef>
              <a:spcAft>
                <a:spcPts val="0"/>
              </a:spcAft>
            </a:pPr>
            <a:r>
              <a:rPr lang="fi-FI" sz="1000" b="1" dirty="0">
                <a:solidFill>
                  <a:schemeClr val="tx1"/>
                </a:solidFill>
                <a:effectLst/>
                <a:ea typeface="Calibri" panose="020F0502020204030204" pitchFamily="34" charset="0"/>
                <a:cs typeface="Times New Roman" panose="02020603050405020304" pitchFamily="18" charset="0"/>
              </a:rPr>
              <a:t>Lue lisää: </a:t>
            </a:r>
          </a:p>
          <a:p>
            <a:pPr marL="171450" marR="0" indent="-171450">
              <a:spcBef>
                <a:spcPts val="0"/>
              </a:spcBef>
              <a:spcAft>
                <a:spcPts val="0"/>
              </a:spcAft>
              <a:buFont typeface="Arial" panose="020B0604020202020204" pitchFamily="34" charset="0"/>
              <a:buChar char="•"/>
            </a:pPr>
            <a:r>
              <a:rPr lang="fi-FI" sz="1000" u="sng" dirty="0">
                <a:solidFill>
                  <a:schemeClr val="tx1"/>
                </a:solidFill>
                <a:effectLst/>
                <a:ea typeface="Calibri" panose="020F0502020204030204" pitchFamily="34" charset="0"/>
                <a:cs typeface="Times New Roman" panose="02020603050405020304" pitchFamily="18" charset="0"/>
                <a:hlinkClick r:id="rId11">
                  <a:extLst>
                    <a:ext uri="{A12FA001-AC4F-418D-AE19-62706E023703}">
                      <ahyp:hlinkClr xmlns:ahyp="http://schemas.microsoft.com/office/drawing/2018/hyperlinkcolor" val="tx"/>
                    </a:ext>
                  </a:extLst>
                </a:hlinkClick>
              </a:rPr>
              <a:t>Määräys sosiaalihuollon asiakasasiakirjojen rakenteista ja asiakasasiakirjoihin merkittävistä tiedoista</a:t>
            </a:r>
            <a:r>
              <a:rPr lang="fi-FI" sz="1000" u="sng" dirty="0">
                <a:solidFill>
                  <a:schemeClr val="tx1"/>
                </a:solidFill>
                <a:effectLst/>
                <a:ea typeface="Calibri" panose="020F0502020204030204" pitchFamily="34" charset="0"/>
                <a:cs typeface="Times New Roman" panose="02020603050405020304" pitchFamily="18" charset="0"/>
              </a:rPr>
              <a:t> – THL </a:t>
            </a:r>
            <a:endParaRPr lang="fi-FI" sz="1000" dirty="0">
              <a:solidFill>
                <a:schemeClr val="tx1"/>
              </a:solidFill>
              <a:effectLst/>
              <a:ea typeface="Calibri" panose="020F0502020204030204" pitchFamily="34" charset="0"/>
              <a:cs typeface="Times New Roman" panose="02020603050405020304" pitchFamily="18" charset="0"/>
            </a:endParaRPr>
          </a:p>
          <a:p>
            <a:pPr marL="171450" marR="0" indent="-171450">
              <a:spcBef>
                <a:spcPts val="0"/>
              </a:spcBef>
              <a:spcAft>
                <a:spcPts val="0"/>
              </a:spcAft>
              <a:buFont typeface="Arial" panose="020B0604020202020204" pitchFamily="34" charset="0"/>
              <a:buChar char="•"/>
              <a:tabLst>
                <a:tab pos="828040" algn="l"/>
                <a:tab pos="1743075" algn="l"/>
              </a:tabLst>
            </a:pPr>
            <a:r>
              <a:rPr lang="fi-FI" sz="1000" u="sng" dirty="0">
                <a:solidFill>
                  <a:schemeClr val="tx1"/>
                </a:solidFill>
                <a:effectLst/>
                <a:ea typeface="Calibri" panose="020F0502020204030204" pitchFamily="34" charset="0"/>
                <a:cs typeface="Times New Roman" panose="02020603050405020304" pitchFamily="18" charset="0"/>
                <a:hlinkClick r:id="rId12">
                  <a:extLst>
                    <a:ext uri="{A12FA001-AC4F-418D-AE19-62706E023703}">
                      <ahyp:hlinkClr xmlns:ahyp="http://schemas.microsoft.com/office/drawing/2018/hyperlinkcolor" val="tx"/>
                    </a:ext>
                  </a:extLst>
                </a:hlinkClick>
              </a:rPr>
              <a:t>Sosiaalihuollon asiakastietojen käsittely</a:t>
            </a:r>
            <a:r>
              <a:rPr lang="fi-FI" sz="1000" u="sng" dirty="0">
                <a:solidFill>
                  <a:schemeClr val="tx1"/>
                </a:solidFill>
                <a:effectLst/>
                <a:ea typeface="Calibri" panose="020F0502020204030204" pitchFamily="34" charset="0"/>
                <a:cs typeface="Times New Roman" panose="02020603050405020304" pitchFamily="18" charset="0"/>
              </a:rPr>
              <a:t> – Tietosuojavaltuutetun toimisto </a:t>
            </a:r>
            <a:endParaRPr lang="fi-FI" sz="1000" dirty="0">
              <a:solidFill>
                <a:schemeClr val="tx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47476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86D510C4-A393-CA94-8EEF-1E518FD04A74}"/>
              </a:ext>
            </a:extLst>
          </p:cNvPr>
          <p:cNvGraphicFramePr>
            <a:graphicFrameLocks noChangeAspect="1"/>
          </p:cNvGraphicFramePr>
          <p:nvPr>
            <p:custDataLst>
              <p:tags r:id="rId1"/>
            </p:custDataLst>
            <p:extLst>
              <p:ext uri="{D42A27DB-BD31-4B8C-83A1-F6EECF244321}">
                <p14:modId xmlns:p14="http://schemas.microsoft.com/office/powerpoint/2010/main" val="26122594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9" name="think-cell data - do not delete" hidden="1">
                        <a:extLst>
                          <a:ext uri="{FF2B5EF4-FFF2-40B4-BE49-F238E27FC236}">
                            <a16:creationId xmlns:a16="http://schemas.microsoft.com/office/drawing/2014/main" id="{86D510C4-A393-CA94-8EEF-1E518FD04A7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63C9E237-8964-3B81-D830-40EAD923131C}"/>
              </a:ext>
            </a:extLst>
          </p:cNvPr>
          <p:cNvSpPr>
            <a:spLocks noGrp="1"/>
          </p:cNvSpPr>
          <p:nvPr>
            <p:ph type="title"/>
          </p:nvPr>
        </p:nvSpPr>
        <p:spPr/>
        <p:txBody>
          <a:bodyPr vert="horz"/>
          <a:lstStyle/>
          <a:p>
            <a:r>
              <a:rPr lang="fi-FI" dirty="0"/>
              <a:t>Asiakas- ja potilastietojen käsittely ja kirjaaminen</a:t>
            </a:r>
          </a:p>
        </p:txBody>
      </p:sp>
      <p:sp>
        <p:nvSpPr>
          <p:cNvPr id="30" name="Content Placeholder 29">
            <a:extLst>
              <a:ext uri="{FF2B5EF4-FFF2-40B4-BE49-F238E27FC236}">
                <a16:creationId xmlns:a16="http://schemas.microsoft.com/office/drawing/2014/main" id="{404D8654-7585-6FA8-7E87-0C6CCBE93C91}"/>
              </a:ext>
            </a:extLst>
          </p:cNvPr>
          <p:cNvSpPr>
            <a:spLocks noGrp="1"/>
          </p:cNvSpPr>
          <p:nvPr>
            <p:ph sz="half" idx="1"/>
          </p:nvPr>
        </p:nvSpPr>
        <p:spPr>
          <a:xfrm>
            <a:off x="451413" y="1825625"/>
            <a:ext cx="11289174" cy="3876475"/>
          </a:xfrm>
        </p:spPr>
        <p:txBody>
          <a:bodyPr numCol="2"/>
          <a:lstStyle/>
          <a:p>
            <a:pPr>
              <a:lnSpc>
                <a:spcPct val="107000"/>
              </a:lnSpc>
              <a:spcAft>
                <a:spcPts val="800"/>
              </a:spcAft>
            </a:pPr>
            <a:r>
              <a:rPr lang="fi-FI" sz="2000" b="1" dirty="0">
                <a:ea typeface="Inter" panose="02000503000000020004" pitchFamily="2" charset="0"/>
                <a:cs typeface="Times New Roman" panose="02020603050405020304" pitchFamily="18" charset="0"/>
              </a:rPr>
              <a:t>Asiakastyön kirjaaminen</a:t>
            </a:r>
            <a:endParaRPr lang="fi-FI" dirty="0">
              <a:ea typeface="Inter" panose="02000503000000020004" pitchFamily="2" charset="0"/>
              <a:cs typeface="Times New Roman" panose="02020603050405020304" pitchFamily="18" charset="0"/>
            </a:endParaRPr>
          </a:p>
          <a:p>
            <a:pPr marL="0" lvl="1">
              <a:lnSpc>
                <a:spcPct val="100000"/>
              </a:lnSpc>
              <a:spcBef>
                <a:spcPts val="900"/>
              </a:spcBef>
              <a:spcAft>
                <a:spcPts val="200"/>
              </a:spcAft>
            </a:pPr>
            <a:r>
              <a:rPr lang="fi-FI" b="1" dirty="0"/>
              <a:t>Asiakastyön kirjaaminen on jokaisen ammattilaisen vastuulla, ja edellyttää ammatillista harkintaa </a:t>
            </a:r>
            <a:r>
              <a:rPr lang="fi-FI" dirty="0"/>
              <a:t>siitä, mitkä tiedot kussakin tapauksessa ovat olennaisia ja riittäviä. Kirjaaminen on osa ammattitaitoa, ja on </a:t>
            </a:r>
            <a:r>
              <a:rPr lang="fi-FI" b="1" dirty="0"/>
              <a:t>tärkeässä roolissa kaikkien osapuolien oikeusturvan kannalta </a:t>
            </a:r>
            <a:r>
              <a:rPr lang="fi-FI" dirty="0"/>
              <a:t>erityisesti tilanteita selvitettäessä jälkikäteen (epäkohta tai muistutus). </a:t>
            </a:r>
          </a:p>
          <a:p>
            <a:pPr marL="0" lvl="1">
              <a:lnSpc>
                <a:spcPct val="100000"/>
              </a:lnSpc>
              <a:spcBef>
                <a:spcPts val="900"/>
              </a:spcBef>
              <a:spcAft>
                <a:spcPts val="200"/>
              </a:spcAft>
            </a:pPr>
            <a:r>
              <a:rPr lang="fi-FI" dirty="0"/>
              <a:t>Kirjaamisvelvoite (Laki sosiaali- ja terveydenhuollon asiakastietojen käsittelystä) alkaa, kun sosiaalihuollon viranomainen on saanut tiedon henkilön mahdollisesta sosiaalihuollon tarpeesta. Asiakastiedot kirjataan tietojärjestelmään. </a:t>
            </a:r>
          </a:p>
        </p:txBody>
      </p:sp>
      <p:sp>
        <p:nvSpPr>
          <p:cNvPr id="4" name="Rectangle 3">
            <a:extLst>
              <a:ext uri="{FF2B5EF4-FFF2-40B4-BE49-F238E27FC236}">
                <a16:creationId xmlns:a16="http://schemas.microsoft.com/office/drawing/2014/main" id="{42A69A12-0D6F-C771-28A5-84FC54574D92}"/>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990CA1F0-58A0-C1CA-AB14-6F6756BB1CD1}"/>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1BE2D96D-8B47-16FB-CA7F-05DF4B486678}"/>
              </a:ext>
            </a:extLst>
          </p:cNvPr>
          <p:cNvSpPr>
            <a:spLocks/>
          </p:cNvSpPr>
          <p:nvPr/>
        </p:nvSpPr>
        <p:spPr>
          <a:xfrm>
            <a:off x="9738487"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8" name="Rectangle 7">
            <a:extLst>
              <a:ext uri="{FF2B5EF4-FFF2-40B4-BE49-F238E27FC236}">
                <a16:creationId xmlns:a16="http://schemas.microsoft.com/office/drawing/2014/main" id="{9354676A-C5F7-DA77-970C-F0FCD41FB182}"/>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9">
            <a:extLst>
              <a:ext uri="{FF2B5EF4-FFF2-40B4-BE49-F238E27FC236}">
                <a16:creationId xmlns:a16="http://schemas.microsoft.com/office/drawing/2014/main" id="{C8359281-A98A-E595-9E3B-580C17CDFDAF}"/>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11" name="Rectangle 10">
            <a:extLst>
              <a:ext uri="{FF2B5EF4-FFF2-40B4-BE49-F238E27FC236}">
                <a16:creationId xmlns:a16="http://schemas.microsoft.com/office/drawing/2014/main" id="{C56469D5-4D56-F9A6-60CB-72635144B6FC}"/>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Toimintayksikön tiedot</a:t>
            </a:r>
          </a:p>
        </p:txBody>
      </p:sp>
      <p:sp>
        <p:nvSpPr>
          <p:cNvPr id="12" name="Rectangle 11">
            <a:extLst>
              <a:ext uri="{FF2B5EF4-FFF2-40B4-BE49-F238E27FC236}">
                <a16:creationId xmlns:a16="http://schemas.microsoft.com/office/drawing/2014/main" id="{5EED0129-11DA-6D66-D3D3-0071F1FEF515}"/>
              </a:ext>
            </a:extLst>
          </p:cNvPr>
          <p:cNvSpPr>
            <a:spLocks/>
          </p:cNvSpPr>
          <p:nvPr/>
        </p:nvSpPr>
        <p:spPr>
          <a:xfrm>
            <a:off x="-1"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4" name="Straight Connector 13">
            <a:extLst>
              <a:ext uri="{FF2B5EF4-FFF2-40B4-BE49-F238E27FC236}">
                <a16:creationId xmlns:a16="http://schemas.microsoft.com/office/drawing/2014/main" id="{3516CA67-458B-3FE8-A033-D4A10BCE5274}"/>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D5CAA4C-3487-46B0-4CDA-8202E927E16F}"/>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D00797-B0CF-75CA-5281-F294C174B976}"/>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8CDE386-8AAB-C6D4-14C1-A5A671D9CE3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5651E3B-50DD-5B2C-A108-8267C954CC72}"/>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C5E933B-70B9-CC80-4175-F7FD1B95CDCF}"/>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8" name="TextBox 35">
            <a:extLst>
              <a:ext uri="{FF2B5EF4-FFF2-40B4-BE49-F238E27FC236}">
                <a16:creationId xmlns:a16="http://schemas.microsoft.com/office/drawing/2014/main" id="{304B605B-A19E-BB75-F89E-2D4A6C862FC7}"/>
              </a:ext>
            </a:extLst>
          </p:cNvPr>
          <p:cNvSpPr txBox="1"/>
          <p:nvPr/>
        </p:nvSpPr>
        <p:spPr>
          <a:xfrm>
            <a:off x="6433266" y="1825624"/>
            <a:ext cx="5547563" cy="4297368"/>
          </a:xfrm>
          <a:prstGeom prst="rect">
            <a:avLst/>
          </a:prstGeom>
          <a:solidFill>
            <a:srgbClr val="FCFCFE"/>
          </a:solid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pPr lvl="0">
              <a:lnSpc>
                <a:spcPct val="107000"/>
              </a:lnSpc>
            </a:pPr>
            <a:r>
              <a:rPr lang="fi-FI" sz="1200" b="1" kern="100" dirty="0">
                <a:effectLst/>
                <a:latin typeface="+mn-lt"/>
                <a:ea typeface="Calibri" panose="020F0502020204030204" pitchFamily="34" charset="0"/>
                <a:cs typeface="Calibri" panose="020F0502020204030204" pitchFamily="34" charset="0"/>
              </a:rPr>
              <a:t>Työntekijän perehdytys asiakastyön kirjaamiseen:</a:t>
            </a:r>
          </a:p>
          <a:p>
            <a:pPr lvl="0">
              <a:lnSpc>
                <a:spcPct val="107000"/>
              </a:lnSpc>
            </a:pPr>
            <a:endParaRPr lang="fi-FI" sz="1200" kern="100" dirty="0">
              <a:effectLst/>
              <a:latin typeface="+mn-lt"/>
              <a:ea typeface="Calibri" panose="020F0502020204030204" pitchFamily="34" charset="0"/>
              <a:cs typeface="Calibri" panose="020F0502020204030204" pitchFamily="34" charset="0"/>
            </a:endParaRPr>
          </a:p>
          <a:p>
            <a:pPr lvl="0">
              <a:lnSpc>
                <a:spcPct val="107000"/>
              </a:lnSpc>
            </a:pPr>
            <a:r>
              <a:rPr lang="fi-FI" sz="1200" b="0" i="0" u="none" strike="noStrike" baseline="0" dirty="0">
                <a:solidFill>
                  <a:srgbClr val="000000"/>
                </a:solidFill>
              </a:rPr>
              <a:t>Perehdytyksen yhteydessä uudelle työntekijälle kerrotaan tietosuojasta ja henkilötietojen käsittelystä, asiakastietojärjestelmän käytöstä sekä kirjaamisten tekemisestä ja kirjausten lukemisesta. </a:t>
            </a:r>
            <a:endParaRPr lang="fi-FI" sz="1200" b="1"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r>
              <a:rPr lang="fi-FI" sz="1200" b="1" kern="100" dirty="0">
                <a:ea typeface="Calibri" panose="020F0502020204030204" pitchFamily="34" charset="0"/>
                <a:cs typeface="Arial" panose="020B0604020202020204" pitchFamily="34" charset="0"/>
              </a:rPr>
              <a:t>Asiakastyön kirjaaminen: </a:t>
            </a:r>
            <a:endParaRPr lang="fi-FI" sz="1200" b="1" kern="100" dirty="0">
              <a:effectLst/>
              <a:latin typeface="+mn-lt"/>
              <a:ea typeface="Calibri" panose="020F0502020204030204" pitchFamily="34" charset="0"/>
              <a:cs typeface="Calibri" panose="020F0502020204030204" pitchFamily="34" charset="0"/>
            </a:endParaRPr>
          </a:p>
          <a:p>
            <a:r>
              <a:rPr lang="fi-FI" sz="1200" b="0" i="0" u="none" strike="noStrike" baseline="0" dirty="0">
                <a:solidFill>
                  <a:srgbClr val="000000"/>
                </a:solidFill>
              </a:rPr>
              <a:t>Asiakasasiakirjat laaditaan jokaisesta turvakotipalvelua saavasta asiakkaasta sekä aikuisista, että lapsista. Turvakotipalvelun tuottajaa sitoo voimassa oleva lainsäädäntö asiakastietojen kirjaamisesta sekä </a:t>
            </a:r>
            <a:r>
              <a:rPr lang="fi-FI" sz="1200" b="0" i="0" u="none" strike="noStrike" baseline="0" dirty="0" err="1">
                <a:solidFill>
                  <a:srgbClr val="000000"/>
                </a:solidFill>
              </a:rPr>
              <a:t>THL:n</a:t>
            </a:r>
            <a:r>
              <a:rPr lang="fi-FI" sz="1200" b="0" i="0" u="none" strike="noStrike" baseline="0" dirty="0">
                <a:solidFill>
                  <a:srgbClr val="000000"/>
                </a:solidFill>
              </a:rPr>
              <a:t> ja palveluntuottajan turvallisuussopimus, jossa määrätään salassa pidettävän tiedon käsittelemisestä. </a:t>
            </a:r>
          </a:p>
          <a:p>
            <a:endParaRPr lang="fi-FI" sz="1200" dirty="0">
              <a:solidFill>
                <a:srgbClr val="000000"/>
              </a:solidFill>
            </a:endParaRPr>
          </a:p>
          <a:p>
            <a:r>
              <a:rPr lang="fi-FI" sz="1200" dirty="0">
                <a:solidFill>
                  <a:srgbClr val="000000"/>
                </a:solidFill>
              </a:rPr>
              <a:t>J</a:t>
            </a:r>
            <a:r>
              <a:rPr lang="fi-FI" sz="1200" b="0" i="0" u="none" strike="noStrike" baseline="0" dirty="0">
                <a:solidFill>
                  <a:srgbClr val="000000"/>
                </a:solidFill>
              </a:rPr>
              <a:t>okainen työntekijä kirjautuu sähköiseen asiakastietojärjestelmään omilla henkilökohtaisilla tunnuksillaan, joko ammattikortilla tai kaksiosaisella tunnuksella sekä huolehtii osaltaan, että kaikki asiakkaan turvakotipalveluun oleellisesti liittyvät asiat ja tiedot tulee kirjatuksi jokaisessa vuorossa. </a:t>
            </a:r>
            <a:endParaRPr lang="fi-FI" sz="1200" b="1" kern="100" dirty="0">
              <a:effectLst/>
              <a:latin typeface="+mn-lt"/>
              <a:ea typeface="Calibri" panose="020F0502020204030204" pitchFamily="34" charset="0"/>
              <a:cs typeface="Arial" panose="020B0604020202020204" pitchFamily="34" charset="0"/>
            </a:endParaRPr>
          </a:p>
        </p:txBody>
      </p:sp>
      <p:sp>
        <p:nvSpPr>
          <p:cNvPr id="3" name="Suorakulmio: Pyöristetyt kulmat 2">
            <a:extLst>
              <a:ext uri="{FF2B5EF4-FFF2-40B4-BE49-F238E27FC236}">
                <a16:creationId xmlns:a16="http://schemas.microsoft.com/office/drawing/2014/main" id="{6ED70340-59CA-F838-DECD-F06FC191AC27}"/>
              </a:ext>
            </a:extLst>
          </p:cNvPr>
          <p:cNvSpPr/>
          <p:nvPr/>
        </p:nvSpPr>
        <p:spPr>
          <a:xfrm>
            <a:off x="583043" y="5702101"/>
            <a:ext cx="5472309" cy="420891"/>
          </a:xfrm>
          <a:prstGeom prst="roundRect">
            <a:avLst/>
          </a:prstGeom>
          <a:solidFill>
            <a:schemeClr val="bg1">
              <a:lumMod val="95000"/>
            </a:schemeClr>
          </a:solidFill>
          <a:ln w="19050">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100" b="1" i="1" dirty="0" err="1">
                <a:solidFill>
                  <a:schemeClr val="accent3"/>
                </a:solidFill>
                <a:latin typeface="Arial" panose="020B0604020202020204" pitchFamily="34" charset="0"/>
                <a:cs typeface="Arial" panose="020B0604020202020204" pitchFamily="34" charset="0"/>
              </a:rPr>
              <a:t>Huom</a:t>
            </a:r>
            <a:r>
              <a:rPr lang="fi-FI" sz="1100" b="1" i="1" dirty="0">
                <a:solidFill>
                  <a:schemeClr val="accent3"/>
                </a:solidFill>
                <a:latin typeface="Arial" panose="020B0604020202020204" pitchFamily="34" charset="0"/>
                <a:cs typeface="Arial" panose="020B0604020202020204" pitchFamily="34" charset="0"/>
              </a:rPr>
              <a:t>! </a:t>
            </a:r>
            <a:r>
              <a:rPr lang="fi-FI" sz="1100" i="1" dirty="0">
                <a:solidFill>
                  <a:schemeClr val="tx1"/>
                </a:solidFill>
                <a:latin typeface="Arial" panose="020B0604020202020204" pitchFamily="34" charset="0"/>
                <a:cs typeface="Arial" panose="020B0604020202020204" pitchFamily="34" charset="0"/>
              </a:rPr>
              <a:t>Sosiaali- ja terveydenhuollon kirjaaminen eriytyy vuonna 2024. Kirjaamiseen liittyvät ohjeistukset tarkentuvat.</a:t>
            </a:r>
          </a:p>
        </p:txBody>
      </p:sp>
      <p:sp>
        <p:nvSpPr>
          <p:cNvPr id="2" name="Rectangle 1">
            <a:extLst>
              <a:ext uri="{FF2B5EF4-FFF2-40B4-BE49-F238E27FC236}">
                <a16:creationId xmlns:a16="http://schemas.microsoft.com/office/drawing/2014/main" id="{481A4D0E-42EA-D737-49AE-DF121E54070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530F0B58-B6E0-0B07-1272-CD1310DBF33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B0A2A783-618D-13E8-5C5C-1EB3E7F7CA4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12">
            <a:extLst>
              <a:ext uri="{FF2B5EF4-FFF2-40B4-BE49-F238E27FC236}">
                <a16:creationId xmlns:a16="http://schemas.microsoft.com/office/drawing/2014/main" id="{D59E570A-8F45-BB26-641A-01C2B8F8B5A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14">
            <a:extLst>
              <a:ext uri="{FF2B5EF4-FFF2-40B4-BE49-F238E27FC236}">
                <a16:creationId xmlns:a16="http://schemas.microsoft.com/office/drawing/2014/main" id="{ECBBB869-E29E-0C51-08DA-113230668EB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15">
            <a:extLst>
              <a:ext uri="{FF2B5EF4-FFF2-40B4-BE49-F238E27FC236}">
                <a16:creationId xmlns:a16="http://schemas.microsoft.com/office/drawing/2014/main" id="{77C57AD9-B59C-86B6-3984-68806B6B9269}"/>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Tree>
    <p:extLst>
      <p:ext uri="{BB962C8B-B14F-4D97-AF65-F5344CB8AC3E}">
        <p14:creationId xmlns:p14="http://schemas.microsoft.com/office/powerpoint/2010/main" val="2772364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3"/>
                </a:solidFill>
                <a:latin typeface="+mj-lt"/>
                <a:ea typeface="Inter" panose="02000503000000020004" pitchFamily="2" charset="0"/>
              </a:rPr>
              <a:t>Kehittäminen </a:t>
            </a:r>
          </a:p>
          <a:p>
            <a:pPr>
              <a:lnSpc>
                <a:spcPct val="100000"/>
              </a:lnSpc>
            </a:pPr>
            <a:r>
              <a:rPr lang="fi-FI" sz="6000" dirty="0">
                <a:solidFill>
                  <a:schemeClr val="accent3"/>
                </a:solidFill>
                <a:latin typeface="+mj-lt"/>
                <a:ea typeface="Inter" panose="02000503000000020004" pitchFamily="2" charset="0"/>
              </a:rPr>
              <a:t>&amp; Seuranta</a:t>
            </a:r>
          </a:p>
        </p:txBody>
      </p:sp>
    </p:spTree>
    <p:extLst>
      <p:ext uri="{BB962C8B-B14F-4D97-AF65-F5344CB8AC3E}">
        <p14:creationId xmlns:p14="http://schemas.microsoft.com/office/powerpoint/2010/main" val="4412521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15D508C9-E275-25ED-CBFA-370D78E2C961}"/>
              </a:ext>
            </a:extLst>
          </p:cNvPr>
          <p:cNvGraphicFramePr>
            <a:graphicFrameLocks noChangeAspect="1"/>
          </p:cNvGraphicFramePr>
          <p:nvPr>
            <p:custDataLst>
              <p:tags r:id="rId1"/>
            </p:custDataLst>
            <p:extLst>
              <p:ext uri="{D42A27DB-BD31-4B8C-83A1-F6EECF244321}">
                <p14:modId xmlns:p14="http://schemas.microsoft.com/office/powerpoint/2010/main" val="16022804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15D508C9-E275-25ED-CBFA-370D78E2C96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Yhteenveto kehittämissuunnitelmasta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a:xfrm>
            <a:off x="451413" y="1825625"/>
            <a:ext cx="3959156" cy="4351339"/>
          </a:xfrm>
        </p:spPr>
        <p:txBody>
          <a:bodyPr numCol="1"/>
          <a:lstStyle/>
          <a:p>
            <a:pPr marL="0" indent="0">
              <a:lnSpc>
                <a:spcPct val="100000"/>
              </a:lnSpc>
              <a:buNone/>
            </a:pPr>
            <a:r>
              <a:rPr lang="fi-FI" b="1" dirty="0"/>
              <a:t>Toimiva omavalvonta on palvelujen laadun ja palvelutoiminnan kehittämisen tärkein väline. </a:t>
            </a:r>
            <a:r>
              <a:rPr lang="fi-FI" dirty="0"/>
              <a:t>Omavalvonnassa varmistetaan palvelujen saatavuus, jatkuvuus, turvallisuus ja laatu sekä asiakkaiden yhdenvertaisuus. </a:t>
            </a:r>
            <a:r>
              <a:rPr lang="fi-FI" b="1" dirty="0"/>
              <a:t>Omavalvonta on toimintayksiköissä toteutettavaa jatkuvaa ja säännöllistä toiminnan tarkastelua ja valvontaa</a:t>
            </a:r>
            <a:r>
              <a:rPr lang="fi-FI" dirty="0"/>
              <a:t>, joka tuottaa tietoa kehitystyön pohjaksi.</a:t>
            </a:r>
          </a:p>
          <a:p>
            <a:pPr>
              <a:lnSpc>
                <a:spcPct val="100000"/>
              </a:lnSpc>
            </a:pPr>
            <a:r>
              <a:rPr lang="fi-FI" sz="1200" dirty="0">
                <a:latin typeface="+mn-lt"/>
                <a:ea typeface="Inter" panose="02000503000000020004" pitchFamily="2" charset="0"/>
              </a:rPr>
              <a:t>Yksikkökohtaista tietoa palvelun laadun ja asiakasturvallisuuden kehittämisen tarpeista saadaan useista eri lähteistä. Omavalvonnan toimeenpanon prosessissa (riskienhallinnan prosessi) käsitellään kaikki asiakasturvallisuusriskit, epäkohtailmoitukset ja tietoon tulleet kehittämistarpeet</a:t>
            </a:r>
            <a:r>
              <a:rPr lang="fi-FI" dirty="0">
                <a:latin typeface="+mn-lt"/>
                <a:ea typeface="Inter" panose="02000503000000020004" pitchFamily="2" charset="0"/>
              </a:rPr>
              <a:t>. Korjaaville toimenpiteille sovitaan suunnitelma riskin vakavuuden mukaan. Lisäksi palvelun laadun ja vaikuttavuuden jatkuvaa kehittymistä varmistetaan muun muassa tiedolla johtamisen keinoin, eli seuraamalla erilaisia sovittuja tulosmittareita.</a:t>
            </a:r>
            <a:endParaRPr lang="fi-FI" dirty="0">
              <a:highlight>
                <a:srgbClr val="FFFF00"/>
              </a:highlight>
              <a:latin typeface="+mn-lt"/>
              <a:ea typeface="Inter" panose="02000503000000020004" pitchFamily="2" charset="0"/>
            </a:endParaRPr>
          </a:p>
          <a:p>
            <a:pPr marL="0" indent="0">
              <a:lnSpc>
                <a:spcPct val="100000"/>
              </a:lnSpc>
              <a:buNone/>
            </a:pPr>
            <a:r>
              <a:rPr lang="fi-FI" b="1" dirty="0">
                <a:latin typeface="+mn-lt"/>
                <a:ea typeface="Inter" panose="02000503000000020004" pitchFamily="2" charset="0"/>
              </a:rPr>
              <a:t>Omavalvontasuunnitelmaan kootaan yhteenveto kehittämissuunnitelmasta kuvaamalla kehittämistoimenpiteitä. </a:t>
            </a:r>
          </a:p>
        </p:txBody>
      </p:sp>
      <p:grpSp>
        <p:nvGrpSpPr>
          <p:cNvPr id="2" name="Ryhmä 1">
            <a:extLst>
              <a:ext uri="{FF2B5EF4-FFF2-40B4-BE49-F238E27FC236}">
                <a16:creationId xmlns:a16="http://schemas.microsoft.com/office/drawing/2014/main" id="{47D236D4-0076-077F-9323-2FB7778BEE12}"/>
              </a:ext>
            </a:extLst>
          </p:cNvPr>
          <p:cNvGrpSpPr/>
          <p:nvPr/>
        </p:nvGrpSpPr>
        <p:grpSpPr>
          <a:xfrm>
            <a:off x="4457661" y="1825625"/>
            <a:ext cx="7282926" cy="4351339"/>
            <a:chOff x="4457661" y="1825625"/>
            <a:chExt cx="7282926" cy="4351339"/>
          </a:xfrm>
        </p:grpSpPr>
        <p:sp>
          <p:nvSpPr>
            <p:cNvPr id="14" name="Rectangle 13">
              <a:extLst>
                <a:ext uri="{FF2B5EF4-FFF2-40B4-BE49-F238E27FC236}">
                  <a16:creationId xmlns:a16="http://schemas.microsoft.com/office/drawing/2014/main" id="{4D77D2E9-9CAA-C1AF-5A01-E75EF0ABF71E}"/>
                </a:ext>
              </a:extLst>
            </p:cNvPr>
            <p:cNvSpPr/>
            <p:nvPr/>
          </p:nvSpPr>
          <p:spPr>
            <a:xfrm>
              <a:off x="4457661" y="1825625"/>
              <a:ext cx="7282926" cy="4351339"/>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TextBox 4">
              <a:extLst>
                <a:ext uri="{FF2B5EF4-FFF2-40B4-BE49-F238E27FC236}">
                  <a16:creationId xmlns:a16="http://schemas.microsoft.com/office/drawing/2014/main" id="{9B1A0C47-927B-15F8-9637-38B8AB0418FB}"/>
                </a:ext>
              </a:extLst>
            </p:cNvPr>
            <p:cNvSpPr txBox="1"/>
            <p:nvPr/>
          </p:nvSpPr>
          <p:spPr>
            <a:xfrm>
              <a:off x="4611757" y="2499459"/>
              <a:ext cx="6947452" cy="3179452"/>
            </a:xfrm>
            <a:prstGeom prst="rect">
              <a:avLst/>
            </a:prstGeom>
            <a:noFill/>
          </p:spPr>
          <p:txBody>
            <a:bodyPr wrap="square" numCol="2" spcCol="274320" rtlCol="0">
              <a:noAutofit/>
            </a:bodyPr>
            <a:lstStyle/>
            <a:p>
              <a:pPr marL="228573" indent="-228573">
                <a:spcBef>
                  <a:spcPts val="900"/>
                </a:spcBef>
                <a:buAutoNum type="arabicPeriod"/>
              </a:pPr>
              <a:r>
                <a:rPr lang="fi-FI" sz="1500" b="1" dirty="0"/>
                <a:t>Turvallisuus</a:t>
              </a:r>
            </a:p>
            <a:p>
              <a:pPr>
                <a:spcBef>
                  <a:spcPts val="900"/>
                </a:spcBef>
              </a:pPr>
              <a:r>
                <a:rPr lang="fi-FI" sz="12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Tilojen turvallisuutta tullaan edistämään tulevan toimikauden aikana raportoitujen uhka- ja vaaratilanteiden perusteella. </a:t>
              </a:r>
              <a:endParaRPr lang="fi-FI" sz="1200" b="1" dirty="0">
                <a:solidFill>
                  <a:schemeClr val="bg1">
                    <a:lumMod val="75000"/>
                  </a:schemeClr>
                </a:solidFill>
              </a:endParaRPr>
            </a:p>
            <a:p>
              <a:pPr>
                <a:spcBef>
                  <a:spcPts val="900"/>
                </a:spcBef>
              </a:pPr>
              <a:r>
                <a:rPr lang="fi-FI" sz="1500" b="1" dirty="0"/>
                <a:t>2. Turvakodin kodinomaisuus  </a:t>
              </a:r>
            </a:p>
            <a:p>
              <a:pPr>
                <a:spcBef>
                  <a:spcPts val="900"/>
                </a:spcBef>
              </a:pPr>
              <a:r>
                <a:rPr lang="fi-FI" sz="1200" dirty="0">
                  <a:solidFill>
                    <a:srgbClr val="000000"/>
                  </a:solidFill>
                  <a:effectLst/>
                  <a:latin typeface="Arial" panose="020B0604020202020204" pitchFamily="34" charset="0"/>
                  <a:ea typeface="Arial" panose="020B0604020202020204" pitchFamily="34" charset="0"/>
                  <a:cs typeface="Arial" panose="020B0604020202020204" pitchFamily="34" charset="0"/>
                </a:rPr>
                <a:t>Turvakodin yhteisten tilojen ja käytäntöjen kodinomaisuutta vahvistetaan. </a:t>
              </a:r>
              <a:endParaRPr lang="fi-FI" sz="1500" b="1" dirty="0"/>
            </a:p>
            <a:p>
              <a:pPr>
                <a:spcBef>
                  <a:spcPts val="900"/>
                </a:spcBef>
              </a:pPr>
              <a:r>
                <a:rPr lang="fi-FI" sz="1500" b="1" dirty="0"/>
                <a:t>3. Asiakkaiden osallisuus</a:t>
              </a:r>
            </a:p>
            <a:p>
              <a:pPr>
                <a:spcBef>
                  <a:spcPts val="900"/>
                </a:spcBef>
              </a:pPr>
              <a:r>
                <a:rPr lang="fi-FI" sz="1200" dirty="0">
                  <a:solidFill>
                    <a:srgbClr val="000000"/>
                  </a:solidFill>
                  <a:latin typeface="Arial" panose="020B0604020202020204" pitchFamily="34" charset="0"/>
                  <a:ea typeface="Arial" panose="020B0604020202020204" pitchFamily="34" charset="0"/>
                  <a:cs typeface="Arial" panose="020B0604020202020204" pitchFamily="34" charset="0"/>
                </a:rPr>
                <a:t>Asiakkaiden o</a:t>
              </a:r>
              <a:r>
                <a:rPr lang="fi-FI" sz="1200" dirty="0">
                  <a:solidFill>
                    <a:srgbClr val="000000"/>
                  </a:solidFill>
                  <a:effectLst/>
                  <a:latin typeface="Arial" panose="020B0604020202020204" pitchFamily="34" charset="0"/>
                  <a:ea typeface="Arial" panose="020B0604020202020204" pitchFamily="34" charset="0"/>
                  <a:cs typeface="Arial" panose="020B0604020202020204" pitchFamily="34" charset="0"/>
                </a:rPr>
                <a:t>sallisuutta ja yhteisöllisyyttä vahvistetaan mm. yhteisruokailut, toimintatuokiot sekä kahvihetket, joissa suunnitellaan yhdessä Turvakodin yhteisiä asioita. </a:t>
              </a:r>
              <a:endParaRPr lang="fi-FI" sz="1200" b="1" dirty="0">
                <a:solidFill>
                  <a:schemeClr val="bg1">
                    <a:lumMod val="75000"/>
                  </a:schemeClr>
                </a:solidFill>
              </a:endParaRPr>
            </a:p>
            <a:p>
              <a:pPr>
                <a:spcBef>
                  <a:spcPts val="900"/>
                </a:spcBef>
              </a:pPr>
              <a:endParaRPr lang="fi-FI" sz="1200" dirty="0"/>
            </a:p>
          </p:txBody>
        </p:sp>
        <p:sp>
          <p:nvSpPr>
            <p:cNvPr id="13" name="Tekstiruutu 12">
              <a:extLst>
                <a:ext uri="{FF2B5EF4-FFF2-40B4-BE49-F238E27FC236}">
                  <a16:creationId xmlns:a16="http://schemas.microsoft.com/office/drawing/2014/main" id="{46ECB76C-DF92-558D-F277-FF6F4728C8EA}"/>
                </a:ext>
              </a:extLst>
            </p:cNvPr>
            <p:cNvSpPr txBox="1"/>
            <p:nvPr/>
          </p:nvSpPr>
          <p:spPr>
            <a:xfrm>
              <a:off x="4591947" y="1934944"/>
              <a:ext cx="6947452" cy="369332"/>
            </a:xfrm>
            <a:prstGeom prst="rect">
              <a:avLst/>
            </a:prstGeom>
            <a:noFill/>
          </p:spPr>
          <p:txBody>
            <a:bodyPr wrap="square">
              <a:spAutoFit/>
            </a:bodyPr>
            <a:lstStyle/>
            <a:p>
              <a:pPr>
                <a:spcBef>
                  <a:spcPts val="900"/>
                </a:spcBef>
              </a:pPr>
              <a:r>
                <a:rPr lang="fi-FI" b="1" dirty="0"/>
                <a:t>Kehittämissuunnitelma - toimenpiteet</a:t>
              </a:r>
            </a:p>
          </p:txBody>
        </p:sp>
      </p:grpSp>
    </p:spTree>
    <p:extLst>
      <p:ext uri="{BB962C8B-B14F-4D97-AF65-F5344CB8AC3E}">
        <p14:creationId xmlns:p14="http://schemas.microsoft.com/office/powerpoint/2010/main" val="226936274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41D30393-FDF6-647E-783D-602DA6CCB11C}"/>
              </a:ext>
            </a:extLst>
          </p:cNvPr>
          <p:cNvGraphicFramePr>
            <a:graphicFrameLocks noChangeAspect="1"/>
          </p:cNvGraphicFramePr>
          <p:nvPr>
            <p:custDataLst>
              <p:tags r:id="rId1"/>
            </p:custDataLst>
            <p:extLst>
              <p:ext uri="{D42A27DB-BD31-4B8C-83A1-F6EECF244321}">
                <p14:modId xmlns:p14="http://schemas.microsoft.com/office/powerpoint/2010/main" val="11845622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41D30393-FDF6-647E-783D-602DA6CCB1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Omavalvontasuunnitelman seuranta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a:xfrm>
            <a:off x="451413" y="1825625"/>
            <a:ext cx="12427794" cy="4351339"/>
          </a:xfrm>
        </p:spPr>
        <p:txBody>
          <a:bodyPr vert="horz" lIns="91440" tIns="45720" rIns="91440" bIns="45720" numCol="2" spcCol="720000" rtlCol="0" anchor="t">
            <a:noAutofit/>
          </a:bodyPr>
          <a:lstStyle/>
          <a:p>
            <a:pPr>
              <a:lnSpc>
                <a:spcPct val="107000"/>
              </a:lnSpc>
              <a:spcAft>
                <a:spcPts val="800"/>
              </a:spcAft>
            </a:pPr>
            <a:r>
              <a:rPr lang="fi-FI" dirty="0"/>
              <a:t>Yksikkö seuraa omavalvontasuunnitelmaa tarkistamalla suunnitelman vuosittain. Lisäksi suunnitelma päivitetään, kun toiminnassa tapahtuu palvelun laatuun ja asiakasturvallisuuteen liittyviä muutoksia tai omavalvonnan säädösten muuttuessa.</a:t>
            </a:r>
            <a:r>
              <a:rPr lang="fi-FI" b="1" dirty="0">
                <a:latin typeface="+mn-lt"/>
              </a:rPr>
              <a:t> Kehittämissuunnitelman toimenpiteiden seuranta tapahtuu toimintayksikössä. </a:t>
            </a:r>
          </a:p>
          <a:p>
            <a:pPr>
              <a:lnSpc>
                <a:spcPct val="107000"/>
              </a:lnSpc>
              <a:spcAft>
                <a:spcPts val="800"/>
              </a:spcAft>
            </a:pPr>
            <a:r>
              <a:rPr lang="fi-FI" dirty="0">
                <a:latin typeface="+mn-lt"/>
              </a:rPr>
              <a:t>Yksikön ulkopuolelta omavalvontasuunnitelman seuranta </a:t>
            </a:r>
            <a:r>
              <a:rPr lang="fi-FI" dirty="0"/>
              <a:t>toteutetaan pääsääntöisesti niin, että </a:t>
            </a:r>
            <a:r>
              <a:rPr lang="fi-FI" b="1" dirty="0"/>
              <a:t>valvontatiimi</a:t>
            </a:r>
            <a:r>
              <a:rPr lang="fi-FI" dirty="0"/>
              <a:t> lukee toimintayksikön omavalvontasuunnitelman ja kommentoi tarvittaessa suunnitelmaa. Lisäksi Eloisan sisäisillä sähköisillä kyselyillä saatetaan kerätä tietoa toiminnasta ja toimintayksiköiden arjesta. </a:t>
            </a:r>
          </a:p>
          <a:p>
            <a:pPr>
              <a:lnSpc>
                <a:spcPct val="107000"/>
              </a:lnSpc>
              <a:spcAft>
                <a:spcPts val="800"/>
              </a:spcAft>
            </a:pPr>
            <a:r>
              <a:rPr lang="fi-FI" dirty="0">
                <a:latin typeface="Arial"/>
                <a:cs typeface="Arial"/>
              </a:rPr>
              <a:t>Omavalvontasuunnitelman seurannasta ohjeistetaan tarkemmin </a:t>
            </a:r>
            <a:r>
              <a:rPr lang="fi-FI" b="1" dirty="0">
                <a:latin typeface="Arial"/>
                <a:cs typeface="Arial"/>
              </a:rPr>
              <a:t>omavalvontaohjelmassa</a:t>
            </a:r>
            <a:r>
              <a:rPr lang="fi-FI" dirty="0">
                <a:latin typeface="Arial"/>
                <a:cs typeface="Arial"/>
              </a:rPr>
              <a:t>. </a:t>
            </a:r>
            <a:r>
              <a:rPr lang="fi-FI" dirty="0">
                <a:latin typeface="+mn-lt"/>
                <a:cs typeface="Arial"/>
              </a:rPr>
              <a:t>Ohjelman toteutumisen seurantaan perustuvat havainnot ja niiden perusteella tehtävät toimenpiteet julkaistaan 4 kk välein Eloisan nettisivuilla (1.1.2024 alkaen). </a:t>
            </a:r>
            <a:endParaRPr lang="fi-FI" dirty="0">
              <a:latin typeface="+mn-lt"/>
            </a:endParaRPr>
          </a:p>
          <a:p>
            <a:pPr>
              <a:lnSpc>
                <a:spcPct val="107000"/>
              </a:lnSpc>
              <a:spcAft>
                <a:spcPts val="800"/>
              </a:spcAft>
            </a:pPr>
            <a:endParaRPr lang="fi-FI" dirty="0"/>
          </a:p>
          <a:p>
            <a:endParaRPr lang="fi-FI" dirty="0"/>
          </a:p>
        </p:txBody>
      </p:sp>
      <p:sp>
        <p:nvSpPr>
          <p:cNvPr id="15" name="TextBox 36">
            <a:extLst>
              <a:ext uri="{FF2B5EF4-FFF2-40B4-BE49-F238E27FC236}">
                <a16:creationId xmlns:a16="http://schemas.microsoft.com/office/drawing/2014/main" id="{FCA869E0-DA00-072E-0CE2-E13715E6E285}"/>
              </a:ext>
            </a:extLst>
          </p:cNvPr>
          <p:cNvSpPr txBox="1"/>
          <p:nvPr/>
        </p:nvSpPr>
        <p:spPr>
          <a:xfrm>
            <a:off x="6367482" y="1825626"/>
            <a:ext cx="5013692" cy="1930650"/>
          </a:xfrm>
          <a:prstGeom prst="rect">
            <a:avLst/>
          </a:prstGeom>
          <a:solidFill>
            <a:srgbClr val="FDE0F1"/>
          </a:solidFill>
          <a:ln w="19050" cap="flat" cmpd="sng" algn="ctr">
            <a:solidFill>
              <a:schemeClr val="accent3">
                <a:lumMod val="40000"/>
                <a:lumOff val="60000"/>
              </a:schemeClr>
            </a:solidFill>
            <a:prstDash val="solid"/>
            <a:round/>
            <a:headEnd type="none" w="med" len="med"/>
            <a:tailEnd type="none" w="med" len="med"/>
          </a:ln>
        </p:spPr>
        <p:txBody>
          <a:bodyPr wrap="square" lIns="90000" tIns="46800" rIns="90000" bIns="46800" numCol="1" spcCol="720000" rtlCol="0">
            <a:noAutofit/>
          </a:bodyPr>
          <a:lstStyle/>
          <a:p>
            <a:pPr marL="0" lvl="1" algn="just">
              <a:spcBef>
                <a:spcPts val="789"/>
              </a:spcBef>
              <a:spcAft>
                <a:spcPts val="175"/>
              </a:spcAft>
              <a:buClr>
                <a:schemeClr val="accent5"/>
              </a:buClr>
            </a:pPr>
            <a:r>
              <a:rPr lang="fi-FI" sz="1400" b="1" dirty="0">
                <a:cs typeface="Arial" panose="020B0604020202020204" pitchFamily="34" charset="0"/>
              </a:rPr>
              <a:t>Omavalvonnan seuranta</a:t>
            </a:r>
          </a:p>
          <a:p>
            <a:pPr marL="171450" lvl="1" indent="-171450" defTabSz="914286">
              <a:spcBef>
                <a:spcPts val="300"/>
              </a:spcBef>
              <a:spcAft>
                <a:spcPts val="175"/>
              </a:spcAft>
              <a:buFont typeface="Wingdings" panose="05000000000000000000" pitchFamily="2" charset="2"/>
              <a:buChar char="Ø"/>
              <a:defRPr/>
            </a:pPr>
            <a:r>
              <a:rPr lang="fi-FI" sz="1100" dirty="0">
                <a:solidFill>
                  <a:srgbClr val="000000"/>
                </a:solidFill>
                <a:latin typeface="Arial" panose="020B0604020202020204" pitchFamily="34" charset="0"/>
                <a:cs typeface="Arial" panose="020B0604020202020204" pitchFamily="34" charset="0"/>
                <a:hlinkClick r:id="rId6"/>
              </a:rPr>
              <a:t>Eloisan omavalvontaohjelma ja omavalvontasuunnitelmat internetsivuilla</a:t>
            </a:r>
            <a:endParaRPr lang="fi-FI" sz="1100" dirty="0">
              <a:solidFill>
                <a:srgbClr val="000000"/>
              </a:solidFill>
              <a:latin typeface="Arial" panose="020B0604020202020204" pitchFamily="34" charset="0"/>
              <a:cs typeface="Arial" panose="020B0604020202020204" pitchFamily="34" charset="0"/>
            </a:endParaRPr>
          </a:p>
          <a:p>
            <a:pPr marL="171450" lvl="1" indent="-171450" defTabSz="914286">
              <a:spcBef>
                <a:spcPts val="300"/>
              </a:spcBef>
              <a:spcAft>
                <a:spcPts val="175"/>
              </a:spcAft>
              <a:buFont typeface="Wingdings" panose="05000000000000000000" pitchFamily="2" charset="2"/>
              <a:buChar char="Ø"/>
              <a:defRPr/>
            </a:pPr>
            <a:r>
              <a:rPr lang="fi-FI" sz="1100" dirty="0">
                <a:hlinkClick r:id="rId7"/>
              </a:rPr>
              <a:t>Valvonnan yhteystiedot - Eloisa (etelasavonha.fi)</a:t>
            </a:r>
            <a:endParaRPr lang="fi-FI" sz="1100" dirty="0">
              <a:solidFill>
                <a:srgbClr val="000000"/>
              </a:solidFill>
              <a:latin typeface="Arial" panose="020B0604020202020204" pitchFamily="34" charset="0"/>
              <a:cs typeface="Arial" panose="020B0604020202020204" pitchFamily="34" charset="0"/>
            </a:endParaRPr>
          </a:p>
          <a:p>
            <a:pPr marL="628638" lvl="2" indent="-171450" defTabSz="914286">
              <a:spcBef>
                <a:spcPts val="300"/>
              </a:spcBef>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Ensisijaisesti palaute annetaan suoraan hoitavalle henkilöstölle ja yksikön vastuuhenkilölle. </a:t>
            </a:r>
            <a:r>
              <a:rPr lang="fi-FI" sz="1100" b="0" i="0" dirty="0">
                <a:solidFill>
                  <a:srgbClr val="1D1D1B"/>
                </a:solidFill>
                <a:effectLst/>
                <a:latin typeface="Arial" panose="020B0604020202020204" pitchFamily="34" charset="0"/>
              </a:rPr>
              <a:t>Jos palvelussa on havaittavissa asiakas- ja potilasturvallisuuteen vaikuttava seikkoja, jotka eivät ole annetusta palautteesta huolimatta parantuneet, asiasta kannattaa olla yhteydessä hyvinvointialueen valvontatiimiin.</a:t>
            </a:r>
            <a:endParaRPr lang="fi-FI" sz="1200" dirty="0">
              <a:solidFill>
                <a:srgbClr val="1D1D1B"/>
              </a:solidFill>
              <a:highlight>
                <a:srgbClr val="00FFFF"/>
              </a:highlight>
              <a:latin typeface="Arial" panose="020B0604020202020204" pitchFamily="34" charset="0"/>
              <a:cs typeface="Arial" panose="020B0604020202020204" pitchFamily="34" charset="0"/>
            </a:endParaRPr>
          </a:p>
          <a:p>
            <a:pPr marL="171450" lvl="1" indent="-171450" defTabSz="914286">
              <a:spcBef>
                <a:spcPts val="300"/>
              </a:spcBef>
              <a:spcAft>
                <a:spcPts val="175"/>
              </a:spcAft>
              <a:buFont typeface="Arial" panose="020B0604020202020204" pitchFamily="34" charset="0"/>
              <a:buChar char="•"/>
              <a:defRPr/>
            </a:pPr>
            <a:endParaRPr lang="fi-FI" sz="1200" dirty="0">
              <a:solidFill>
                <a:srgbClr val="000000"/>
              </a:solidFill>
              <a:highlight>
                <a:srgbClr val="00FFFF"/>
              </a:highlight>
              <a:latin typeface="Arial" panose="020B0604020202020204" pitchFamily="34" charset="0"/>
              <a:cs typeface="Arial" panose="020B0604020202020204" pitchFamily="34" charset="0"/>
            </a:endParaRPr>
          </a:p>
        </p:txBody>
      </p:sp>
      <p:sp>
        <p:nvSpPr>
          <p:cNvPr id="2" name="Rectangle 13">
            <a:extLst>
              <a:ext uri="{FF2B5EF4-FFF2-40B4-BE49-F238E27FC236}">
                <a16:creationId xmlns:a16="http://schemas.microsoft.com/office/drawing/2014/main" id="{F8F64DFC-3A87-E7AF-9E0F-CA44B7A3B645}"/>
              </a:ext>
            </a:extLst>
          </p:cNvPr>
          <p:cNvSpPr/>
          <p:nvPr/>
        </p:nvSpPr>
        <p:spPr>
          <a:xfrm>
            <a:off x="6367481" y="3891212"/>
            <a:ext cx="5013692" cy="2632679"/>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Omavalvontasuunnitelman päivittäminen ja ajantasaisuus: </a:t>
            </a:r>
          </a:p>
          <a:p>
            <a:endParaRPr lang="fi-FI" sz="1200" dirty="0">
              <a:solidFill>
                <a:schemeClr val="tx1"/>
              </a:solidFill>
            </a:endParaRPr>
          </a:p>
          <a:p>
            <a:r>
              <a:rPr lang="fi-FI" sz="1200" dirty="0">
                <a:solidFill>
                  <a:schemeClr val="tx1"/>
                </a:solidFill>
              </a:rPr>
              <a:t>Turvakodin omavalvontasuunnitelma tarkistetaan kerran vuodessa tai tarpeen mukaan useammin. Riskienhallinta ja omavalvonta ovat osa jokapäiväistä arjen työtä turvakodissa.</a:t>
            </a:r>
          </a:p>
          <a:p>
            <a:endParaRPr lang="fi-FI" sz="1200" dirty="0">
              <a:solidFill>
                <a:schemeClr val="tx1"/>
              </a:solidFill>
            </a:endParaRPr>
          </a:p>
          <a:p>
            <a:r>
              <a:rPr lang="fi-FI" sz="1200" dirty="0">
                <a:solidFill>
                  <a:schemeClr val="tx1"/>
                </a:solidFill>
              </a:rPr>
              <a:t>Esihenkilön sekä turvakodin asiakastyöstä vastaavan sosiaalityöntekijän vastuulla on perehdyttää henkilöstö omavalvonnan periaatteisiin sekä muistuttaa henkilöstöä sen velvollisuudesta ilmoittaa asiakasturvallisuutta koskevista epäkohdista. Epäkohtailmoitukset käsitellään henkilöstön työkokouksissa ja niihin pyritään löytämään ratkaisut. </a:t>
            </a:r>
          </a:p>
          <a:p>
            <a:r>
              <a:rPr lang="fi-FI" sz="1200" dirty="0">
                <a:solidFill>
                  <a:schemeClr val="tx1"/>
                </a:solidFill>
              </a:rPr>
              <a:t>Henkilöstö osallistuu omavalvonnan suunnitteluun, toteuttamiseen ja kehittämiseen.</a:t>
            </a:r>
          </a:p>
          <a:p>
            <a:endParaRPr lang="fi-FI" sz="1200" dirty="0">
              <a:solidFill>
                <a:schemeClr val="tx1"/>
              </a:solidFill>
            </a:endParaRPr>
          </a:p>
        </p:txBody>
      </p:sp>
    </p:spTree>
    <p:extLst>
      <p:ext uri="{BB962C8B-B14F-4D97-AF65-F5344CB8AC3E}">
        <p14:creationId xmlns:p14="http://schemas.microsoft.com/office/powerpoint/2010/main" val="32460975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 name="think-cell data - do not delete" hidden="1">
            <a:extLst>
              <a:ext uri="{FF2B5EF4-FFF2-40B4-BE49-F238E27FC236}">
                <a16:creationId xmlns:a16="http://schemas.microsoft.com/office/drawing/2014/main" id="{9718F30D-BB36-5ADD-EB2C-85B5E6F9A712}"/>
              </a:ext>
            </a:extLst>
          </p:cNvPr>
          <p:cNvGraphicFramePr>
            <a:graphicFrameLocks noChangeAspect="1"/>
          </p:cNvGraphicFramePr>
          <p:nvPr>
            <p:custDataLst>
              <p:tags r:id="rId1"/>
            </p:custDataLst>
            <p:extLst>
              <p:ext uri="{D42A27DB-BD31-4B8C-83A1-F6EECF244321}">
                <p14:modId xmlns:p14="http://schemas.microsoft.com/office/powerpoint/2010/main" val="24869610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1" name="think-cell data - do not delete" hidden="1">
                        <a:extLst>
                          <a:ext uri="{FF2B5EF4-FFF2-40B4-BE49-F238E27FC236}">
                            <a16:creationId xmlns:a16="http://schemas.microsoft.com/office/drawing/2014/main" id="{9718F30D-BB36-5ADD-EB2C-85B5E6F9A71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05" name="Rectangle 104">
            <a:extLst>
              <a:ext uri="{FF2B5EF4-FFF2-40B4-BE49-F238E27FC236}">
                <a16:creationId xmlns:a16="http://schemas.microsoft.com/office/drawing/2014/main" id="{2A53886C-CF14-B24E-D34C-BD619D91E12D}"/>
              </a:ext>
            </a:extLst>
          </p:cNvPr>
          <p:cNvSpPr>
            <a:spLocks/>
          </p:cNvSpPr>
          <p:nvPr/>
        </p:nvSpPr>
        <p:spPr>
          <a:xfrm>
            <a:off x="433801" y="1689607"/>
            <a:ext cx="1372248" cy="4555544"/>
          </a:xfrm>
          <a:prstGeom prst="rect">
            <a:avLst/>
          </a:prstGeom>
          <a:solidFill>
            <a:srgbClr val="B209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fi-FI" dirty="0"/>
          </a:p>
        </p:txBody>
      </p:sp>
      <p:sp>
        <p:nvSpPr>
          <p:cNvPr id="101" name="Rectangle 100">
            <a:extLst>
              <a:ext uri="{FF2B5EF4-FFF2-40B4-BE49-F238E27FC236}">
                <a16:creationId xmlns:a16="http://schemas.microsoft.com/office/drawing/2014/main" id="{5DF0D985-6F03-6A20-C691-9F91304C5923}"/>
              </a:ext>
            </a:extLst>
          </p:cNvPr>
          <p:cNvSpPr>
            <a:spLocks/>
          </p:cNvSpPr>
          <p:nvPr/>
        </p:nvSpPr>
        <p:spPr>
          <a:xfrm>
            <a:off x="434759" y="972587"/>
            <a:ext cx="1372248" cy="633207"/>
          </a:xfrm>
          <a:prstGeom prst="rect">
            <a:avLst/>
          </a:prstGeom>
          <a:solidFill>
            <a:srgbClr val="B209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fi-FI" dirty="0"/>
          </a:p>
        </p:txBody>
      </p:sp>
      <p:sp>
        <p:nvSpPr>
          <p:cNvPr id="77" name="Rectangle 76">
            <a:extLst>
              <a:ext uri="{FF2B5EF4-FFF2-40B4-BE49-F238E27FC236}">
                <a16:creationId xmlns:a16="http://schemas.microsoft.com/office/drawing/2014/main" id="{2DCDE481-1BA3-616E-2BD3-F2E7E697B5F7}"/>
              </a:ext>
            </a:extLst>
          </p:cNvPr>
          <p:cNvSpPr>
            <a:spLocks/>
          </p:cNvSpPr>
          <p:nvPr/>
        </p:nvSpPr>
        <p:spPr>
          <a:xfrm>
            <a:off x="5529343" y="4092456"/>
            <a:ext cx="2875524" cy="2152697"/>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79" name="Rectangle 78">
            <a:extLst>
              <a:ext uri="{FF2B5EF4-FFF2-40B4-BE49-F238E27FC236}">
                <a16:creationId xmlns:a16="http://schemas.microsoft.com/office/drawing/2014/main" id="{5225BCC6-5465-8399-9121-823F0057690E}"/>
              </a:ext>
            </a:extLst>
          </p:cNvPr>
          <p:cNvSpPr>
            <a:spLocks/>
          </p:cNvSpPr>
          <p:nvPr/>
        </p:nvSpPr>
        <p:spPr>
          <a:xfrm>
            <a:off x="8537839" y="4092456"/>
            <a:ext cx="1633390" cy="21526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80" name="Rectangle 79">
            <a:extLst>
              <a:ext uri="{FF2B5EF4-FFF2-40B4-BE49-F238E27FC236}">
                <a16:creationId xmlns:a16="http://schemas.microsoft.com/office/drawing/2014/main" id="{9B433E70-FCB2-BC10-447A-4F3C0B3FCBA9}"/>
              </a:ext>
            </a:extLst>
          </p:cNvPr>
          <p:cNvSpPr>
            <a:spLocks/>
          </p:cNvSpPr>
          <p:nvPr/>
        </p:nvSpPr>
        <p:spPr>
          <a:xfrm>
            <a:off x="2297001" y="4092455"/>
            <a:ext cx="3053207" cy="215579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6" name="Rectangle 35">
            <a:extLst>
              <a:ext uri="{FF2B5EF4-FFF2-40B4-BE49-F238E27FC236}">
                <a16:creationId xmlns:a16="http://schemas.microsoft.com/office/drawing/2014/main" id="{308EBECE-9195-F1F6-1CAD-41EAF8119B84}"/>
              </a:ext>
            </a:extLst>
          </p:cNvPr>
          <p:cNvSpPr>
            <a:spLocks/>
          </p:cNvSpPr>
          <p:nvPr/>
        </p:nvSpPr>
        <p:spPr>
          <a:xfrm>
            <a:off x="10289283" y="1667690"/>
            <a:ext cx="1468518" cy="2214439"/>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sz="900" dirty="0">
              <a:solidFill>
                <a:schemeClr val="tx1"/>
              </a:solidFill>
            </a:endParaRPr>
          </a:p>
        </p:txBody>
      </p:sp>
      <p:sp>
        <p:nvSpPr>
          <p:cNvPr id="35" name="Rectangle 34">
            <a:extLst>
              <a:ext uri="{FF2B5EF4-FFF2-40B4-BE49-F238E27FC236}">
                <a16:creationId xmlns:a16="http://schemas.microsoft.com/office/drawing/2014/main" id="{E49A0491-C7FE-F85F-C12E-35FBBB692834}"/>
              </a:ext>
            </a:extLst>
          </p:cNvPr>
          <p:cNvSpPr>
            <a:spLocks/>
          </p:cNvSpPr>
          <p:nvPr/>
        </p:nvSpPr>
        <p:spPr>
          <a:xfrm>
            <a:off x="8535970" y="1667690"/>
            <a:ext cx="1635259" cy="2198697"/>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2" name="Rectangle 31">
            <a:extLst>
              <a:ext uri="{FF2B5EF4-FFF2-40B4-BE49-F238E27FC236}">
                <a16:creationId xmlns:a16="http://schemas.microsoft.com/office/drawing/2014/main" id="{4ED5A9BF-22EA-B970-1A47-1F548BB2402A}"/>
              </a:ext>
            </a:extLst>
          </p:cNvPr>
          <p:cNvSpPr>
            <a:spLocks/>
          </p:cNvSpPr>
          <p:nvPr/>
        </p:nvSpPr>
        <p:spPr>
          <a:xfrm>
            <a:off x="2306584" y="1677070"/>
            <a:ext cx="3053207" cy="2199419"/>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6" name="Rectangle 25">
            <a:extLst>
              <a:ext uri="{FF2B5EF4-FFF2-40B4-BE49-F238E27FC236}">
                <a16:creationId xmlns:a16="http://schemas.microsoft.com/office/drawing/2014/main" id="{A237E800-AD50-A91A-9E18-F84B5334315E}"/>
              </a:ext>
            </a:extLst>
          </p:cNvPr>
          <p:cNvSpPr>
            <a:spLocks/>
          </p:cNvSpPr>
          <p:nvPr/>
        </p:nvSpPr>
        <p:spPr>
          <a:xfrm>
            <a:off x="10288724" y="970530"/>
            <a:ext cx="1468517"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5" name="Rectangle 24">
            <a:extLst>
              <a:ext uri="{FF2B5EF4-FFF2-40B4-BE49-F238E27FC236}">
                <a16:creationId xmlns:a16="http://schemas.microsoft.com/office/drawing/2014/main" id="{B1E34C50-716C-3370-FABA-076DD1F84387}"/>
              </a:ext>
            </a:extLst>
          </p:cNvPr>
          <p:cNvSpPr>
            <a:spLocks/>
          </p:cNvSpPr>
          <p:nvPr/>
        </p:nvSpPr>
        <p:spPr>
          <a:xfrm>
            <a:off x="8537651" y="970530"/>
            <a:ext cx="1630371"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18">
            <a:extLst>
              <a:ext uri="{FF2B5EF4-FFF2-40B4-BE49-F238E27FC236}">
                <a16:creationId xmlns:a16="http://schemas.microsoft.com/office/drawing/2014/main" id="{7A268C32-0E41-11D9-4CC5-6E06A8BA2D6D}"/>
              </a:ext>
            </a:extLst>
          </p:cNvPr>
          <p:cNvSpPr/>
          <p:nvPr/>
        </p:nvSpPr>
        <p:spPr>
          <a:xfrm>
            <a:off x="5529343" y="970530"/>
            <a:ext cx="2869248" cy="59310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
            <a:extLst>
              <a:ext uri="{FF2B5EF4-FFF2-40B4-BE49-F238E27FC236}">
                <a16:creationId xmlns:a16="http://schemas.microsoft.com/office/drawing/2014/main" id="{0C9B8954-D1E9-4C74-7959-FB12BC9099E4}"/>
              </a:ext>
            </a:extLst>
          </p:cNvPr>
          <p:cNvSpPr>
            <a:spLocks/>
          </p:cNvSpPr>
          <p:nvPr/>
        </p:nvSpPr>
        <p:spPr>
          <a:xfrm>
            <a:off x="2306583" y="970530"/>
            <a:ext cx="3053207"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Title 1">
            <a:extLst>
              <a:ext uri="{FF2B5EF4-FFF2-40B4-BE49-F238E27FC236}">
                <a16:creationId xmlns:a16="http://schemas.microsoft.com/office/drawing/2014/main" id="{0D40AAC3-212B-5834-5D79-DA57F3EC1A21}"/>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600" b="1" i="0" u="none" strike="noStrike" kern="1200" cap="none" spc="0" normalizeH="0" baseline="0" noProof="0" dirty="0">
                <a:ln>
                  <a:noFill/>
                </a:ln>
                <a:solidFill>
                  <a:srgbClr val="ED0E93">
                    <a:lumMod val="75000"/>
                  </a:srgbClr>
                </a:solidFill>
                <a:effectLst/>
                <a:uLnTx/>
                <a:uFillTx/>
                <a:latin typeface="Arial Black" panose="020B0604020202020204" pitchFamily="34" charset="0"/>
                <a:ea typeface="+mj-ea"/>
              </a:rPr>
              <a:t>Toiminnan kehittäminen yksikön ja Eloisan </a:t>
            </a:r>
            <a:r>
              <a:rPr kumimoji="0" lang="fi-FI" sz="2600" b="1" i="0" u="none" strike="noStrike" kern="1200" cap="none" spc="0" normalizeH="0" baseline="0" noProof="0">
                <a:ln>
                  <a:noFill/>
                </a:ln>
                <a:solidFill>
                  <a:srgbClr val="ED0E93">
                    <a:lumMod val="75000"/>
                  </a:srgbClr>
                </a:solidFill>
                <a:effectLst/>
                <a:uLnTx/>
                <a:uFillTx/>
                <a:latin typeface="Arial Black" panose="020B0604020202020204" pitchFamily="34" charset="0"/>
                <a:ea typeface="+mj-ea"/>
              </a:rPr>
              <a:t>tasolla </a:t>
            </a:r>
            <a:endParaRPr kumimoji="0" lang="fi-FI" sz="2600" b="1" i="0" u="none" strike="noStrike" kern="1200" cap="none" spc="0" normalizeH="0" baseline="0" noProof="0" dirty="0">
              <a:ln>
                <a:noFill/>
              </a:ln>
              <a:solidFill>
                <a:srgbClr val="ED0E93">
                  <a:lumMod val="75000"/>
                </a:srgbClr>
              </a:solidFill>
              <a:effectLst/>
              <a:uLnTx/>
              <a:uFillTx/>
              <a:latin typeface="Arial Black" panose="020B0604020202020204" pitchFamily="34" charset="0"/>
              <a:ea typeface="+mj-ea"/>
            </a:endParaRPr>
          </a:p>
        </p:txBody>
      </p:sp>
      <p:sp>
        <p:nvSpPr>
          <p:cNvPr id="8" name="Tekstiruutu 7">
            <a:extLst>
              <a:ext uri="{FF2B5EF4-FFF2-40B4-BE49-F238E27FC236}">
                <a16:creationId xmlns:a16="http://schemas.microsoft.com/office/drawing/2014/main" id="{1950B7FC-2720-0D2A-DB2A-01CE057388DB}"/>
              </a:ext>
            </a:extLst>
          </p:cNvPr>
          <p:cNvSpPr txBox="1">
            <a:spLocks/>
          </p:cNvSpPr>
          <p:nvPr/>
        </p:nvSpPr>
        <p:spPr>
          <a:xfrm>
            <a:off x="2338656" y="1113429"/>
            <a:ext cx="3000314"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Tiedon lähteet</a:t>
            </a:r>
          </a:p>
        </p:txBody>
      </p:sp>
      <p:sp>
        <p:nvSpPr>
          <p:cNvPr id="9" name="Tekstiruutu 8">
            <a:extLst>
              <a:ext uri="{FF2B5EF4-FFF2-40B4-BE49-F238E27FC236}">
                <a16:creationId xmlns:a16="http://schemas.microsoft.com/office/drawing/2014/main" id="{F1511F70-38C9-1F7A-3C2B-A475548F271D}"/>
              </a:ext>
            </a:extLst>
          </p:cNvPr>
          <p:cNvSpPr txBox="1">
            <a:spLocks/>
          </p:cNvSpPr>
          <p:nvPr/>
        </p:nvSpPr>
        <p:spPr>
          <a:xfrm>
            <a:off x="8602362" y="1113429"/>
            <a:ext cx="1500950"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Käsittely</a:t>
            </a:r>
          </a:p>
        </p:txBody>
      </p:sp>
      <p:sp>
        <p:nvSpPr>
          <p:cNvPr id="10" name="Tekstiruutu 9">
            <a:extLst>
              <a:ext uri="{FF2B5EF4-FFF2-40B4-BE49-F238E27FC236}">
                <a16:creationId xmlns:a16="http://schemas.microsoft.com/office/drawing/2014/main" id="{17C937C6-5348-5969-48BD-582B930FEC18}"/>
              </a:ext>
            </a:extLst>
          </p:cNvPr>
          <p:cNvSpPr txBox="1">
            <a:spLocks/>
          </p:cNvSpPr>
          <p:nvPr/>
        </p:nvSpPr>
        <p:spPr>
          <a:xfrm>
            <a:off x="10268800" y="1113429"/>
            <a:ext cx="1508364"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Lopputulema</a:t>
            </a:r>
          </a:p>
        </p:txBody>
      </p:sp>
      <p:sp>
        <p:nvSpPr>
          <p:cNvPr id="11" name="Tekstiruutu 10">
            <a:extLst>
              <a:ext uri="{FF2B5EF4-FFF2-40B4-BE49-F238E27FC236}">
                <a16:creationId xmlns:a16="http://schemas.microsoft.com/office/drawing/2014/main" id="{3F07C689-34CA-05C1-4F3C-D6AA578BA2D2}"/>
              </a:ext>
            </a:extLst>
          </p:cNvPr>
          <p:cNvSpPr txBox="1">
            <a:spLocks/>
          </p:cNvSpPr>
          <p:nvPr/>
        </p:nvSpPr>
        <p:spPr>
          <a:xfrm rot="16200000">
            <a:off x="953986" y="2644548"/>
            <a:ext cx="2186882" cy="276999"/>
          </a:xfrm>
          <a:prstGeom prst="rect">
            <a:avLst/>
          </a:prstGeom>
          <a:solidFill>
            <a:srgbClr val="FDE0F1"/>
          </a:solid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ED0E93"/>
                </a:solidFill>
                <a:effectLst/>
                <a:uLnTx/>
                <a:uFillTx/>
                <a:latin typeface="Arial" panose="020B0604020202020204"/>
                <a:ea typeface="+mn-ea"/>
                <a:cs typeface="+mn-cs"/>
              </a:rPr>
              <a:t>Yksiköt</a:t>
            </a:r>
          </a:p>
        </p:txBody>
      </p:sp>
      <p:sp>
        <p:nvSpPr>
          <p:cNvPr id="12" name="Tekstiruutu 11">
            <a:extLst>
              <a:ext uri="{FF2B5EF4-FFF2-40B4-BE49-F238E27FC236}">
                <a16:creationId xmlns:a16="http://schemas.microsoft.com/office/drawing/2014/main" id="{BE06E7DB-F727-3DCB-B3E7-B2CFF072903F}"/>
              </a:ext>
            </a:extLst>
          </p:cNvPr>
          <p:cNvSpPr txBox="1">
            <a:spLocks/>
          </p:cNvSpPr>
          <p:nvPr/>
        </p:nvSpPr>
        <p:spPr>
          <a:xfrm rot="16200000">
            <a:off x="991800" y="5051025"/>
            <a:ext cx="2111251" cy="276999"/>
          </a:xfrm>
          <a:prstGeom prst="rect">
            <a:avLst/>
          </a:prstGeom>
          <a:solidFill>
            <a:srgbClr val="FDCFEA"/>
          </a:solid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ED0E93"/>
                </a:solidFill>
                <a:effectLst/>
                <a:uLnTx/>
                <a:uFillTx/>
                <a:latin typeface="Arial" panose="020B0604020202020204"/>
                <a:ea typeface="+mn-ea"/>
                <a:cs typeface="+mn-cs"/>
              </a:rPr>
              <a:t>Eloisan taso </a:t>
            </a:r>
          </a:p>
        </p:txBody>
      </p:sp>
      <p:sp>
        <p:nvSpPr>
          <p:cNvPr id="23" name="Tekstiruutu 22">
            <a:extLst>
              <a:ext uri="{FF2B5EF4-FFF2-40B4-BE49-F238E27FC236}">
                <a16:creationId xmlns:a16="http://schemas.microsoft.com/office/drawing/2014/main" id="{487AD754-5612-5452-7BFC-4B13DB391D3E}"/>
              </a:ext>
            </a:extLst>
          </p:cNvPr>
          <p:cNvSpPr txBox="1"/>
          <p:nvPr/>
        </p:nvSpPr>
        <p:spPr>
          <a:xfrm>
            <a:off x="10332059" y="1733448"/>
            <a:ext cx="1425742" cy="1938992"/>
          </a:xfrm>
          <a:prstGeom prst="rect">
            <a:avLst/>
          </a:prstGeom>
          <a:noFill/>
        </p:spPr>
        <p:txBody>
          <a:bodyPr wrap="square">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Arjen toiminnan kehittäminen nopealla syklillä </a:t>
            </a:r>
            <a:r>
              <a:rPr lang="fi-FI" sz="1000" b="1" dirty="0">
                <a:solidFill>
                  <a:srgbClr val="B2096E"/>
                </a:solidFill>
                <a:latin typeface="Arial" panose="020B0604020202020204"/>
              </a:rPr>
              <a:t>p</a:t>
            </a:r>
            <a:r>
              <a:rPr kumimoji="0" lang="fi-FI" sz="1000" b="1" i="0" u="none" strike="noStrike" kern="1200" cap="none" spc="0" normalizeH="0" baseline="0" noProof="0" dirty="0" err="1">
                <a:ln>
                  <a:noFill/>
                </a:ln>
                <a:solidFill>
                  <a:srgbClr val="B2096E"/>
                </a:solidFill>
                <a:effectLst/>
                <a:uLnTx/>
                <a:uFillTx/>
                <a:latin typeface="Arial" panose="020B0604020202020204"/>
                <a:ea typeface="+mn-ea"/>
                <a:cs typeface="+mn-cs"/>
              </a:rPr>
              <a:t>alavereissa</a:t>
            </a: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 sovitun perusteella. </a:t>
            </a:r>
          </a:p>
          <a:p>
            <a:pPr marL="0" marR="0" lvl="0" indent="0" defTabSz="914377" eaLnBrk="1" fontAlgn="auto" latinLnBrk="0" hangingPunct="1">
              <a:lnSpc>
                <a:spcPct val="100000"/>
              </a:lnSpc>
              <a:spcBef>
                <a:spcPts val="0"/>
              </a:spcBef>
              <a:spcAft>
                <a:spcPts val="0"/>
              </a:spcAft>
              <a:buClrTx/>
              <a:buSzTx/>
              <a:buFontTx/>
              <a:buNone/>
              <a:tabLst/>
              <a:defRPr/>
            </a:pPr>
            <a:endPar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endParaRPr>
          </a:p>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Yksikön kehittämis-suunnitelma julkaistaan omavalvonta-suunnitelmassa kerran vuodessa.</a:t>
            </a:r>
          </a:p>
        </p:txBody>
      </p:sp>
      <p:sp>
        <p:nvSpPr>
          <p:cNvPr id="4" name="TextBox 3">
            <a:extLst>
              <a:ext uri="{FF2B5EF4-FFF2-40B4-BE49-F238E27FC236}">
                <a16:creationId xmlns:a16="http://schemas.microsoft.com/office/drawing/2014/main" id="{869CDF47-163C-817D-4F41-5698B4AE72FE}"/>
              </a:ext>
            </a:extLst>
          </p:cNvPr>
          <p:cNvSpPr txBox="1"/>
          <p:nvPr/>
        </p:nvSpPr>
        <p:spPr>
          <a:xfrm>
            <a:off x="489502" y="2771535"/>
            <a:ext cx="1257743" cy="1094852"/>
          </a:xfrm>
          <a:prstGeom prst="rect">
            <a:avLst/>
          </a:prstGeom>
          <a:noFill/>
        </p:spPr>
        <p:txBody>
          <a:bodyPr wrap="square">
            <a:spAutoFit/>
          </a:bodyPr>
          <a:lstStyle/>
          <a:p>
            <a:pPr marL="0" marR="0" lvl="0" indent="0" defTabSz="914377" eaLnBrk="1" fontAlgn="auto" latinLnBrk="0" hangingPunct="1">
              <a:lnSpc>
                <a:spcPct val="110000"/>
              </a:lnSpc>
              <a:spcBef>
                <a:spcPts val="0"/>
              </a:spcBef>
              <a:spcAft>
                <a:spcPts val="0"/>
              </a:spcAft>
              <a:buClrTx/>
              <a:buSzTx/>
              <a:buFontTx/>
              <a:buNone/>
              <a:tabLst/>
              <a:defRPr/>
            </a:pPr>
            <a:r>
              <a:rPr kumimoji="0" lang="fi-FI" sz="1000" b="1" i="0" u="none" strike="noStrike" kern="1200" cap="none" spc="0" normalizeH="0" baseline="0" noProof="0" dirty="0">
                <a:ln>
                  <a:noFill/>
                </a:ln>
                <a:solidFill>
                  <a:schemeClr val="bg1"/>
                </a:solidFill>
                <a:effectLst/>
                <a:uLnTx/>
                <a:uFillTx/>
                <a:latin typeface="Arial" panose="020B0604020202020204"/>
                <a:ea typeface="+mn-ea"/>
                <a:cs typeface="+mn-cs"/>
              </a:rPr>
              <a:t>Laadukkaat palvelut, asiakas-turvallisuus hyvällä tasolla, vähemmän vaara-tapahtumia</a:t>
            </a:r>
          </a:p>
        </p:txBody>
      </p:sp>
      <p:sp>
        <p:nvSpPr>
          <p:cNvPr id="16" name="Tekstiruutu 9">
            <a:extLst>
              <a:ext uri="{FF2B5EF4-FFF2-40B4-BE49-F238E27FC236}">
                <a16:creationId xmlns:a16="http://schemas.microsoft.com/office/drawing/2014/main" id="{7EA5327E-27E0-009D-DF7E-52AD649876F8}"/>
              </a:ext>
            </a:extLst>
          </p:cNvPr>
          <p:cNvSpPr txBox="1">
            <a:spLocks/>
          </p:cNvSpPr>
          <p:nvPr/>
        </p:nvSpPr>
        <p:spPr>
          <a:xfrm>
            <a:off x="645871" y="1119914"/>
            <a:ext cx="1046994" cy="338554"/>
          </a:xfrm>
          <a:prstGeom prst="rect">
            <a:avLst/>
          </a:prstGeom>
          <a:noFill/>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chemeClr val="bg1"/>
                </a:solidFill>
                <a:effectLst/>
                <a:uLnTx/>
                <a:uFillTx/>
                <a:latin typeface="Arial" panose="020B0604020202020204"/>
                <a:ea typeface="+mn-ea"/>
                <a:cs typeface="+mn-cs"/>
              </a:rPr>
              <a:t>Tavoite</a:t>
            </a:r>
          </a:p>
        </p:txBody>
      </p:sp>
      <mc:AlternateContent xmlns:mc="http://schemas.openxmlformats.org/markup-compatibility/2006" xmlns:p14="http://schemas.microsoft.com/office/powerpoint/2010/main">
        <mc:Choice Requires="p14">
          <p:contentPart p14:bwMode="auto" r:id="rId6">
            <p14:nvContentPartPr>
              <p14:cNvPr id="29" name="Ink 28">
                <a:extLst>
                  <a:ext uri="{FF2B5EF4-FFF2-40B4-BE49-F238E27FC236}">
                    <a16:creationId xmlns:a16="http://schemas.microsoft.com/office/drawing/2014/main" id="{DD9B7F38-00F3-A6F7-C686-E0ABB8262AB0}"/>
                  </a:ext>
                </a:extLst>
              </p14:cNvPr>
              <p14:cNvContentPartPr/>
              <p14:nvPr/>
            </p14:nvContentPartPr>
            <p14:xfrm>
              <a:off x="-1160334" y="894693"/>
              <a:ext cx="360" cy="360"/>
            </p14:xfrm>
          </p:contentPart>
        </mc:Choice>
        <mc:Fallback xmlns="">
          <p:pic>
            <p:nvPicPr>
              <p:cNvPr id="29" name="Ink 28">
                <a:extLst>
                  <a:ext uri="{FF2B5EF4-FFF2-40B4-BE49-F238E27FC236}">
                    <a16:creationId xmlns:a16="http://schemas.microsoft.com/office/drawing/2014/main" id="{DD9B7F38-00F3-A6F7-C686-E0ABB8262AB0}"/>
                  </a:ext>
                </a:extLst>
              </p:cNvPr>
              <p:cNvPicPr/>
              <p:nvPr/>
            </p:nvPicPr>
            <p:blipFill>
              <a:blip r:embed="rId8"/>
              <a:stretch>
                <a:fillRect/>
              </a:stretch>
            </p:blipFill>
            <p:spPr>
              <a:xfrm>
                <a:off x="-1164654" y="890373"/>
                <a:ext cx="9000" cy="9000"/>
              </a:xfrm>
              <a:prstGeom prst="rect">
                <a:avLst/>
              </a:prstGeom>
            </p:spPr>
          </p:pic>
        </mc:Fallback>
      </mc:AlternateContent>
      <p:sp>
        <p:nvSpPr>
          <p:cNvPr id="33" name="TextBox 32">
            <a:extLst>
              <a:ext uri="{FF2B5EF4-FFF2-40B4-BE49-F238E27FC236}">
                <a16:creationId xmlns:a16="http://schemas.microsoft.com/office/drawing/2014/main" id="{CDEB6373-135D-7DCC-3B17-1445BD1CC230}"/>
              </a:ext>
            </a:extLst>
          </p:cNvPr>
          <p:cNvSpPr txBox="1">
            <a:spLocks/>
          </p:cNvSpPr>
          <p:nvPr/>
        </p:nvSpPr>
        <p:spPr>
          <a:xfrm>
            <a:off x="8537650" y="1733448"/>
            <a:ext cx="1581980" cy="1831271"/>
          </a:xfrm>
          <a:prstGeom prst="rect">
            <a:avLst/>
          </a:prstGeom>
          <a:noFill/>
        </p:spPr>
        <p:txBody>
          <a:bodyPr wrap="square" rtlCol="0">
            <a:spAutoFit/>
          </a:bodyPr>
          <a:lstStyle/>
          <a:p>
            <a:pPr marL="171450" marR="0" lvl="0" indent="-135450"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rPr>
              <a:t>Tunnistetaan korjaavat toimenpiteet, ja otetaan ne käyttöön arjen toiminnassa. </a:t>
            </a:r>
          </a:p>
          <a:p>
            <a:pPr marL="171450" marR="0" lvl="0" indent="-135450"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lang="fi-FI" sz="900" dirty="0">
                <a:solidFill>
                  <a:srgbClr val="000000"/>
                </a:solidFill>
                <a:latin typeface="Arial" panose="020B0604020202020204"/>
              </a:rPr>
              <a:t>P</a:t>
            </a:r>
            <a:r>
              <a:rPr kumimoji="0" lang="fi-FI" sz="900" i="0" u="none" strike="noStrike" kern="1200" cap="none" spc="0" normalizeH="0" baseline="0" noProof="0" dirty="0" err="1">
                <a:ln>
                  <a:noFill/>
                </a:ln>
                <a:solidFill>
                  <a:srgbClr val="000000"/>
                </a:solidFill>
                <a:effectLst/>
                <a:uLnTx/>
                <a:uFillTx/>
                <a:latin typeface="Arial" panose="020B0604020202020204"/>
                <a:ea typeface="+mn-ea"/>
                <a:cs typeface="+mn-cs"/>
              </a:rPr>
              <a:t>äivitetään</a:t>
            </a:r>
            <a:r>
              <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rPr>
              <a:t> omavalvonta-suunnitelmaan kehittämistoimenpiteet kerran vuodessa, ja otetaan korjaavat toimet käyttöön.</a:t>
            </a:r>
          </a:p>
          <a:p>
            <a:pPr marL="171450" marR="0" lvl="0" indent="-135450" algn="l" defTabSz="914377"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4" name="Tekstiruutu 8">
            <a:extLst>
              <a:ext uri="{FF2B5EF4-FFF2-40B4-BE49-F238E27FC236}">
                <a16:creationId xmlns:a16="http://schemas.microsoft.com/office/drawing/2014/main" id="{D708B6C2-80CD-CED8-60F4-BF6F2298ABFC}"/>
              </a:ext>
            </a:extLst>
          </p:cNvPr>
          <p:cNvSpPr txBox="1"/>
          <p:nvPr/>
        </p:nvSpPr>
        <p:spPr>
          <a:xfrm>
            <a:off x="5605670" y="988472"/>
            <a:ext cx="2713382"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Kehittämisen sykli </a:t>
            </a:r>
          </a:p>
        </p:txBody>
      </p:sp>
      <p:sp>
        <p:nvSpPr>
          <p:cNvPr id="39" name="TextBox 38">
            <a:extLst>
              <a:ext uri="{FF2B5EF4-FFF2-40B4-BE49-F238E27FC236}">
                <a16:creationId xmlns:a16="http://schemas.microsoft.com/office/drawing/2014/main" id="{567804D9-FAF2-55D1-C6AE-9FBEE9B8C10C}"/>
              </a:ext>
            </a:extLst>
          </p:cNvPr>
          <p:cNvSpPr txBox="1">
            <a:spLocks/>
          </p:cNvSpPr>
          <p:nvPr/>
        </p:nvSpPr>
        <p:spPr>
          <a:xfrm>
            <a:off x="8566357" y="4083667"/>
            <a:ext cx="1443597" cy="2739211"/>
          </a:xfrm>
          <a:prstGeom prst="rect">
            <a:avLst/>
          </a:prstGeom>
          <a:noFill/>
        </p:spPr>
        <p:txBody>
          <a:bodyPr wrap="square" lIns="91440" tIns="45720" rIns="91440" bIns="45720" rtlCol="0" anchor="t">
            <a:spAutoFit/>
          </a:bodyPr>
          <a:lstStyle>
            <a:defPPr>
              <a:defRPr lang="fi-FI"/>
            </a:defPPr>
            <a:lvl1pPr marL="171450" indent="-171450">
              <a:spcBef>
                <a:spcPts val="600"/>
              </a:spcBef>
              <a:buFont typeface="Arial" panose="020B0604020202020204" pitchFamily="34" charset="0"/>
              <a:buChar char="•"/>
              <a:defRPr sz="1000" b="1"/>
            </a:lvl1pPr>
          </a:lstStyle>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Tunnistetaan palvelua koskevat korjaavat toimenpiteet, ja otetaan ne käyttöön palvelun kaikiss</a:t>
            </a:r>
            <a:r>
              <a:rPr lang="fi-FI" sz="900" b="0" dirty="0">
                <a:solidFill>
                  <a:srgbClr val="000000"/>
                </a:solidFill>
                <a:latin typeface="Arial" panose="020B0604020202020204"/>
              </a:rPr>
              <a:t>a yksiköissä.</a:t>
            </a:r>
            <a:endParaRPr lang="en-US" dirty="0">
              <a:ea typeface="+mn-ea"/>
              <a:cs typeface="+mn-cs"/>
            </a:endParaRP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Omavalvonta-ohjelman toteutumisen raportointi</a:t>
            </a:r>
            <a:r>
              <a:rPr kumimoji="0" lang="fi-FI" sz="900" b="0" i="0" u="none" strike="noStrike" kern="1200" cap="none" spc="0" normalizeH="0" baseline="0" noProof="0" dirty="0">
                <a:ln>
                  <a:noFill/>
                </a:ln>
                <a:effectLst/>
                <a:uLnTx/>
                <a:uFillTx/>
                <a:latin typeface="Arial" panose="020B0604020202020204"/>
                <a:ea typeface="+mn-ea"/>
                <a:cs typeface="+mn-cs"/>
              </a:rPr>
              <a:t> </a:t>
            </a:r>
            <a:r>
              <a:rPr lang="fi-FI" sz="900" b="0" dirty="0">
                <a:latin typeface="Arial" panose="020B0604020202020204"/>
              </a:rPr>
              <a:t>4kk</a:t>
            </a:r>
            <a:r>
              <a:rPr kumimoji="0" lang="fi-FI" sz="900" b="0" i="0" u="none" strike="noStrike" kern="1200" cap="none" spc="0" normalizeH="0" baseline="0" noProof="0" dirty="0">
                <a:ln>
                  <a:noFill/>
                </a:ln>
                <a:effectLst/>
                <a:uLnTx/>
                <a:uFillTx/>
                <a:latin typeface="Arial" panose="020B0604020202020204"/>
                <a:ea typeface="+mn-ea"/>
                <a:cs typeface="+mn-cs"/>
              </a:rPr>
              <a:t> </a:t>
            </a: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välein Eloisan nettisivuille.</a:t>
            </a: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lang="fi-FI" sz="900" b="0" dirty="0">
                <a:solidFill>
                  <a:srgbClr val="000000"/>
                </a:solidFill>
                <a:latin typeface="Arial" panose="020B0604020202020204"/>
              </a:rPr>
              <a:t>Vastuuhenkilö käy epäkohtailmoitukset valvontatiimin kanssa läpi 4 kk:n välein</a:t>
            </a:r>
            <a:endParaRPr lang="fi-FI" sz="900" b="0" i="0" u="none" strike="noStrike" kern="1200" cap="none" spc="0" normalizeH="0" baseline="0" noProof="0" dirty="0">
              <a:ln>
                <a:noFill/>
              </a:ln>
              <a:solidFill>
                <a:srgbClr val="000000"/>
              </a:solidFill>
              <a:effectLst/>
              <a:uLnTx/>
              <a:uFillTx/>
              <a:latin typeface="Arial" panose="020B0604020202020204"/>
              <a:cs typeface="Arial"/>
            </a:endParaRP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endParaRPr lang="fi-FI" sz="900" b="0" i="0" u="none" strike="noStrike" kern="1200" cap="none" spc="0" normalizeH="0" baseline="0" noProof="0" dirty="0">
              <a:ln>
                <a:noFill/>
              </a:ln>
              <a:solidFill>
                <a:srgbClr val="000000"/>
              </a:solidFill>
              <a:effectLst/>
              <a:uLnTx/>
              <a:uFillTx/>
              <a:latin typeface="Arial" panose="020B0604020202020204"/>
              <a:cs typeface="Arial"/>
            </a:endParaRPr>
          </a:p>
        </p:txBody>
      </p:sp>
      <p:sp>
        <p:nvSpPr>
          <p:cNvPr id="75" name="TextBox 74">
            <a:extLst>
              <a:ext uri="{FF2B5EF4-FFF2-40B4-BE49-F238E27FC236}">
                <a16:creationId xmlns:a16="http://schemas.microsoft.com/office/drawing/2014/main" id="{8C56B79E-77AA-C221-D0BE-4FA89E9221C7}"/>
              </a:ext>
            </a:extLst>
          </p:cNvPr>
          <p:cNvSpPr txBox="1"/>
          <p:nvPr/>
        </p:nvSpPr>
        <p:spPr>
          <a:xfrm>
            <a:off x="2185925" y="3903068"/>
            <a:ext cx="9908898" cy="230832"/>
          </a:xfrm>
          <a:prstGeom prst="rect">
            <a:avLst/>
          </a:prstGeom>
          <a:solidFill>
            <a:srgbClr val="FDF1F8"/>
          </a:solidFill>
        </p:spPr>
        <p:txBody>
          <a:bodyPr wrap="square" lIns="216000"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900" b="0" i="1" u="none" strike="noStrike" kern="1200" cap="none" spc="0" normalizeH="0" baseline="0" noProof="0" dirty="0">
                <a:ln>
                  <a:noFill/>
                </a:ln>
                <a:solidFill>
                  <a:srgbClr val="ED0E93"/>
                </a:solidFill>
                <a:effectLst/>
                <a:uLnTx/>
                <a:uFillTx/>
                <a:latin typeface="Arial" panose="020B0604020202020204"/>
                <a:ea typeface="+mn-ea"/>
                <a:cs typeface="+mn-cs"/>
              </a:rPr>
              <a:t>Tiedon siirto ja kehittäminen tasojen välillä </a:t>
            </a:r>
          </a:p>
        </p:txBody>
      </p:sp>
      <p:sp>
        <p:nvSpPr>
          <p:cNvPr id="20" name="TextBox 19">
            <a:extLst>
              <a:ext uri="{FF2B5EF4-FFF2-40B4-BE49-F238E27FC236}">
                <a16:creationId xmlns:a16="http://schemas.microsoft.com/office/drawing/2014/main" id="{63A4C773-73C6-87A3-BB0B-49D39E44BE48}"/>
              </a:ext>
            </a:extLst>
          </p:cNvPr>
          <p:cNvSpPr txBox="1">
            <a:spLocks/>
          </p:cNvSpPr>
          <p:nvPr/>
        </p:nvSpPr>
        <p:spPr>
          <a:xfrm>
            <a:off x="2353142" y="1669405"/>
            <a:ext cx="3040564" cy="2123658"/>
          </a:xfrm>
          <a:prstGeom prst="rect">
            <a:avLst/>
          </a:prstGeom>
          <a:noFill/>
        </p:spPr>
        <p:txBody>
          <a:bodyPr wrap="square" rtlCol="0">
            <a:spAutoFit/>
          </a:bodyPr>
          <a:lstStyle/>
          <a:p>
            <a:pPr marL="0" marR="0" indent="0" algn="l" eaLnBrk="1" fontAlgn="auto" latinLnBrk="0" hangingPunct="1">
              <a:spcBef>
                <a:spcPts val="0"/>
              </a:spcBef>
              <a:spcAft>
                <a:spcPts val="0"/>
              </a:spcAft>
            </a:pPr>
            <a:r>
              <a:rPr lang="fi-FI" sz="1000" b="1" i="0" u="none" strike="noStrike" kern="1200" dirty="0">
                <a:solidFill>
                  <a:srgbClr val="000000"/>
                </a:solidFill>
                <a:effectLst/>
                <a:latin typeface="Arial" panose="020B0604020202020204" pitchFamily="34" charset="0"/>
              </a:rPr>
              <a:t>Raportointityökalun (vaaratilanne) ilmoitukset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ilmoitukset epäkohdista ja niiden uhista</a:t>
            </a:r>
            <a:endParaRPr lang="fi-FI" sz="9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ilmoitukset läheltä piti -tilanteista, vaaratilanteista, lääkepoikkeamista ja viallisista laitteista</a:t>
            </a:r>
            <a:endParaRPr lang="fi-FI" sz="900" b="0" i="0" u="none" strike="noStrike" dirty="0">
              <a:effectLst/>
              <a:latin typeface="Arial" panose="020B0604020202020204" pitchFamily="34" charset="0"/>
            </a:endParaRPr>
          </a:p>
          <a:p>
            <a:pPr marL="0" algn="l" eaLnBrk="1" fontAlgn="t"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Asiakaspalautteet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suulliset palautteet työntekijöille</a:t>
            </a:r>
            <a:endParaRPr lang="fi-FI" sz="9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sähköiset palautteet </a:t>
            </a:r>
            <a:endParaRPr lang="fi-FI" sz="900" b="0" i="0" u="none" strike="noStrike" dirty="0">
              <a:effectLst/>
              <a:latin typeface="Arial" panose="020B0604020202020204" pitchFamily="34" charset="0"/>
            </a:endParaRPr>
          </a:p>
          <a:p>
            <a:pPr marL="0" algn="l" eaLnBrk="1" fontAlgn="t"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Työntekijöiden kokemukset </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ennaltaehkäisevät toimet riskienhallintaan perustuen työntekijöiden kokemukseen</a:t>
            </a:r>
            <a:endParaRPr lang="fi-FI" sz="900" b="0" i="0" u="none" strike="noStrike" dirty="0">
              <a:effectLst/>
              <a:latin typeface="Arial" panose="020B0604020202020204" pitchFamily="34" charset="0"/>
            </a:endParaRPr>
          </a:p>
          <a:p>
            <a:pPr marL="0" marR="0" indent="0" algn="l" eaLnBrk="1" fontAlgn="auto"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Tiedolla johtamisen mittarit </a:t>
            </a:r>
            <a:endParaRPr lang="fi-FI" sz="10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t</a:t>
            </a:r>
            <a:r>
              <a:rPr lang="fi-FI" sz="900" b="0" i="0" u="none" strike="noStrike" kern="1200" dirty="0">
                <a:solidFill>
                  <a:srgbClr val="000000"/>
                </a:solidFill>
                <a:effectLst/>
                <a:latin typeface="Arial" panose="020B0604020202020204" pitchFamily="34" charset="0"/>
              </a:rPr>
              <a:t>oiminnan mittarit</a:t>
            </a:r>
            <a:endParaRPr lang="fi-FI" sz="900" b="0" i="0" u="none" strike="noStrike" dirty="0">
              <a:effectLst/>
              <a:latin typeface="Arial" panose="020B0604020202020204" pitchFamily="34" charset="0"/>
            </a:endParaRPr>
          </a:p>
        </p:txBody>
      </p:sp>
      <p:cxnSp>
        <p:nvCxnSpPr>
          <p:cNvPr id="38" name="Straight Connector 37">
            <a:extLst>
              <a:ext uri="{FF2B5EF4-FFF2-40B4-BE49-F238E27FC236}">
                <a16:creationId xmlns:a16="http://schemas.microsoft.com/office/drawing/2014/main" id="{114EA06A-547F-8303-AFB9-AD644399A5F4}"/>
              </a:ext>
            </a:extLst>
          </p:cNvPr>
          <p:cNvCxnSpPr>
            <a:cxnSpLocks/>
          </p:cNvCxnSpPr>
          <p:nvPr/>
        </p:nvCxnSpPr>
        <p:spPr>
          <a:xfrm>
            <a:off x="2270104" y="2328761"/>
            <a:ext cx="3189982"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48C8A1D-C1EA-31A0-AC33-A7E25994E6BB}"/>
              </a:ext>
            </a:extLst>
          </p:cNvPr>
          <p:cNvCxnSpPr>
            <a:cxnSpLocks/>
          </p:cNvCxnSpPr>
          <p:nvPr/>
        </p:nvCxnSpPr>
        <p:spPr>
          <a:xfrm>
            <a:off x="2221159" y="2870386"/>
            <a:ext cx="3238927"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9A7C034-63D4-D1B5-571A-C559FDECF864}"/>
              </a:ext>
            </a:extLst>
          </p:cNvPr>
          <p:cNvCxnSpPr>
            <a:cxnSpLocks/>
          </p:cNvCxnSpPr>
          <p:nvPr/>
        </p:nvCxnSpPr>
        <p:spPr>
          <a:xfrm>
            <a:off x="2270104" y="3394510"/>
            <a:ext cx="3089686"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52" name="Elbow Connector 51">
            <a:extLst>
              <a:ext uri="{FF2B5EF4-FFF2-40B4-BE49-F238E27FC236}">
                <a16:creationId xmlns:a16="http://schemas.microsoft.com/office/drawing/2014/main" id="{B840DEC8-E713-643D-E4DA-DE4778AFF816}"/>
              </a:ext>
            </a:extLst>
          </p:cNvPr>
          <p:cNvCxnSpPr>
            <a:cxnSpLocks/>
          </p:cNvCxnSpPr>
          <p:nvPr/>
        </p:nvCxnSpPr>
        <p:spPr>
          <a:xfrm rot="5400000">
            <a:off x="6065670" y="1410995"/>
            <a:ext cx="11006" cy="9903617"/>
          </a:xfrm>
          <a:prstGeom prst="bentConnector3">
            <a:avLst>
              <a:gd name="adj1" fmla="val 2177049"/>
            </a:avLst>
          </a:prstGeom>
          <a:ln w="63500">
            <a:solidFill>
              <a:schemeClr val="accent3">
                <a:lumMod val="60000"/>
                <a:lumOff val="40000"/>
              </a:schemeClr>
            </a:solidFill>
            <a:headEnd w="med" len="sm"/>
            <a:tailEnd type="triangle" w="med" len="sm"/>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9AB84324-A99C-E2DA-93CA-CF5AAAEB2806}"/>
              </a:ext>
            </a:extLst>
          </p:cNvPr>
          <p:cNvSpPr txBox="1"/>
          <p:nvPr/>
        </p:nvSpPr>
        <p:spPr>
          <a:xfrm>
            <a:off x="2328530" y="4175881"/>
            <a:ext cx="2784848" cy="2092881"/>
          </a:xfrm>
          <a:prstGeom prst="rect">
            <a:avLst/>
          </a:prstGeom>
          <a:noFill/>
        </p:spPr>
        <p:txBody>
          <a:bodyPr wrap="square" rtlCol="0">
            <a:spAutoFit/>
          </a:bodyPr>
          <a:lstStyle/>
          <a:p>
            <a:pPr marL="0" marR="0" indent="0" algn="l" eaLnBrk="1" fontAlgn="auto"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Epäkohtailmoitukset</a:t>
            </a:r>
            <a:endParaRPr lang="fi-FI" sz="1000" b="0" i="0" u="none" strike="noStrike" dirty="0">
              <a:effectLst/>
              <a:latin typeface="Arial" panose="020B0604020202020204" pitchFamily="34" charset="0"/>
            </a:endParaRPr>
          </a:p>
          <a:p>
            <a:pPr marL="0" marR="0" indent="0" algn="l" eaLnBrk="1" fontAlgn="auto" latinLnBrk="0" hangingPunct="1">
              <a:spcBef>
                <a:spcPts val="600"/>
              </a:spcBef>
              <a:spcAft>
                <a:spcPts val="0"/>
              </a:spcAft>
            </a:pPr>
            <a:r>
              <a:rPr lang="fi-FI" sz="1000" b="1" i="0" u="none" strike="noStrike" kern="1200" dirty="0">
                <a:effectLst/>
                <a:latin typeface="Arial" panose="020B0604020202020204" pitchFamily="34" charset="0"/>
              </a:rPr>
              <a:t>Asiakaspalautteet</a:t>
            </a:r>
            <a:endParaRPr lang="fi-FI" sz="10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Eloisan palautelomake</a:t>
            </a:r>
            <a:endParaRPr lang="fi-FI" sz="9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dirty="0">
                <a:latin typeface="Arial" panose="020B0604020202020204" pitchFamily="34" charset="0"/>
              </a:rPr>
              <a:t>Kansallinen vanhuspalveluiden kysely</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Kokemukset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tiimien kehittämisideat, omavalvonnan tavoitteet</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Tiedolla johtamisen mittarit </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toiminnan mittarit</a:t>
            </a:r>
          </a:p>
          <a:p>
            <a:pPr marL="173736" indent="-101736" algn="l" eaLnBrk="1" fontAlgn="t"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asiakastyytyväisyys</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Yksiköiden omavalvontasuunnitelmat</a:t>
            </a:r>
            <a:endParaRPr lang="fi-FI" sz="10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Valvonnan kyselyt</a:t>
            </a:r>
            <a:endParaRPr lang="fi-FI" sz="1000" b="0" i="0" u="none" strike="noStrike" dirty="0">
              <a:effectLst/>
              <a:latin typeface="Arial" panose="020B0604020202020204" pitchFamily="34" charset="0"/>
            </a:endParaRPr>
          </a:p>
        </p:txBody>
      </p:sp>
      <p:cxnSp>
        <p:nvCxnSpPr>
          <p:cNvPr id="62" name="Straight Connector 61">
            <a:extLst>
              <a:ext uri="{FF2B5EF4-FFF2-40B4-BE49-F238E27FC236}">
                <a16:creationId xmlns:a16="http://schemas.microsoft.com/office/drawing/2014/main" id="{B8DDEEA3-97FB-1D14-FA9B-29B5C2A4AC61}"/>
              </a:ext>
            </a:extLst>
          </p:cNvPr>
          <p:cNvCxnSpPr>
            <a:cxnSpLocks/>
          </p:cNvCxnSpPr>
          <p:nvPr/>
        </p:nvCxnSpPr>
        <p:spPr>
          <a:xfrm>
            <a:off x="2276456" y="4418650"/>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EED94F0C-AD0C-F929-47C7-4AC2EB2722B8}"/>
              </a:ext>
            </a:extLst>
          </p:cNvPr>
          <p:cNvCxnSpPr>
            <a:cxnSpLocks/>
          </p:cNvCxnSpPr>
          <p:nvPr/>
        </p:nvCxnSpPr>
        <p:spPr>
          <a:xfrm>
            <a:off x="2276456" y="4907022"/>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18BEAA42-3067-4398-916F-4ACDB5681D33}"/>
              </a:ext>
            </a:extLst>
          </p:cNvPr>
          <p:cNvCxnSpPr>
            <a:cxnSpLocks/>
          </p:cNvCxnSpPr>
          <p:nvPr/>
        </p:nvCxnSpPr>
        <p:spPr>
          <a:xfrm>
            <a:off x="2276456" y="5260313"/>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6D3BA29A-DE3B-5886-269E-06B11DC70C18}"/>
              </a:ext>
            </a:extLst>
          </p:cNvPr>
          <p:cNvCxnSpPr>
            <a:cxnSpLocks/>
          </p:cNvCxnSpPr>
          <p:nvPr/>
        </p:nvCxnSpPr>
        <p:spPr>
          <a:xfrm>
            <a:off x="2276456" y="5784311"/>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F8B865A7-592C-518A-A2E4-41BC96444C79}"/>
              </a:ext>
            </a:extLst>
          </p:cNvPr>
          <p:cNvCxnSpPr>
            <a:cxnSpLocks/>
          </p:cNvCxnSpPr>
          <p:nvPr/>
        </p:nvCxnSpPr>
        <p:spPr>
          <a:xfrm>
            <a:off x="2276456" y="6009943"/>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AC6EDCF4-C7A0-14AA-F3D9-1F10C8B567A4}"/>
              </a:ext>
            </a:extLst>
          </p:cNvPr>
          <p:cNvSpPr txBox="1"/>
          <p:nvPr/>
        </p:nvSpPr>
        <p:spPr>
          <a:xfrm>
            <a:off x="6256862" y="4185787"/>
            <a:ext cx="2266935" cy="230832"/>
          </a:xfrm>
          <a:prstGeom prst="rect">
            <a:avLst/>
          </a:prstGeom>
          <a:noFill/>
        </p:spPr>
        <p:txBody>
          <a:bodyPr wrap="square" rtlCol="0">
            <a:spAutoFit/>
          </a:bodyPr>
          <a:lstStyle/>
          <a:p>
            <a:pPr marL="0" marR="0" indent="0" algn="l" eaLnBrk="1" fontAlgn="auto" latinLnBrk="0" hangingPunct="1">
              <a:spcBef>
                <a:spcPts val="0"/>
              </a:spcBef>
              <a:spcAft>
                <a:spcPts val="1130"/>
              </a:spcAft>
            </a:pPr>
            <a:r>
              <a:rPr lang="fi-FI" sz="900" dirty="0">
                <a:solidFill>
                  <a:srgbClr val="000000"/>
                </a:solidFill>
                <a:latin typeface="Arial" panose="020B0604020202020204" pitchFamily="34" charset="0"/>
              </a:rPr>
              <a:t>Yksikön vastuuhenkilö </a:t>
            </a:r>
          </a:p>
        </p:txBody>
      </p:sp>
      <p:sp>
        <p:nvSpPr>
          <p:cNvPr id="3" name="Rectangle 2">
            <a:extLst>
              <a:ext uri="{FF2B5EF4-FFF2-40B4-BE49-F238E27FC236}">
                <a16:creationId xmlns:a16="http://schemas.microsoft.com/office/drawing/2014/main" id="{A9B95637-E64F-E217-EB1B-D526B513ECA6}"/>
              </a:ext>
            </a:extLst>
          </p:cNvPr>
          <p:cNvSpPr>
            <a:spLocks/>
          </p:cNvSpPr>
          <p:nvPr/>
        </p:nvSpPr>
        <p:spPr>
          <a:xfrm>
            <a:off x="5520890" y="4418650"/>
            <a:ext cx="756787" cy="160696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Vuosi-tasolla</a:t>
            </a:r>
          </a:p>
        </p:txBody>
      </p:sp>
      <p:sp>
        <p:nvSpPr>
          <p:cNvPr id="69" name="Rectangle 68">
            <a:extLst>
              <a:ext uri="{FF2B5EF4-FFF2-40B4-BE49-F238E27FC236}">
                <a16:creationId xmlns:a16="http://schemas.microsoft.com/office/drawing/2014/main" id="{AE06B543-82CA-8301-40AC-7BA8B181EBC3}"/>
              </a:ext>
            </a:extLst>
          </p:cNvPr>
          <p:cNvSpPr/>
          <p:nvPr/>
        </p:nvSpPr>
        <p:spPr>
          <a:xfrm>
            <a:off x="5514998" y="4140998"/>
            <a:ext cx="752630" cy="25532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800" b="0" i="0" u="none" strike="noStrike" kern="1200" cap="none" spc="0" normalizeH="0" baseline="0" noProof="0" dirty="0">
                <a:ln>
                  <a:noFill/>
                </a:ln>
                <a:solidFill>
                  <a:srgbClr val="000000"/>
                </a:solidFill>
                <a:effectLst/>
                <a:uLnTx/>
                <a:uFillTx/>
                <a:latin typeface="Arial" panose="020B0604020202020204"/>
                <a:ea typeface="+mn-ea"/>
                <a:cs typeface="+mn-cs"/>
              </a:rPr>
              <a:t>tapahtuessa</a:t>
            </a:r>
          </a:p>
        </p:txBody>
      </p:sp>
      <p:cxnSp>
        <p:nvCxnSpPr>
          <p:cNvPr id="81" name="Straight Connector 80">
            <a:extLst>
              <a:ext uri="{FF2B5EF4-FFF2-40B4-BE49-F238E27FC236}">
                <a16:creationId xmlns:a16="http://schemas.microsoft.com/office/drawing/2014/main" id="{D22CB1E1-3803-D4F4-EB43-A82C28319C53}"/>
              </a:ext>
            </a:extLst>
          </p:cNvPr>
          <p:cNvCxnSpPr>
            <a:cxnSpLocks/>
          </p:cNvCxnSpPr>
          <p:nvPr/>
        </p:nvCxnSpPr>
        <p:spPr>
          <a:xfrm>
            <a:off x="1807007" y="12081760"/>
            <a:ext cx="6084000"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sp>
        <p:nvSpPr>
          <p:cNvPr id="87" name="Rectangle 86">
            <a:extLst>
              <a:ext uri="{FF2B5EF4-FFF2-40B4-BE49-F238E27FC236}">
                <a16:creationId xmlns:a16="http://schemas.microsoft.com/office/drawing/2014/main" id="{93F255E5-E40B-7DAD-D64C-7161AFCA388F}"/>
              </a:ext>
            </a:extLst>
          </p:cNvPr>
          <p:cNvSpPr/>
          <p:nvPr/>
        </p:nvSpPr>
        <p:spPr>
          <a:xfrm>
            <a:off x="5522308" y="1347903"/>
            <a:ext cx="759698" cy="257892"/>
          </a:xfrm>
          <a:prstGeom prst="rect">
            <a:avLst/>
          </a:prstGeom>
          <a:solidFill>
            <a:srgbClr val="FDBFE2"/>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54000" rIns="0" rtlCol="0" anchor="ctr"/>
          <a:lstStyle/>
          <a:p>
            <a:pPr marL="0" marR="0" lvl="0" indent="0" algn="l" defTabSz="914377" eaLnBrk="1" fontAlgn="auto" latinLnBrk="0" hangingPunct="1">
              <a:lnSpc>
                <a:spcPct val="90000"/>
              </a:lnSpc>
              <a:spcBef>
                <a:spcPts val="0"/>
              </a:spcBef>
              <a:spcAft>
                <a:spcPts val="0"/>
              </a:spcAft>
              <a:buClrTx/>
              <a:buSzTx/>
              <a:buFontTx/>
              <a:buNone/>
              <a:tabLst/>
              <a:defRPr/>
            </a:pPr>
            <a:r>
              <a:rPr kumimoji="0" lang="fi-FI" sz="700" b="1" i="0" u="none" strike="noStrike" kern="1200" cap="none" spc="0" normalizeH="0" baseline="0" noProof="0" dirty="0">
                <a:ln>
                  <a:noFill/>
                </a:ln>
                <a:solidFill>
                  <a:srgbClr val="000000"/>
                </a:solidFill>
                <a:effectLst/>
                <a:uLnTx/>
                <a:uFillTx/>
                <a:latin typeface="Arial" panose="020B0604020202020204"/>
                <a:ea typeface="+mn-ea"/>
                <a:cs typeface="+mn-cs"/>
              </a:rPr>
              <a:t>Tiedon seurannan sykli</a:t>
            </a:r>
          </a:p>
        </p:txBody>
      </p:sp>
      <p:sp>
        <p:nvSpPr>
          <p:cNvPr id="97" name="Rectangle 96">
            <a:extLst>
              <a:ext uri="{FF2B5EF4-FFF2-40B4-BE49-F238E27FC236}">
                <a16:creationId xmlns:a16="http://schemas.microsoft.com/office/drawing/2014/main" id="{B34AE031-EA79-9FCF-E22D-F90BFFE139C8}"/>
              </a:ext>
            </a:extLst>
          </p:cNvPr>
          <p:cNvSpPr/>
          <p:nvPr/>
        </p:nvSpPr>
        <p:spPr>
          <a:xfrm>
            <a:off x="6282006" y="1347902"/>
            <a:ext cx="2122861" cy="257892"/>
          </a:xfrm>
          <a:prstGeom prst="rect">
            <a:avLst/>
          </a:prstGeom>
          <a:solidFill>
            <a:srgbClr val="FDBFE2"/>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54000" rIns="0" rtlCol="0" anchor="ctr"/>
          <a:lstStyle/>
          <a:p>
            <a:pPr marL="0" marR="0" lvl="0" indent="0" algn="l" defTabSz="914377" eaLnBrk="1" fontAlgn="auto" latinLnBrk="0" hangingPunct="1">
              <a:lnSpc>
                <a:spcPct val="90000"/>
              </a:lnSpc>
              <a:spcBef>
                <a:spcPts val="0"/>
              </a:spcBef>
              <a:spcAft>
                <a:spcPts val="0"/>
              </a:spcAft>
              <a:buClrTx/>
              <a:buSzTx/>
              <a:buFontTx/>
              <a:buNone/>
              <a:tabLst/>
              <a:defRPr/>
            </a:pPr>
            <a:r>
              <a:rPr kumimoji="0" lang="fi-FI" sz="700" b="1" i="0" u="none" strike="noStrike" kern="1200" cap="none" spc="0" normalizeH="0" baseline="0" noProof="0" dirty="0">
                <a:ln>
                  <a:noFill/>
                </a:ln>
                <a:solidFill>
                  <a:srgbClr val="000000"/>
                </a:solidFill>
                <a:effectLst/>
                <a:uLnTx/>
                <a:uFillTx/>
                <a:latin typeface="Arial" panose="020B0604020202020204"/>
                <a:ea typeface="+mn-ea"/>
                <a:cs typeface="+mn-cs"/>
              </a:rPr>
              <a:t>Selite</a:t>
            </a:r>
          </a:p>
        </p:txBody>
      </p:sp>
      <p:sp>
        <p:nvSpPr>
          <p:cNvPr id="7" name="Rectangle 6">
            <a:extLst>
              <a:ext uri="{FF2B5EF4-FFF2-40B4-BE49-F238E27FC236}">
                <a16:creationId xmlns:a16="http://schemas.microsoft.com/office/drawing/2014/main" id="{568F1DCB-E609-2E14-5C48-F02857D7CF89}"/>
              </a:ext>
            </a:extLst>
          </p:cNvPr>
          <p:cNvSpPr/>
          <p:nvPr/>
        </p:nvSpPr>
        <p:spPr>
          <a:xfrm>
            <a:off x="5523712" y="6005741"/>
            <a:ext cx="752630" cy="25532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800" b="0" i="0" u="none" strike="noStrike" kern="1200" cap="none" spc="0" normalizeH="0" baseline="0" noProof="0" dirty="0">
                <a:ln>
                  <a:noFill/>
                </a:ln>
                <a:solidFill>
                  <a:srgbClr val="000000"/>
                </a:solidFill>
                <a:effectLst/>
                <a:uLnTx/>
                <a:uFillTx/>
                <a:latin typeface="Arial" panose="020B0604020202020204"/>
                <a:ea typeface="+mn-ea"/>
                <a:cs typeface="+mn-cs"/>
              </a:rPr>
              <a:t>satunnaisesti</a:t>
            </a:r>
          </a:p>
        </p:txBody>
      </p:sp>
      <p:cxnSp>
        <p:nvCxnSpPr>
          <p:cNvPr id="28" name="Elbow Connector 51">
            <a:extLst>
              <a:ext uri="{FF2B5EF4-FFF2-40B4-BE49-F238E27FC236}">
                <a16:creationId xmlns:a16="http://schemas.microsoft.com/office/drawing/2014/main" id="{6FCA6C61-7BBC-802C-C457-055F70D2F9C7}"/>
              </a:ext>
            </a:extLst>
          </p:cNvPr>
          <p:cNvCxnSpPr>
            <a:cxnSpLocks/>
            <a:stCxn id="23" idx="3"/>
          </p:cNvCxnSpPr>
          <p:nvPr/>
        </p:nvCxnSpPr>
        <p:spPr>
          <a:xfrm flipH="1">
            <a:off x="11023542" y="2702944"/>
            <a:ext cx="734259" cy="3717734"/>
          </a:xfrm>
          <a:prstGeom prst="bentConnector4">
            <a:avLst>
              <a:gd name="adj1" fmla="val -31133"/>
              <a:gd name="adj2" fmla="val 63039"/>
            </a:avLst>
          </a:prstGeom>
          <a:ln w="63500">
            <a:solidFill>
              <a:schemeClr val="accent3">
                <a:lumMod val="60000"/>
                <a:lumOff val="40000"/>
              </a:schemeClr>
            </a:solidFill>
            <a:headEnd w="med" len="sm"/>
            <a:tailEnd type="none" w="med" len="sm"/>
          </a:ln>
        </p:spPr>
        <p:style>
          <a:lnRef idx="1">
            <a:schemeClr val="accent1"/>
          </a:lnRef>
          <a:fillRef idx="0">
            <a:schemeClr val="accent1"/>
          </a:fillRef>
          <a:effectRef idx="0">
            <a:schemeClr val="accent1"/>
          </a:effectRef>
          <a:fontRef idx="minor">
            <a:schemeClr val="tx1"/>
          </a:fontRef>
        </p:style>
      </p:cxnSp>
      <p:grpSp>
        <p:nvGrpSpPr>
          <p:cNvPr id="18" name="Ryhmä 17">
            <a:extLst>
              <a:ext uri="{FF2B5EF4-FFF2-40B4-BE49-F238E27FC236}">
                <a16:creationId xmlns:a16="http://schemas.microsoft.com/office/drawing/2014/main" id="{F7E67BEF-7433-0A34-0F45-25927912A007}"/>
              </a:ext>
            </a:extLst>
          </p:cNvPr>
          <p:cNvGrpSpPr>
            <a:grpSpLocks/>
          </p:cNvGrpSpPr>
          <p:nvPr/>
        </p:nvGrpSpPr>
        <p:grpSpPr>
          <a:xfrm>
            <a:off x="5520891" y="1659015"/>
            <a:ext cx="2898895" cy="2217474"/>
            <a:chOff x="5617809" y="1637572"/>
            <a:chExt cx="3012845" cy="2307478"/>
          </a:xfrm>
        </p:grpSpPr>
        <p:sp>
          <p:nvSpPr>
            <p:cNvPr id="2" name="Rectangle 1">
              <a:extLst>
                <a:ext uri="{FF2B5EF4-FFF2-40B4-BE49-F238E27FC236}">
                  <a16:creationId xmlns:a16="http://schemas.microsoft.com/office/drawing/2014/main" id="{CC6EFEFD-4299-7C8A-F368-1D76C7F52F01}"/>
                </a:ext>
              </a:extLst>
            </p:cNvPr>
            <p:cNvSpPr>
              <a:spLocks/>
            </p:cNvSpPr>
            <p:nvPr/>
          </p:nvSpPr>
          <p:spPr>
            <a:xfrm>
              <a:off x="5617809" y="1647963"/>
              <a:ext cx="772009" cy="2297087"/>
            </a:xfrm>
            <a:prstGeom prst="rect">
              <a:avLst/>
            </a:prstGeom>
            <a:solidFill>
              <a:srgbClr val="FDE0F1"/>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Kuukausi-tasolla </a:t>
              </a:r>
            </a:p>
          </p:txBody>
        </p:sp>
        <p:sp>
          <p:nvSpPr>
            <p:cNvPr id="17" name="Suorakulmio 16">
              <a:extLst>
                <a:ext uri="{FF2B5EF4-FFF2-40B4-BE49-F238E27FC236}">
                  <a16:creationId xmlns:a16="http://schemas.microsoft.com/office/drawing/2014/main" id="{03591465-335C-D348-0DEC-93E68ADEB375}"/>
                </a:ext>
              </a:extLst>
            </p:cNvPr>
            <p:cNvSpPr>
              <a:spLocks/>
            </p:cNvSpPr>
            <p:nvPr/>
          </p:nvSpPr>
          <p:spPr>
            <a:xfrm>
              <a:off x="6447530" y="1637572"/>
              <a:ext cx="2183124" cy="2304320"/>
            </a:xfrm>
            <a:prstGeom prst="rect">
              <a:avLst/>
            </a:prstGeom>
            <a:solidFill>
              <a:srgbClr val="FDE0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1000"/>
                </a:spcAft>
              </a:pPr>
              <a:r>
                <a:rPr lang="fi-FI" sz="900" dirty="0">
                  <a:solidFill>
                    <a:srgbClr val="000000"/>
                  </a:solidFill>
                  <a:latin typeface="Arial" panose="020B0604020202020204" pitchFamily="34" charset="0"/>
                </a:rPr>
                <a:t>Ilmoitukset / palautteet / kokemukset / mittarit käydään läpi yksikön palavereissa viikoittain tai kuukausittain.</a:t>
              </a:r>
            </a:p>
          </p:txBody>
        </p:sp>
      </p:grpSp>
      <p:sp>
        <p:nvSpPr>
          <p:cNvPr id="78" name="Rectangle 77">
            <a:extLst>
              <a:ext uri="{FF2B5EF4-FFF2-40B4-BE49-F238E27FC236}">
                <a16:creationId xmlns:a16="http://schemas.microsoft.com/office/drawing/2014/main" id="{D21C50B1-A88C-88D5-E8C5-6395491C0047}"/>
              </a:ext>
            </a:extLst>
          </p:cNvPr>
          <p:cNvSpPr>
            <a:spLocks/>
          </p:cNvSpPr>
          <p:nvPr/>
        </p:nvSpPr>
        <p:spPr>
          <a:xfrm>
            <a:off x="10289283" y="4133900"/>
            <a:ext cx="1468518" cy="2100245"/>
          </a:xfrm>
          <a:prstGeom prst="rect">
            <a:avLst/>
          </a:prstGeom>
          <a:solidFill>
            <a:srgbClr val="FDCF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6" name="Tekstiruutu 22">
            <a:extLst>
              <a:ext uri="{FF2B5EF4-FFF2-40B4-BE49-F238E27FC236}">
                <a16:creationId xmlns:a16="http://schemas.microsoft.com/office/drawing/2014/main" id="{63A231A3-923A-805D-8BC7-93B943ADC8AF}"/>
              </a:ext>
            </a:extLst>
          </p:cNvPr>
          <p:cNvSpPr txBox="1"/>
          <p:nvPr/>
        </p:nvSpPr>
        <p:spPr>
          <a:xfrm>
            <a:off x="10332059" y="4323667"/>
            <a:ext cx="1385075" cy="1785104"/>
          </a:xfrm>
          <a:prstGeom prst="rect">
            <a:avLst/>
          </a:prstGeom>
          <a:noFill/>
        </p:spPr>
        <p:txBody>
          <a:bodyPr wrap="square">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Yhtenäinen turvallinen ja laadukas toiminta, jossa riskienhallinta keskiössä. </a:t>
            </a:r>
          </a:p>
          <a:p>
            <a:pPr marL="0" marR="0" lvl="0" indent="0" defTabSz="914377" eaLnBrk="1" fontAlgn="auto" latinLnBrk="0" hangingPunct="1">
              <a:lnSpc>
                <a:spcPct val="100000"/>
              </a:lnSpc>
              <a:spcBef>
                <a:spcPts val="0"/>
              </a:spcBef>
              <a:spcAft>
                <a:spcPts val="0"/>
              </a:spcAft>
              <a:buClrTx/>
              <a:buSzTx/>
              <a:buFontTx/>
              <a:buNone/>
              <a:tabLst/>
              <a:defRPr/>
            </a:pPr>
            <a:endPar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endParaRPr>
          </a:p>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Palvelussa yhteinen kehittämisen suunta. </a:t>
            </a:r>
          </a:p>
        </p:txBody>
      </p:sp>
      <p:pic>
        <p:nvPicPr>
          <p:cNvPr id="21" name="Kuva 20" descr="Maalitaulu tasaisella täytöllä">
            <a:extLst>
              <a:ext uri="{FF2B5EF4-FFF2-40B4-BE49-F238E27FC236}">
                <a16:creationId xmlns:a16="http://schemas.microsoft.com/office/drawing/2014/main" id="{3568FDAD-A6D4-19BD-7E71-143F4906BF5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2725" y="1815229"/>
            <a:ext cx="914400" cy="914400"/>
          </a:xfrm>
          <a:prstGeom prst="rect">
            <a:avLst/>
          </a:prstGeom>
        </p:spPr>
      </p:pic>
      <p:sp>
        <p:nvSpPr>
          <p:cNvPr id="42" name="Rectangle 2">
            <a:extLst>
              <a:ext uri="{FF2B5EF4-FFF2-40B4-BE49-F238E27FC236}">
                <a16:creationId xmlns:a16="http://schemas.microsoft.com/office/drawing/2014/main" id="{E4E16E31-D7F3-C8E7-87E2-A4721B1D2160}"/>
              </a:ext>
            </a:extLst>
          </p:cNvPr>
          <p:cNvSpPr>
            <a:spLocks/>
          </p:cNvSpPr>
          <p:nvPr/>
        </p:nvSpPr>
        <p:spPr>
          <a:xfrm>
            <a:off x="6283308" y="4424591"/>
            <a:ext cx="2136477" cy="1359720"/>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defTabSz="914377" eaLnBrk="1" fontAlgn="auto" latinLnBrk="0" hangingPunct="1">
              <a:lnSpc>
                <a:spcPct val="100000"/>
              </a:lnSpc>
              <a:spcBef>
                <a:spcPts val="0"/>
              </a:spcBef>
              <a:spcAft>
                <a:spcPts val="0"/>
              </a:spcAft>
              <a:buClrTx/>
              <a:buSzTx/>
              <a:buFontTx/>
              <a:buNone/>
              <a:tabLst/>
              <a:defRPr/>
            </a:pPr>
            <a:r>
              <a:rPr lang="fi-FI" sz="900" dirty="0">
                <a:solidFill>
                  <a:srgbClr val="000000"/>
                </a:solidFill>
                <a:latin typeface="Arial" panose="020B0604020202020204"/>
              </a:rPr>
              <a:t>Johto tarkastelee vuoden aikana saatuja asiakaspalautteita, kuuntelee yksiköiden työntekijöiden kokemuksia ja seuraa tiedolla johtamisen mittareita.</a:t>
            </a:r>
            <a:endPar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2" name="Tasakylkinen kolmio 21">
            <a:extLst>
              <a:ext uri="{FF2B5EF4-FFF2-40B4-BE49-F238E27FC236}">
                <a16:creationId xmlns:a16="http://schemas.microsoft.com/office/drawing/2014/main" id="{792BA978-07BA-7C05-133B-2407D8D22AEE}"/>
              </a:ext>
            </a:extLst>
          </p:cNvPr>
          <p:cNvSpPr/>
          <p:nvPr/>
        </p:nvSpPr>
        <p:spPr>
          <a:xfrm>
            <a:off x="994086" y="6178972"/>
            <a:ext cx="248574" cy="345653"/>
          </a:xfrm>
          <a:prstGeom prst="triangle">
            <a:avLst/>
          </a:prstGeom>
          <a:solidFill>
            <a:schemeClr val="accent3">
              <a:lumMod val="60000"/>
              <a:lumOff val="40000"/>
            </a:schemeClr>
          </a:solidFill>
          <a:ln>
            <a:solidFill>
              <a:schemeClr val="accent3">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3" name="Tekstiruutu 42">
            <a:extLst>
              <a:ext uri="{FF2B5EF4-FFF2-40B4-BE49-F238E27FC236}">
                <a16:creationId xmlns:a16="http://schemas.microsoft.com/office/drawing/2014/main" id="{CAFFB9A0-37AB-9C8B-1EEB-F8C0E724CD40}"/>
              </a:ext>
            </a:extLst>
          </p:cNvPr>
          <p:cNvSpPr txBox="1"/>
          <p:nvPr/>
        </p:nvSpPr>
        <p:spPr>
          <a:xfrm>
            <a:off x="6267984" y="5784311"/>
            <a:ext cx="2274911" cy="230832"/>
          </a:xfrm>
          <a:prstGeom prst="rect">
            <a:avLst/>
          </a:prstGeom>
          <a:noFill/>
        </p:spPr>
        <p:txBody>
          <a:bodyPr wrap="square">
            <a:spAutoFit/>
          </a:bodyPr>
          <a:lstStyle/>
          <a:p>
            <a:pPr marL="0" marR="0" lvl="0" indent="0" algn="l" defTabSz="914377" rtl="0" eaLnBrk="1" fontAlgn="t" latinLnBrk="0" hangingPunct="1">
              <a:lnSpc>
                <a:spcPct val="100000"/>
              </a:lnSpc>
              <a:spcBef>
                <a:spcPts val="0"/>
              </a:spcBef>
              <a:spcAft>
                <a:spcPts val="105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Suunnitelmien päivittäminen vuosittain.</a:t>
            </a:r>
          </a:p>
        </p:txBody>
      </p:sp>
      <p:sp>
        <p:nvSpPr>
          <p:cNvPr id="30" name="Tekstiruutu 29">
            <a:extLst>
              <a:ext uri="{FF2B5EF4-FFF2-40B4-BE49-F238E27FC236}">
                <a16:creationId xmlns:a16="http://schemas.microsoft.com/office/drawing/2014/main" id="{6E45F7E1-2876-46AD-E8FF-B3E597CBA946}"/>
              </a:ext>
            </a:extLst>
          </p:cNvPr>
          <p:cNvSpPr txBox="1"/>
          <p:nvPr/>
        </p:nvSpPr>
        <p:spPr>
          <a:xfrm>
            <a:off x="6271413" y="6031916"/>
            <a:ext cx="1381896" cy="230832"/>
          </a:xfrm>
          <a:prstGeom prst="rect">
            <a:avLst/>
          </a:prstGeom>
          <a:noFill/>
        </p:spPr>
        <p:txBody>
          <a:bodyPr wrap="square">
            <a:spAutoFit/>
          </a:bodyPr>
          <a:lstStyle/>
          <a:p>
            <a:pPr marL="0" marR="0" lvl="0" indent="0" algn="l" defTabSz="914377" rtl="0" eaLnBrk="1" fontAlgn="t" latinLnBrk="0" hangingPunct="1">
              <a:lnSpc>
                <a:spcPct val="100000"/>
              </a:lnSpc>
              <a:spcBef>
                <a:spcPts val="0"/>
              </a:spcBef>
              <a:spcAft>
                <a:spcPts val="113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Valvontatiimi suorittaa.</a:t>
            </a:r>
          </a:p>
        </p:txBody>
      </p:sp>
    </p:spTree>
    <p:extLst>
      <p:ext uri="{BB962C8B-B14F-4D97-AF65-F5344CB8AC3E}">
        <p14:creationId xmlns:p14="http://schemas.microsoft.com/office/powerpoint/2010/main" val="342090966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E929A6F2-EF4B-D534-014B-38ACB51D9EFB}"/>
              </a:ext>
            </a:extLst>
          </p:cNvPr>
          <p:cNvGraphicFramePr>
            <a:graphicFrameLocks noChangeAspect="1"/>
          </p:cNvGraphicFramePr>
          <p:nvPr>
            <p:custDataLst>
              <p:tags r:id="rId1"/>
            </p:custDataLst>
            <p:extLst>
              <p:ext uri="{D42A27DB-BD31-4B8C-83A1-F6EECF244321}">
                <p14:modId xmlns:p14="http://schemas.microsoft.com/office/powerpoint/2010/main" val="38731883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E929A6F2-EF4B-D534-014B-38ACB51D9EF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Omavalvontasuunnitelman seuranta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p:txBody>
          <a:bodyPr numCol="1"/>
          <a:lstStyle/>
          <a:p>
            <a:pPr marL="0" indent="0">
              <a:lnSpc>
                <a:spcPct val="100000"/>
              </a:lnSpc>
              <a:buNone/>
            </a:pPr>
            <a:r>
              <a:rPr lang="fi-FI" sz="2000" b="1" dirty="0">
                <a:latin typeface="+mn-lt"/>
                <a:ea typeface="Inter" panose="02000503000000020004" pitchFamily="2" charset="0"/>
              </a:rPr>
              <a:t>Omavalvontasuunnitelman hyväksyy ja vahvistaa palveluyksikön/pisteiden esihenkilö</a:t>
            </a:r>
            <a:endParaRPr lang="fi-FI" sz="2000" dirty="0">
              <a:latin typeface="+mn-lt"/>
              <a:ea typeface="Inter" panose="02000503000000020004" pitchFamily="2" charset="0"/>
              <a:cs typeface="Times New Roman" panose="02020603050405020304" pitchFamily="18" charset="0"/>
            </a:endParaRPr>
          </a:p>
          <a:p>
            <a:pPr marL="0" indent="0">
              <a:lnSpc>
                <a:spcPct val="100000"/>
              </a:lnSpc>
              <a:buNone/>
            </a:pPr>
            <a:r>
              <a:rPr lang="fi-FI" sz="1200" dirty="0">
                <a:latin typeface="+mn-lt"/>
                <a:ea typeface="Inter" panose="02000503000000020004" pitchFamily="2" charset="0"/>
              </a:rPr>
              <a:t> </a:t>
            </a:r>
          </a:p>
          <a:p>
            <a:endParaRPr lang="fi-FI" dirty="0"/>
          </a:p>
        </p:txBody>
      </p:sp>
      <p:sp>
        <p:nvSpPr>
          <p:cNvPr id="14" name="Rectangle 13">
            <a:extLst>
              <a:ext uri="{FF2B5EF4-FFF2-40B4-BE49-F238E27FC236}">
                <a16:creationId xmlns:a16="http://schemas.microsoft.com/office/drawing/2014/main" id="{4D77D2E9-9CAA-C1AF-5A01-E75EF0ABF71E}"/>
              </a:ext>
            </a:extLst>
          </p:cNvPr>
          <p:cNvSpPr/>
          <p:nvPr/>
        </p:nvSpPr>
        <p:spPr>
          <a:xfrm>
            <a:off x="2124635" y="3124200"/>
            <a:ext cx="7437528" cy="2747964"/>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eaLnBrk="0" fontAlgn="base" latinLnBrk="0" hangingPunct="0">
              <a:lnSpc>
                <a:spcPct val="100000"/>
              </a:lnSpc>
              <a:spcBef>
                <a:spcPct val="0"/>
              </a:spcBef>
              <a:spcAft>
                <a:spcPct val="0"/>
              </a:spcAft>
              <a:buClrTx/>
              <a:buSzTx/>
              <a:buFontTx/>
              <a:buNone/>
              <a:tabLst/>
            </a:pP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lang="fi-FI" altLang="fi-FI" sz="1400" dirty="0">
              <a:solidFill>
                <a:schemeClr val="tx1"/>
              </a:solidFill>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r>
              <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Paikka ja päiväys </a:t>
            </a:r>
            <a:r>
              <a:rPr kumimoji="0" lang="fi-FI" altLang="fi-FI" sz="1400" b="0" i="0" u="sng" strike="noStrike" cap="none" normalizeH="0" baseline="0" dirty="0">
                <a:ln>
                  <a:noFill/>
                </a:ln>
                <a:solidFill>
                  <a:schemeClr val="tx1"/>
                </a:solidFill>
                <a:effectLst/>
                <a:ea typeface="Calibri" panose="020F0502020204030204" pitchFamily="34" charset="0"/>
                <a:cs typeface="Times New Roman" panose="02020603050405020304" pitchFamily="18" charset="0"/>
              </a:rPr>
              <a:t>     Mikkelissä 31.12.2024</a:t>
            </a:r>
            <a:endParaRPr kumimoji="0" lang="fi-FI" altLang="fi-FI" sz="1400" b="0" i="0" u="none" strike="noStrike" cap="none" normalizeH="0" baseline="0" dirty="0">
              <a:ln>
                <a:noFill/>
              </a:ln>
              <a:solidFill>
                <a:schemeClr val="tx1"/>
              </a:solidFill>
              <a:effectLst/>
            </a:endParaRPr>
          </a:p>
          <a:p>
            <a:pPr marL="0" marR="0" lvl="0" indent="0" algn="l" defTabSz="914400" eaLnBrk="0" fontAlgn="base" latinLnBrk="0" hangingPunct="0">
              <a:lnSpc>
                <a:spcPct val="100000"/>
              </a:lnSpc>
              <a:spcBef>
                <a:spcPct val="0"/>
              </a:spcBef>
              <a:spcAft>
                <a:spcPct val="0"/>
              </a:spcAft>
              <a:buClrTx/>
              <a:buSzTx/>
              <a:buFontTx/>
              <a:buNone/>
              <a:tabLst/>
            </a:pP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lang="fi-FI" altLang="fi-FI" sz="1400" dirty="0">
              <a:solidFill>
                <a:schemeClr val="tx1"/>
              </a:solidFill>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r>
              <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Allekirjoitus </a:t>
            </a:r>
            <a:r>
              <a:rPr kumimoji="0" lang="fi-FI" altLang="fi-FI" sz="1400" b="0" i="0" u="sng" strike="noStrike" cap="none" normalizeH="0" baseline="0" dirty="0">
                <a:ln>
                  <a:noFill/>
                </a:ln>
                <a:solidFill>
                  <a:schemeClr val="tx1"/>
                </a:solidFill>
                <a:effectLst/>
                <a:ea typeface="Calibri" panose="020F0502020204030204" pitchFamily="34" charset="0"/>
                <a:cs typeface="Times New Roman" panose="02020603050405020304" pitchFamily="18" charset="0"/>
              </a:rPr>
              <a:t>   Anna-Kaisa Oja, johtava sosiaalityöntekijä</a:t>
            </a:r>
          </a:p>
          <a:p>
            <a:pPr marL="0" marR="0" lvl="0" indent="0" algn="l" defTabSz="914400" eaLnBrk="0" fontAlgn="base" latinLnBrk="0" hangingPunct="0">
              <a:lnSpc>
                <a:spcPct val="100000"/>
              </a:lnSpc>
              <a:spcBef>
                <a:spcPct val="0"/>
              </a:spcBef>
              <a:spcAft>
                <a:spcPct val="0"/>
              </a:spcAft>
              <a:buClrTx/>
              <a:buSzTx/>
              <a:buFontTx/>
              <a:buNone/>
              <a:tabLst/>
            </a:pPr>
            <a:r>
              <a:rPr lang="fi-FI" altLang="fi-FI" sz="1400" u="sng" dirty="0">
                <a:solidFill>
                  <a:schemeClr val="tx1"/>
                </a:solidFill>
                <a:latin typeface="Trebuchet MS" panose="020B0603020202020204" pitchFamily="34" charset="0"/>
                <a:ea typeface="Calibri" panose="020F0502020204030204" pitchFamily="34" charset="0"/>
                <a:cs typeface="Times New Roman" panose="02020603050405020304" pitchFamily="18" charset="0"/>
              </a:rPr>
              <a:t>	   Minna Hautala, asiakastyöstä vastaava sosiaalityöntekijä</a:t>
            </a:r>
            <a:endParaRPr lang="fi-FI" sz="1351" dirty="0"/>
          </a:p>
        </p:txBody>
      </p:sp>
    </p:spTree>
    <p:extLst>
      <p:ext uri="{BB962C8B-B14F-4D97-AF65-F5344CB8AC3E}">
        <p14:creationId xmlns:p14="http://schemas.microsoft.com/office/powerpoint/2010/main" val="36954731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4ADA317C-646D-DC3A-1DA6-AC2DF426CFFE}"/>
              </a:ext>
            </a:extLst>
          </p:cNvPr>
          <p:cNvGraphicFramePr>
            <a:graphicFrameLocks noChangeAspect="1"/>
          </p:cNvGraphicFramePr>
          <p:nvPr>
            <p:custDataLst>
              <p:tags r:id="rId1"/>
            </p:custDataLst>
            <p:extLst>
              <p:ext uri="{D42A27DB-BD31-4B8C-83A1-F6EECF244321}">
                <p14:modId xmlns:p14="http://schemas.microsoft.com/office/powerpoint/2010/main" val="3299521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4ADA317C-646D-DC3A-1DA6-AC2DF426CFF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p:txBody>
          <a:bodyPr vert="horz"/>
          <a:lstStyle/>
          <a:p>
            <a:r>
              <a:rPr lang="fi-FI" sz="2600" dirty="0">
                <a:solidFill>
                  <a:schemeClr val="accent4"/>
                </a:solidFill>
                <a:latin typeface="+mj-lt"/>
                <a:ea typeface="Inter" panose="02000503000000020004" pitchFamily="2" charset="0"/>
              </a:rPr>
              <a:t>Liitteet</a:t>
            </a:r>
            <a:endParaRPr lang="fi-FI" dirty="0">
              <a:solidFill>
                <a:schemeClr val="accent4"/>
              </a:solidFill>
            </a:endParaRPr>
          </a:p>
        </p:txBody>
      </p:sp>
      <p:sp>
        <p:nvSpPr>
          <p:cNvPr id="2" name="Content Placeholder 29">
            <a:extLst>
              <a:ext uri="{FF2B5EF4-FFF2-40B4-BE49-F238E27FC236}">
                <a16:creationId xmlns:a16="http://schemas.microsoft.com/office/drawing/2014/main" id="{AA1D97F5-9EC7-FBE0-F0A1-072FADCC09F2}"/>
              </a:ext>
            </a:extLst>
          </p:cNvPr>
          <p:cNvSpPr>
            <a:spLocks noGrp="1"/>
          </p:cNvSpPr>
          <p:nvPr>
            <p:ph sz="half" idx="1"/>
          </p:nvPr>
        </p:nvSpPr>
        <p:spPr/>
        <p:txBody>
          <a:bodyPr numCol="1"/>
          <a:lstStyle/>
          <a:p>
            <a:pPr marL="0" indent="0">
              <a:lnSpc>
                <a:spcPct val="107000"/>
              </a:lnSpc>
              <a:spcAft>
                <a:spcPts val="800"/>
              </a:spcAft>
              <a:buNone/>
            </a:pPr>
            <a:r>
              <a:rPr lang="fi-FI" sz="2000" b="1" dirty="0"/>
              <a:t>1</a:t>
            </a:r>
            <a:r>
              <a:rPr lang="fi-FI" sz="2000" dirty="0"/>
              <a:t> – Ilmoitukset ja ilmoitusvelvollisuudet </a:t>
            </a:r>
          </a:p>
          <a:p>
            <a:pPr marL="0" indent="0">
              <a:lnSpc>
                <a:spcPct val="107000"/>
              </a:lnSpc>
              <a:spcAft>
                <a:spcPts val="800"/>
              </a:spcAft>
              <a:buNone/>
            </a:pPr>
            <a:r>
              <a:rPr lang="fi-FI" sz="2000" b="1" dirty="0">
                <a:latin typeface="+mn-lt"/>
              </a:rPr>
              <a:t>2</a:t>
            </a:r>
            <a:r>
              <a:rPr lang="fi-FI" sz="2000" dirty="0"/>
              <a:t> – Koonti linkeistä lisätiedon pariin </a:t>
            </a:r>
          </a:p>
          <a:p>
            <a:pPr marL="0" indent="0">
              <a:lnSpc>
                <a:spcPct val="107000"/>
              </a:lnSpc>
              <a:spcAft>
                <a:spcPts val="800"/>
              </a:spcAft>
              <a:buNone/>
            </a:pPr>
            <a:endParaRPr lang="fi-FI" dirty="0"/>
          </a:p>
        </p:txBody>
      </p:sp>
      <p:cxnSp>
        <p:nvCxnSpPr>
          <p:cNvPr id="6" name="Suora yhdysviiva 5">
            <a:extLst>
              <a:ext uri="{FF2B5EF4-FFF2-40B4-BE49-F238E27FC236}">
                <a16:creationId xmlns:a16="http://schemas.microsoft.com/office/drawing/2014/main" id="{044E869B-457E-09BE-479A-C277AF1F3CCA}"/>
              </a:ext>
            </a:extLst>
          </p:cNvPr>
          <p:cNvCxnSpPr/>
          <p:nvPr/>
        </p:nvCxnSpPr>
        <p:spPr>
          <a:xfrm>
            <a:off x="0" y="527538"/>
            <a:ext cx="9733085"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 name="Suora yhdysviiva 6">
            <a:extLst>
              <a:ext uri="{FF2B5EF4-FFF2-40B4-BE49-F238E27FC236}">
                <a16:creationId xmlns:a16="http://schemas.microsoft.com/office/drawing/2014/main" id="{552602B9-DFC3-0CB4-589E-63D051731262}"/>
              </a:ext>
            </a:extLst>
          </p:cNvPr>
          <p:cNvCxnSpPr>
            <a:cxnSpLocks/>
          </p:cNvCxnSpPr>
          <p:nvPr/>
        </p:nvCxnSpPr>
        <p:spPr>
          <a:xfrm>
            <a:off x="9741877" y="0"/>
            <a:ext cx="0" cy="527538"/>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60902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alpha val="80000"/>
          </a:schemeClr>
        </a:solidFill>
        <a:effectLst/>
      </p:bgPr>
    </p:bg>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7945771B-D6A8-5F50-96FA-8EDA7901438D}"/>
              </a:ext>
            </a:extLst>
          </p:cNvPr>
          <p:cNvGraphicFramePr>
            <a:graphicFrameLocks noChangeAspect="1"/>
          </p:cNvGraphicFramePr>
          <p:nvPr>
            <p:custDataLst>
              <p:tags r:id="rId1"/>
            </p:custDataLst>
            <p:extLst>
              <p:ext uri="{D42A27DB-BD31-4B8C-83A1-F6EECF244321}">
                <p14:modId xmlns:p14="http://schemas.microsoft.com/office/powerpoint/2010/main" val="290422373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2" name="think-cell data - do not delete" hidden="1">
                        <a:extLst>
                          <a:ext uri="{FF2B5EF4-FFF2-40B4-BE49-F238E27FC236}">
                            <a16:creationId xmlns:a16="http://schemas.microsoft.com/office/drawing/2014/main" id="{7945771B-D6A8-5F50-96FA-8EDA7901438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a:extLst>
              <a:ext uri="{FF2B5EF4-FFF2-40B4-BE49-F238E27FC236}">
                <a16:creationId xmlns:a16="http://schemas.microsoft.com/office/drawing/2014/main" id="{38C28C66-5DB8-9841-4AF3-BA672F18F21B}"/>
              </a:ext>
            </a:extLst>
          </p:cNvPr>
          <p:cNvSpPr/>
          <p:nvPr/>
        </p:nvSpPr>
        <p:spPr>
          <a:xfrm>
            <a:off x="157316" y="6302477"/>
            <a:ext cx="1170039" cy="44907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aphicFrame>
        <p:nvGraphicFramePr>
          <p:cNvPr id="5" name="Table 5">
            <a:extLst>
              <a:ext uri="{FF2B5EF4-FFF2-40B4-BE49-F238E27FC236}">
                <a16:creationId xmlns:a16="http://schemas.microsoft.com/office/drawing/2014/main" id="{1BDDA79D-51CD-4497-DCF9-AC75AFFBFFE2}"/>
              </a:ext>
            </a:extLst>
          </p:cNvPr>
          <p:cNvGraphicFramePr>
            <a:graphicFrameLocks noGrp="1"/>
          </p:cNvGraphicFramePr>
          <p:nvPr>
            <p:extLst>
              <p:ext uri="{D42A27DB-BD31-4B8C-83A1-F6EECF244321}">
                <p14:modId xmlns:p14="http://schemas.microsoft.com/office/powerpoint/2010/main" val="3927904053"/>
              </p:ext>
            </p:extLst>
          </p:nvPr>
        </p:nvGraphicFramePr>
        <p:xfrm>
          <a:off x="447664" y="808782"/>
          <a:ext cx="11296671" cy="6017059"/>
        </p:xfrm>
        <a:graphic>
          <a:graphicData uri="http://schemas.openxmlformats.org/drawingml/2006/table">
            <a:tbl>
              <a:tblPr firstRow="1" bandRow="1">
                <a:tableStyleId>{17292A2E-F333-43FB-9621-5CBBE7FDCDCB}</a:tableStyleId>
              </a:tblPr>
              <a:tblGrid>
                <a:gridCol w="2053996">
                  <a:extLst>
                    <a:ext uri="{9D8B030D-6E8A-4147-A177-3AD203B41FA5}">
                      <a16:colId xmlns:a16="http://schemas.microsoft.com/office/drawing/2014/main" val="3876454181"/>
                    </a:ext>
                  </a:extLst>
                </a:gridCol>
                <a:gridCol w="2932982">
                  <a:extLst>
                    <a:ext uri="{9D8B030D-6E8A-4147-A177-3AD203B41FA5}">
                      <a16:colId xmlns:a16="http://schemas.microsoft.com/office/drawing/2014/main" val="3873228180"/>
                    </a:ext>
                  </a:extLst>
                </a:gridCol>
                <a:gridCol w="793630">
                  <a:extLst>
                    <a:ext uri="{9D8B030D-6E8A-4147-A177-3AD203B41FA5}">
                      <a16:colId xmlns:a16="http://schemas.microsoft.com/office/drawing/2014/main" val="764456884"/>
                    </a:ext>
                  </a:extLst>
                </a:gridCol>
                <a:gridCol w="810883">
                  <a:extLst>
                    <a:ext uri="{9D8B030D-6E8A-4147-A177-3AD203B41FA5}">
                      <a16:colId xmlns:a16="http://schemas.microsoft.com/office/drawing/2014/main" val="3096771426"/>
                    </a:ext>
                  </a:extLst>
                </a:gridCol>
                <a:gridCol w="4705180">
                  <a:extLst>
                    <a:ext uri="{9D8B030D-6E8A-4147-A177-3AD203B41FA5}">
                      <a16:colId xmlns:a16="http://schemas.microsoft.com/office/drawing/2014/main" val="3892915801"/>
                    </a:ext>
                  </a:extLst>
                </a:gridCol>
              </a:tblGrid>
              <a:tr h="422969">
                <a:tc>
                  <a:txBody>
                    <a:bodyPr/>
                    <a:lstStyle/>
                    <a:p>
                      <a:pPr rtl="0"/>
                      <a:r>
                        <a:rPr lang="fi-FI" sz="1100" dirty="0"/>
                        <a:t>Tapahtuma</a:t>
                      </a:r>
                    </a:p>
                  </a:txBody>
                  <a:tcPr/>
                </a:tc>
                <a:tc>
                  <a:txBody>
                    <a:bodyPr/>
                    <a:lstStyle/>
                    <a:p>
                      <a:pPr rtl="0"/>
                      <a:r>
                        <a:rPr lang="fi-FI" sz="1100" dirty="0"/>
                        <a:t>Ilmoitus</a:t>
                      </a:r>
                    </a:p>
                  </a:txBody>
                  <a:tcPr/>
                </a:tc>
                <a:tc>
                  <a:txBody>
                    <a:bodyPr/>
                    <a:lstStyle/>
                    <a:p>
                      <a:pPr algn="ctr" rtl="0"/>
                      <a:r>
                        <a:rPr lang="fi-FI" sz="1100" dirty="0"/>
                        <a:t>Henkilöstö</a:t>
                      </a:r>
                    </a:p>
                  </a:txBody>
                  <a:tcPr marL="18000" marR="18000" marT="46800" marB="46800"/>
                </a:tc>
                <a:tc>
                  <a:txBody>
                    <a:bodyPr/>
                    <a:lstStyle/>
                    <a:p>
                      <a:pPr algn="ctr" rtl="0"/>
                      <a:r>
                        <a:rPr lang="fi-FI" sz="1100" dirty="0"/>
                        <a:t>Asiakas tai lähipiiri </a:t>
                      </a:r>
                    </a:p>
                  </a:txBody>
                  <a:tcPr marL="18000" marR="18000" marT="46800" marB="46800"/>
                </a:tc>
                <a:tc>
                  <a:txBody>
                    <a:bodyPr/>
                    <a:lstStyle/>
                    <a:p>
                      <a:pPr rtl="0"/>
                      <a:r>
                        <a:rPr lang="fi-FI" sz="1100" dirty="0"/>
                        <a:t>Linkki </a:t>
                      </a:r>
                    </a:p>
                  </a:txBody>
                  <a:tcPr/>
                </a:tc>
                <a:extLst>
                  <a:ext uri="{0D108BD9-81ED-4DB2-BD59-A6C34878D82A}">
                    <a16:rowId xmlns:a16="http://schemas.microsoft.com/office/drawing/2014/main" val="1684026084"/>
                  </a:ext>
                </a:extLst>
              </a:tr>
              <a:tr h="403736">
                <a:tc>
                  <a:txBody>
                    <a:bodyPr/>
                    <a:lstStyle/>
                    <a:p>
                      <a:pPr rtl="0"/>
                      <a:r>
                        <a:rPr lang="fi-FI" sz="1100" b="1" dirty="0">
                          <a:solidFill>
                            <a:schemeClr val="accent4">
                              <a:lumMod val="75000"/>
                            </a:schemeClr>
                          </a:solidFill>
                        </a:rPr>
                        <a:t>Toiminnan kehittäminen </a:t>
                      </a:r>
                    </a:p>
                  </a:txBody>
                  <a:tcPr>
                    <a:lnB w="12700" cap="flat" cmpd="sng" algn="ctr">
                      <a:solidFill>
                        <a:schemeClr val="accent4"/>
                      </a:solidFill>
                      <a:prstDash val="solid"/>
                      <a:round/>
                      <a:headEnd type="none" w="med" len="med"/>
                      <a:tailEnd type="none" w="med" len="med"/>
                    </a:lnB>
                  </a:tcPr>
                </a:tc>
                <a:tc>
                  <a:txBody>
                    <a:bodyPr/>
                    <a:lstStyle/>
                    <a:p>
                      <a:pPr rtl="0"/>
                      <a:r>
                        <a:rPr lang="fi-FI" sz="1100" dirty="0"/>
                        <a:t>Palaute </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B w="12700" cap="flat" cmpd="sng" algn="ctr">
                      <a:solidFill>
                        <a:schemeClr val="accent4"/>
                      </a:solidFill>
                      <a:prstDash val="solid"/>
                      <a:round/>
                      <a:headEnd type="none" w="med" len="med"/>
                      <a:tailEnd type="none" w="med" len="med"/>
                    </a:lnB>
                  </a:tcPr>
                </a:tc>
                <a:tc>
                  <a:txBody>
                    <a:bodyPr/>
                    <a:lstStyle/>
                    <a:p>
                      <a:pPr rtl="0"/>
                      <a:r>
                        <a:rPr lang="fi-FI" sz="900" kern="100" dirty="0">
                          <a:effectLst/>
                        </a:rPr>
                        <a:t>Eloisan sähköisen palautelomakkeen osoitteessa: </a:t>
                      </a:r>
                      <a:r>
                        <a:rPr lang="fi-FI" sz="900" u="sng" kern="100" dirty="0">
                          <a:effectLst/>
                        </a:rPr>
                        <a:t>https://etelasavonha.fi/asiakkaan-opas/palaute-etela-savon-hyvinvointialueelle/</a:t>
                      </a:r>
                      <a:endParaRPr lang="fi-FI" sz="900" dirty="0">
                        <a:latin typeface="+mn-lt"/>
                      </a:endParaRP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3054761934"/>
                  </a:ext>
                </a:extLst>
              </a:tr>
              <a:tr h="403736">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Ikääntyneen avuntarve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Huoli-ilmoitus </a:t>
                      </a:r>
                    </a:p>
                    <a:p>
                      <a:pPr marL="171450" indent="-171450" rtl="0">
                        <a:buFont typeface="Arial" panose="020B0604020202020204" pitchFamily="34" charset="0"/>
                        <a:buChar char="•"/>
                      </a:pPr>
                      <a:r>
                        <a:rPr lang="fi-FI" sz="900" dirty="0"/>
                        <a:t>Ilmoitus sosiaalihuollon tarpeesta (ei suostumusta)</a:t>
                      </a:r>
                    </a:p>
                    <a:p>
                      <a:pPr marL="171450" indent="-171450" rtl="0">
                        <a:buFont typeface="Arial" panose="020B0604020202020204" pitchFamily="34" charset="0"/>
                        <a:buChar char="•"/>
                      </a:pPr>
                      <a:r>
                        <a:rPr lang="fi-FI" sz="900" dirty="0"/>
                        <a:t>Yhteydenotto sosiaalihuollosta vastaavaan viranomaiseen (apua tarvitsevan suostumus)</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900" dirty="0"/>
                        <a:t>Sähköinen lomake verkkosivuilla</a:t>
                      </a:r>
                      <a:r>
                        <a:rPr lang="fi-FI" sz="900" dirty="0">
                          <a:solidFill>
                            <a:schemeClr val="tx1"/>
                          </a:solidFill>
                        </a:rPr>
                        <a:t>: </a:t>
                      </a:r>
                      <a:r>
                        <a:rPr lang="fi-FI" sz="900" dirty="0">
                          <a:solidFill>
                            <a:schemeClr val="tx1"/>
                          </a:solidFill>
                          <a:hlinkClick r:id="rId6">
                            <a:extLst>
                              <a:ext uri="{A12FA001-AC4F-418D-AE19-62706E023703}">
                                <ahyp:hlinkClr xmlns:ahyp="http://schemas.microsoft.com/office/drawing/2018/hyperlinkcolor" val="tx"/>
                              </a:ext>
                            </a:extLst>
                          </a:hlinkClick>
                        </a:rPr>
                        <a:t>Ilmaise huolesi</a:t>
                      </a:r>
                      <a:r>
                        <a:rPr lang="fi-FI" sz="900" dirty="0">
                          <a:solidFill>
                            <a:schemeClr val="tx1"/>
                          </a:solidFill>
                        </a:rPr>
                        <a:t> sähköisen </a:t>
                      </a:r>
                      <a:r>
                        <a:rPr lang="fi-FI" sz="900" dirty="0"/>
                        <a:t>lomakkeen kautta</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1269226064"/>
                  </a:ext>
                </a:extLst>
              </a:tr>
              <a:tr h="498499">
                <a:tc rowSpan="2">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Vaaratilanne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työntekijälle ja sähköisen lomakkeen kautta</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rtl="0"/>
                      <a:r>
                        <a:rPr lang="fi-FI" sz="900" dirty="0"/>
                        <a:t>Eloisan internetsivuilla osoitteessa: </a:t>
                      </a:r>
                      <a:r>
                        <a:rPr lang="fi-FI" sz="900" dirty="0">
                          <a:hlinkClick r:id="rId7"/>
                        </a:rPr>
                        <a:t>https://etelasavonha.fi/asiakkaan-opas/asiakas-ja-potilasturvallisuus-ja-valvonta/oma-ilmoitus-vaaratilanteesta/</a:t>
                      </a:r>
                      <a:r>
                        <a:rPr lang="fi-FI" sz="900" dirty="0"/>
                        <a:t>.</a:t>
                      </a:r>
                    </a:p>
                    <a:p>
                      <a:pPr rtl="0"/>
                      <a:r>
                        <a:rPr lang="fi-FI" sz="900" dirty="0"/>
                        <a:t>Ilmoituksen käsittely kuvattu kohdassa ”Riski- ja epäkohtailmoitusten käsittely”</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16388562"/>
                  </a:ext>
                </a:extLst>
              </a:tr>
              <a:tr h="282005">
                <a:tc vMerge="1">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lang="fi-FI" sz="1100"/>
                    </a:p>
                  </a:txBody>
                  <a:tcPr>
                    <a:solidFill>
                      <a:schemeClr val="bg1"/>
                    </a:solidFill>
                  </a:tcPr>
                </a:tc>
                <a:tc>
                  <a:txBody>
                    <a:bodyPr/>
                    <a:lstStyle/>
                    <a:p>
                      <a:pPr rtl="0"/>
                      <a:r>
                        <a:rPr lang="fi-FI" sz="1100" dirty="0"/>
                        <a:t>vaaratilanne-ilmoitus</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dirty="0">
                          <a:solidFill>
                            <a:schemeClr val="accent4">
                              <a:lumMod val="75000"/>
                            </a:schemeClr>
                          </a:solidFill>
                        </a:rPr>
                        <a:t>x</a:t>
                      </a:r>
                      <a:endParaRPr lang="fi-FI" sz="1100" b="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algn="ctr" rtl="0"/>
                      <a:endParaRPr lang="fi-FI" sz="110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vaaratilanne ja </a:t>
                      </a:r>
                      <a:r>
                        <a:rPr lang="fi-FI" sz="900" b="0" dirty="0">
                          <a:solidFill>
                            <a:schemeClr val="dk1"/>
                          </a:solidFill>
                        </a:rPr>
                        <a:t>yhteys toiminnasta vastaavalle taholle ja asiakas- ja potilasturvallisuustiimille</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2854556221"/>
                  </a:ext>
                </a:extLst>
              </a:tr>
              <a:tr h="403736">
                <a:tc rowSpan="2">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Asiakkaan epäasiallinen kohtelu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Muistutus</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rtl="0"/>
                      <a:r>
                        <a:rPr lang="fi-FI" sz="900" dirty="0">
                          <a:hlinkClick r:id="rId8"/>
                        </a:rPr>
                        <a:t>Muistutus Lomakkeet ja hakemukset - Eloisa (etelasavonha.fi)</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1395441819"/>
                  </a:ext>
                </a:extLst>
              </a:tr>
              <a:tr h="288886">
                <a:tc vMerge="1">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lang="fi-FI" sz="1200"/>
                    </a:p>
                  </a:txBody>
                  <a:tcPr>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fi-FI" sz="1100" dirty="0"/>
                        <a:t>Valvontalain mukainen ilmoitus </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B w="12700" cap="flat" cmpd="sng" algn="ctr">
                      <a:solidFill>
                        <a:schemeClr val="accent4"/>
                      </a:solidFill>
                      <a:prstDash val="solid"/>
                      <a:round/>
                      <a:headEnd type="none" w="med" len="med"/>
                      <a:tailEnd type="none" w="med" len="med"/>
                    </a:lnB>
                  </a:tcPr>
                </a:tc>
                <a:tc>
                  <a:txBody>
                    <a:bodyPr/>
                    <a:lstStyle/>
                    <a:p>
                      <a:pPr algn="ctr" rtl="0"/>
                      <a:endParaRPr lang="fi-FI" sz="110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rtl="0"/>
                      <a:r>
                        <a:rPr lang="fi-FI" sz="900" dirty="0"/>
                        <a:t>Tulostettava ja täytettävä lomake löytyy henkilöstön intrasta </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endParaRPr lang="fi-FI" sz="900" dirty="0">
                        <a:latin typeface="+mn-lt"/>
                      </a:endParaRP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828407793"/>
                  </a:ext>
                </a:extLst>
              </a:tr>
              <a:tr h="346516">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Palvelun laitteeseen / tarvikkeeseen liittyvä vaara</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työntekijälle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4184698980"/>
                  </a:ext>
                </a:extLst>
              </a:tr>
              <a:tr h="422969">
                <a:tc>
                  <a:txBody>
                    <a:bodyPr/>
                    <a:lstStyle/>
                    <a:p>
                      <a:pPr rtl="0"/>
                      <a:r>
                        <a:rPr lang="fi-FI" sz="1100" b="1" dirty="0">
                          <a:solidFill>
                            <a:schemeClr val="accent4">
                              <a:lumMod val="75000"/>
                            </a:schemeClr>
                          </a:solidFill>
                        </a:rPr>
                        <a:t>Edunvalvonnan tarpeessa oleva henkilö / asiakas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Digi- ja väestötieto- virastoon</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hlinkClick r:id="rId9"/>
                        </a:rPr>
                        <a:t>Näin ilmoitat edunvalvontaa tarvitsevasta henkilöstä | Digi- ja väestötietovirasto (dvv.fi)</a:t>
                      </a:r>
                      <a:endParaRPr lang="fi-FI" sz="900" dirty="0"/>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798665867"/>
                  </a:ext>
                </a:extLst>
              </a:tr>
              <a:tr h="422969">
                <a:tc>
                  <a:txBody>
                    <a:bodyPr/>
                    <a:lstStyle/>
                    <a:p>
                      <a:pPr rtl="0"/>
                      <a:r>
                        <a:rPr lang="fi-FI" sz="1100" b="1" dirty="0">
                          <a:solidFill>
                            <a:schemeClr val="accent4">
                              <a:lumMod val="75000"/>
                            </a:schemeClr>
                          </a:solidFill>
                        </a:rPr>
                        <a:t>Kodin palovaara tai muu onnettomuusriski</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pelastusviranomaiselle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hlinkClick r:id="rId10"/>
                        </a:rPr>
                        <a:t>Ilmoitus ilmeisestä palovaarasta tai muusta riskistä | Pelastustoimi</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40578615"/>
                  </a:ext>
                </a:extLst>
              </a:tr>
              <a:tr h="498499">
                <a:tc>
                  <a:txBody>
                    <a:bodyPr/>
                    <a:lstStyle/>
                    <a:p>
                      <a:pPr rtl="0"/>
                      <a:r>
                        <a:rPr lang="fi-FI" sz="1100" b="1" dirty="0">
                          <a:solidFill>
                            <a:schemeClr val="accent4">
                              <a:lumMod val="75000"/>
                            </a:schemeClr>
                          </a:solidFill>
                        </a:rPr>
                        <a:t>Koti on terveysriski</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terveysvalvontaan</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11" rtl="0"/>
                      <a:r>
                        <a:rPr lang="fi-FI" sz="900" dirty="0">
                          <a:effectLst/>
                        </a:rPr>
                        <a:t>Savonlinna: </a:t>
                      </a:r>
                      <a:r>
                        <a:rPr lang="fi-FI" sz="900" dirty="0">
                          <a:effectLst/>
                          <a:hlinkClick r:id="rId11">
                            <a:extLst>
                              <a:ext uri="{A12FA001-AC4F-418D-AE19-62706E023703}">
                                <ahyp:hlinkClr xmlns:ahyp="http://schemas.microsoft.com/office/drawing/2018/hyperlinkcolor" val="tx"/>
                              </a:ext>
                            </a:extLst>
                          </a:hlinkClick>
                        </a:rPr>
                        <a:t>https://www.savonlinna.fi/asukas/terveysvalvonta/asumisterveys/</a:t>
                      </a:r>
                      <a:endParaRPr lang="fi-FI" sz="900" dirty="0">
                        <a:effectLst/>
                      </a:endParaRPr>
                    </a:p>
                    <a:p>
                      <a:pPr marL="11" rtl="0"/>
                      <a:r>
                        <a:rPr lang="fi-FI" sz="900" dirty="0">
                          <a:effectLst/>
                        </a:rPr>
                        <a:t>Mikkeli: </a:t>
                      </a:r>
                      <a:r>
                        <a:rPr lang="fi-FI" sz="900" dirty="0">
                          <a:effectLst/>
                          <a:hlinkClick r:id="rId12">
                            <a:extLst>
                              <a:ext uri="{A12FA001-AC4F-418D-AE19-62706E023703}">
                                <ahyp:hlinkClr xmlns:ahyp="http://schemas.microsoft.com/office/drawing/2018/hyperlinkcolor" val="tx"/>
                              </a:ext>
                            </a:extLst>
                          </a:hlinkClick>
                        </a:rPr>
                        <a:t>https://mikkeli.fi/palvelut/ymparisto/ymparistoterveydenhuolto-2/asumisterveys-ja-sisailma/</a:t>
                      </a:r>
                      <a:endParaRPr lang="fi-FI" sz="900" dirty="0">
                        <a:effectLst/>
                      </a:endParaRPr>
                    </a:p>
                    <a:p>
                      <a:pPr marL="11" rtl="0"/>
                      <a:r>
                        <a:rPr lang="fi-FI" sz="900" dirty="0">
                          <a:effectLst/>
                        </a:rPr>
                        <a:t>Pieksämäki: </a:t>
                      </a:r>
                      <a:r>
                        <a:rPr lang="fi-FI" sz="900" dirty="0">
                          <a:effectLst/>
                          <a:hlinkClick r:id="rId13">
                            <a:extLst>
                              <a:ext uri="{A12FA001-AC4F-418D-AE19-62706E023703}">
                                <ahyp:hlinkClr xmlns:ahyp="http://schemas.microsoft.com/office/drawing/2018/hyperlinkcolor" val="tx"/>
                              </a:ext>
                            </a:extLst>
                          </a:hlinkClick>
                        </a:rPr>
                        <a:t>https://keskisavonymparistotoimi.fi/terveysvalvonta/asumisterveys-2/</a:t>
                      </a:r>
                      <a:endParaRPr lang="fi-FI" sz="900" i="0" dirty="0">
                        <a:effectLst/>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642088481"/>
                  </a:ext>
                </a:extLst>
              </a:tr>
              <a:tr h="418837">
                <a:tc>
                  <a:txBody>
                    <a:bodyPr/>
                    <a:lstStyle/>
                    <a:p>
                      <a:pPr rtl="0"/>
                      <a:r>
                        <a:rPr lang="fi-FI" sz="1100" b="1" dirty="0">
                          <a:solidFill>
                            <a:schemeClr val="accent4">
                              <a:lumMod val="75000"/>
                            </a:schemeClr>
                          </a:solidFill>
                        </a:rPr>
                        <a:t>Epäilty rikos esim. asiakkaan lääkkeet häviävät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Rikosilmoitus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indent="0" rtl="0">
                        <a:buFont typeface="Arial" panose="020B0604020202020204" pitchFamily="34" charset="0"/>
                        <a:buNone/>
                      </a:pPr>
                      <a:r>
                        <a:rPr lang="fi-FI" sz="900" dirty="0">
                          <a:hlinkClick r:id="rId14"/>
                        </a:rPr>
                        <a:t>Tee rikosilmoitus - asioi ensisijaisesti verkossa! - Poliisi</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162812500"/>
                  </a:ext>
                </a:extLst>
              </a:tr>
              <a:tr h="391587">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Lääkepoikkeama</a:t>
                      </a:r>
                    </a:p>
                  </a:txBody>
                  <a:tcPr>
                    <a:lnT w="12700" cap="flat" cmpd="sng" algn="ctr">
                      <a:solidFill>
                        <a:schemeClr val="accent4"/>
                      </a:solidFill>
                      <a:prstDash val="solid"/>
                      <a:round/>
                      <a:headEnd type="none" w="med" len="med"/>
                      <a:tailEnd type="none" w="med" len="med"/>
                    </a:lnT>
                  </a:tcPr>
                </a:tc>
                <a:tc>
                  <a:txBody>
                    <a:bodyPr/>
                    <a:lstStyle/>
                    <a:p>
                      <a:pPr rtl="0"/>
                      <a:r>
                        <a:rPr lang="fi-FI" sz="1100" dirty="0"/>
                        <a:t>Yhteys lääkäriin</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algn="ctr" rtl="0"/>
                      <a:endParaRPr lang="fi-FI" sz="110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rtl="0"/>
                      <a:r>
                        <a:rPr lang="fi-FI" sz="900" dirty="0"/>
                        <a:t>Ilmoituksen käsittely kuvattu kohdassa ”Riski- ja epäkohtailmoitusten käsittely”</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2374818417"/>
                  </a:ext>
                </a:extLst>
              </a:tr>
            </a:tbl>
          </a:graphicData>
        </a:graphic>
      </p:graphicFrame>
      <p:sp>
        <p:nvSpPr>
          <p:cNvPr id="10" name="Title 1">
            <a:extLst>
              <a:ext uri="{FF2B5EF4-FFF2-40B4-BE49-F238E27FC236}">
                <a16:creationId xmlns:a16="http://schemas.microsoft.com/office/drawing/2014/main" id="{5900B3FA-3A23-9944-D951-130B3EC16E82}"/>
              </a:ext>
            </a:extLst>
          </p:cNvPr>
          <p:cNvSpPr txBox="1">
            <a:spLocks/>
          </p:cNvSpPr>
          <p:nvPr/>
        </p:nvSpPr>
        <p:spPr>
          <a:xfrm>
            <a:off x="369638" y="106453"/>
            <a:ext cx="11289173"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800" b="1" i="0" u="none" strike="noStrike" kern="1200" cap="none" spc="0" normalizeH="0" baseline="0" noProof="0" dirty="0">
                <a:ln>
                  <a:noFill/>
                </a:ln>
                <a:solidFill>
                  <a:schemeClr val="tx1">
                    <a:lumMod val="75000"/>
                    <a:lumOff val="25000"/>
                  </a:schemeClr>
                </a:solidFill>
                <a:effectLst/>
                <a:uLnTx/>
                <a:uFillTx/>
                <a:latin typeface="Arial Black" panose="020B0604020202020204" pitchFamily="34" charset="0"/>
                <a:ea typeface="+mj-ea"/>
              </a:rPr>
              <a:t>Ilmoitukset ja ilmoitusvelvollisuudet</a:t>
            </a:r>
            <a:endParaRPr kumimoji="0" lang="fi-FI" sz="2600" b="1" i="0" u="none" strike="noStrike" kern="1200" cap="none" spc="0" normalizeH="0" baseline="0" noProof="0" dirty="0">
              <a:ln>
                <a:noFill/>
              </a:ln>
              <a:solidFill>
                <a:srgbClr val="FF0000"/>
              </a:solidFill>
              <a:effectLst/>
              <a:uLnTx/>
              <a:uFillTx/>
              <a:latin typeface="Arial Black" panose="020B0604020202020204" pitchFamily="34" charset="0"/>
              <a:ea typeface="+mj-ea"/>
            </a:endParaRPr>
          </a:p>
        </p:txBody>
      </p:sp>
    </p:spTree>
    <p:extLst>
      <p:ext uri="{BB962C8B-B14F-4D97-AF65-F5344CB8AC3E}">
        <p14:creationId xmlns:p14="http://schemas.microsoft.com/office/powerpoint/2010/main" val="393612556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0E7DEE64-74A2-1644-2B92-FEC7EDB4C3AF}"/>
              </a:ext>
            </a:extLst>
          </p:cNvPr>
          <p:cNvGraphicFramePr>
            <a:graphicFrameLocks noChangeAspect="1"/>
          </p:cNvGraphicFramePr>
          <p:nvPr>
            <p:custDataLst>
              <p:tags r:id="rId1"/>
            </p:custDataLst>
            <p:extLst>
              <p:ext uri="{D42A27DB-BD31-4B8C-83A1-F6EECF244321}">
                <p14:modId xmlns:p14="http://schemas.microsoft.com/office/powerpoint/2010/main" val="26830612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0E7DEE64-74A2-1644-2B92-FEC7EDB4C3A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a:xfrm>
            <a:off x="451413" y="106453"/>
            <a:ext cx="11289174" cy="868004"/>
          </a:xfrm>
        </p:spPr>
        <p:txBody>
          <a:bodyPr vert="horz"/>
          <a:lstStyle/>
          <a:p>
            <a:r>
              <a:rPr lang="fi-FI" dirty="0">
                <a:latin typeface="+mj-lt"/>
                <a:ea typeface="Inter" panose="02000503000000020004" pitchFamily="2" charset="0"/>
              </a:rPr>
              <a:t>Koonti linkeistä lisätiedon pariin</a:t>
            </a:r>
            <a:endParaRPr lang="fi-FI" dirty="0"/>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517629" y="1690688"/>
            <a:ext cx="10781715" cy="681323"/>
          </a:xfrm>
          <a:prstGeom prst="rect">
            <a:avLst/>
          </a:prstGeom>
        </p:spPr>
        <p:txBody>
          <a:bodyPr anchor="b"/>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342900" marR="0" lvl="0" indent="-3429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endParaRPr kumimoji="0" lang="fi-FI" sz="20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endParaRPr>
          </a:p>
        </p:txBody>
      </p:sp>
      <p:sp>
        <p:nvSpPr>
          <p:cNvPr id="6" name="Otsikko 1">
            <a:extLst>
              <a:ext uri="{FF2B5EF4-FFF2-40B4-BE49-F238E27FC236}">
                <a16:creationId xmlns:a16="http://schemas.microsoft.com/office/drawing/2014/main" id="{EFBD37F6-9312-C952-A27A-5E48E6AFF7A3}"/>
              </a:ext>
            </a:extLst>
          </p:cNvPr>
          <p:cNvSpPr txBox="1">
            <a:spLocks/>
          </p:cNvSpPr>
          <p:nvPr/>
        </p:nvSpPr>
        <p:spPr>
          <a:xfrm>
            <a:off x="517629" y="1058763"/>
            <a:ext cx="11441760" cy="5019039"/>
          </a:xfrm>
          <a:prstGeom prst="rect">
            <a:avLst/>
          </a:prstGeom>
        </p:spPr>
        <p:txBody>
          <a:bodyPr numCol="1" anchor="t"/>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i-FI" sz="1600" b="1" i="0" u="none" strike="noStrike" kern="1200" cap="none" spc="0" normalizeH="0" baseline="0" noProof="0" dirty="0">
                <a:ln>
                  <a:noFill/>
                </a:ln>
                <a:solidFill>
                  <a:schemeClr val="accent4">
                    <a:lumMod val="75000"/>
                  </a:schemeClr>
                </a:solidFill>
                <a:effectLst/>
                <a:uLnTx/>
                <a:uFillTx/>
                <a:latin typeface="Arial" panose="020B0604020202020204"/>
                <a:ea typeface="+mj-ea"/>
                <a:cs typeface="Calibri" panose="020F0502020204030204" pitchFamily="34" charset="0"/>
              </a:rPr>
              <a:t>Eloisa:</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6">
                  <a:extLst>
                    <a:ext uri="{A12FA001-AC4F-418D-AE19-62706E023703}">
                      <ahyp:hlinkClr xmlns:ahyp="http://schemas.microsoft.com/office/drawing/2018/hyperlinkcolor" val="tx"/>
                    </a:ext>
                  </a:extLst>
                </a:hlinkClick>
              </a:rPr>
              <a:t>Palveluopas</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palveluoppaasta saat tarkempaa tietoa palvelujen järjestämisestä sekä kuinka palveluun voi hakeutua</a:t>
            </a:r>
          </a:p>
          <a:p>
            <a:pPr marL="285750" marR="0" lvl="1" indent="-285750" algn="l" defTabSz="914286" rtl="0" eaLnBrk="1" fontAlgn="auto" latinLnBrk="0" hangingPunct="1">
              <a:lnSpc>
                <a:spcPct val="100000"/>
              </a:lnSpc>
              <a:spcBef>
                <a:spcPts val="300"/>
              </a:spcBef>
              <a:spcAft>
                <a:spcPts val="175"/>
              </a:spcAft>
              <a:buClrTx/>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7">
                  <a:extLst>
                    <a:ext uri="{A12FA001-AC4F-418D-AE19-62706E023703}">
                      <ahyp:hlinkClr xmlns:ahyp="http://schemas.microsoft.com/office/drawing/2018/hyperlinkcolor" val="tx"/>
                    </a:ext>
                  </a:extLst>
                </a:hlinkClick>
              </a:rPr>
              <a:t>Tietosuojaseloste</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Eloisan ylläpitämien asiakasrekisterien tietosuojaseloste </a:t>
            </a:r>
          </a:p>
          <a:p>
            <a:pPr marL="285750" lvl="1" indent="-285750" defTabSz="914286">
              <a:spcBef>
                <a:spcPts val="300"/>
              </a:spcBef>
              <a:spcAft>
                <a:spcPts val="175"/>
              </a:spcAft>
              <a:buFont typeface="Arial" panose="020B0604020202020204" pitchFamily="34" charset="0"/>
              <a:buChar char="•"/>
              <a:defRPr/>
            </a:pPr>
            <a:r>
              <a:rPr lang="fi-FI" sz="1400" dirty="0">
                <a:solidFill>
                  <a:srgbClr val="005900"/>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O</a:t>
            </a:r>
            <a:r>
              <a:rPr lang="fi-FI" sz="1400" dirty="0">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mavalvontaohjelma ja omavalvontasuunnitelmat </a:t>
            </a:r>
            <a:r>
              <a:rPr lang="fi-FI" sz="1400" dirty="0">
                <a:latin typeface="Arial" panose="020B0604020202020204" pitchFamily="34" charset="0"/>
                <a:cs typeface="Arial" panose="020B0604020202020204" pitchFamily="34" charset="0"/>
              </a:rPr>
              <a:t>– Eloisan sosiaalihuollon omavalvontaohjelma ja –suunnitelmat julkisesti nähtävillä </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mn-cs"/>
                <a:hlinkClick r:id="rId9">
                  <a:extLst>
                    <a:ext uri="{A12FA001-AC4F-418D-AE19-62706E023703}">
                      <ahyp:hlinkClr xmlns:ahyp="http://schemas.microsoft.com/office/drawing/2018/hyperlinkcolor" val="tx"/>
                    </a:ext>
                  </a:extLst>
                </a:hlinkClick>
              </a:rPr>
              <a:t>Valvonnan yhteystiedot</a:t>
            </a:r>
            <a:r>
              <a:rPr kumimoji="0" lang="fi-FI" sz="1400" b="0" i="0" u="none" strike="noStrike" kern="1200" cap="none" spc="0" normalizeH="0" baseline="0" noProof="0" dirty="0">
                <a:ln>
                  <a:noFill/>
                </a:ln>
                <a:effectLst/>
                <a:uLnTx/>
                <a:uFillTx/>
                <a:latin typeface="Arial" panose="020B0604020202020204"/>
                <a:ea typeface="+mn-ea"/>
                <a:cs typeface="+mn-cs"/>
              </a:rPr>
              <a:t> - yhteydenpidosta lisätietoja sivuilla</a:t>
            </a:r>
            <a:endParaRPr kumimoji="0" lang="fi-FI" sz="1400" b="0" i="0" u="none" strike="noStrike" kern="1200" cap="none" spc="0" normalizeH="0" baseline="0" noProof="0" dirty="0">
              <a:ln>
                <a:noFill/>
              </a:ln>
              <a:effectLst/>
              <a:uLnTx/>
              <a:uFillTx/>
              <a:latin typeface="Arial" panose="020B0604020202020204"/>
              <a:ea typeface="+mj-ea"/>
              <a:cs typeface="Calibri" panose="020F050202020403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fi-FI" sz="1400" b="1" i="0" u="none" strike="noStrike" kern="1200" cap="none" spc="0" normalizeH="0" baseline="0" noProof="0" dirty="0">
              <a:ln>
                <a:noFill/>
              </a:ln>
              <a:effectLst/>
              <a:uLnTx/>
              <a:uFillTx/>
              <a:latin typeface="Arial" panose="020B0604020202020204"/>
              <a:ea typeface="+mj-ea"/>
              <a:cs typeface="Calibri" panose="020F050202020403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i-FI" sz="1600" b="1" i="0" u="none" strike="noStrike" kern="1200" cap="none" spc="0" normalizeH="0" baseline="0" noProof="0" dirty="0">
                <a:ln>
                  <a:noFill/>
                </a:ln>
                <a:solidFill>
                  <a:schemeClr val="accent4">
                    <a:lumMod val="75000"/>
                  </a:schemeClr>
                </a:solidFill>
                <a:effectLst/>
                <a:uLnTx/>
                <a:uFillTx/>
                <a:latin typeface="Arial" panose="020B0604020202020204"/>
                <a:ea typeface="+mj-ea"/>
                <a:cs typeface="Calibri" panose="020F0502020204030204" pitchFamily="34" charset="0"/>
              </a:rPr>
              <a:t>Muut tahot:</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0">
                  <a:extLst>
                    <a:ext uri="{A12FA001-AC4F-418D-AE19-62706E023703}">
                      <ahyp:hlinkClr xmlns:ahyp="http://schemas.microsoft.com/office/drawing/2018/hyperlinkcolor" val="tx"/>
                    </a:ext>
                  </a:extLst>
                </a:hlinkClick>
              </a:rPr>
              <a:t>Asiakas- ja potilasturvallisuusstrategia ja toimeenpanosuunnitelma 2022-2026</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Sosiaali- ja terveysministeriö</a:t>
            </a:r>
            <a:endPar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hlinkClick r:id="rId11">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hlinkClick r:id="rId11">
                  <a:extLst>
                    <a:ext uri="{A12FA001-AC4F-418D-AE19-62706E023703}">
                      <ahyp:hlinkClr xmlns:ahyp="http://schemas.microsoft.com/office/drawing/2018/hyperlinkcolor" val="tx"/>
                    </a:ext>
                  </a:extLst>
                </a:hlinkClick>
              </a:rPr>
              <a:t>Riskienhallinta ja turvallisuussuunnittelu. Opas sosiaali- ja terveydenhuollon johdolle ja turvallisuusasiantuntijoille</a:t>
            </a:r>
            <a:r>
              <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 Valtioneuvosto</a:t>
            </a:r>
            <a:endPar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2">
                <a:extLst>
                  <a:ext uri="{A12FA001-AC4F-418D-AE19-62706E023703}">
                    <ahyp:hlinkClr xmlns:ahyp="http://schemas.microsoft.com/office/drawing/2018/hyperlinkcolor" val="tx"/>
                  </a:ext>
                </a:extLst>
              </a:hlinkClick>
            </a:endParaRP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3">
                  <a:extLst>
                    <a:ext uri="{A12FA001-AC4F-418D-AE19-62706E023703}">
                      <ahyp:hlinkClr xmlns:ahyp="http://schemas.microsoft.com/office/drawing/2018/hyperlinkcolor" val="tx"/>
                    </a:ext>
                  </a:extLst>
                </a:hlinkClick>
              </a:rPr>
              <a:t>Henkilöstön rekrytointi </a:t>
            </a:r>
            <a:r>
              <a:rPr kumimoji="0" lang="fi-FI" sz="1400" b="0" i="0" u="none" strike="noStrike" kern="1200" cap="none" spc="0" normalizeH="0" baseline="0" noProof="0" dirty="0" err="1">
                <a:ln>
                  <a:noFill/>
                </a:ln>
                <a:effectLst/>
                <a:uLnTx/>
                <a:uFillTx/>
                <a:latin typeface="Arial" panose="020B0604020202020204"/>
                <a:ea typeface="+mn-ea"/>
                <a:cs typeface="Arial" panose="020B0604020202020204" pitchFamily="34" charset="0"/>
                <a:hlinkClick r:id="rId13">
                  <a:extLst>
                    <a:ext uri="{A12FA001-AC4F-418D-AE19-62706E023703}">
                      <ahyp:hlinkClr xmlns:ahyp="http://schemas.microsoft.com/office/drawing/2018/hyperlinkcolor" val="tx"/>
                    </a:ext>
                  </a:extLst>
                </a:hlinkClick>
              </a:rPr>
              <a:t>kuntarekryn</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3">
                  <a:extLst>
                    <a:ext uri="{A12FA001-AC4F-418D-AE19-62706E023703}">
                      <ahyp:hlinkClr xmlns:ahyp="http://schemas.microsoft.com/office/drawing/2018/hyperlinkcolor" val="tx"/>
                    </a:ext>
                  </a:extLst>
                </a:hlinkClick>
              </a:rPr>
              <a:t> kautta </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a:t>
            </a:r>
            <a:r>
              <a:rPr lang="fi-FI" sz="1400" dirty="0">
                <a:latin typeface="Arial" panose="020B0604020202020204"/>
                <a:cs typeface="Arial" panose="020B0604020202020204" pitchFamily="34" charset="0"/>
              </a:rPr>
              <a:t>K</a:t>
            </a:r>
            <a:r>
              <a:rPr kumimoji="0" lang="fi-FI" sz="1400" b="0" i="0" u="none" strike="noStrike" kern="1200" cap="none" spc="0" normalizeH="0" baseline="0" noProof="0" dirty="0" err="1">
                <a:ln>
                  <a:noFill/>
                </a:ln>
                <a:effectLst/>
                <a:uLnTx/>
                <a:uFillTx/>
                <a:latin typeface="Arial" panose="020B0604020202020204"/>
                <a:ea typeface="+mn-ea"/>
                <a:cs typeface="Arial" panose="020B0604020202020204" pitchFamily="34" charset="0"/>
              </a:rPr>
              <a:t>untarekry</a:t>
            </a:r>
            <a:endParaRPr kumimoji="0" lang="fi-FI" sz="1400" b="0" i="0" u="none" strike="noStrike" kern="1200" cap="none" spc="0" normalizeH="0" baseline="0" noProof="0" dirty="0">
              <a:ln>
                <a:noFill/>
              </a:ln>
              <a:effectLst/>
              <a:highlight>
                <a:srgbClr val="FFFF00"/>
              </a:highlight>
              <a:uLnTx/>
              <a:uFillTx/>
              <a:latin typeface="Arial" panose="020B0604020202020204"/>
              <a:ea typeface="+mn-ea"/>
              <a:cs typeface="Arial" panose="020B0604020202020204" pitchFamily="34" charset="0"/>
              <a:hlinkClick r:id="rId14">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lnSpc>
                <a:spcPct val="100000"/>
              </a:lnSpc>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4">
                  <a:extLst>
                    <a:ext uri="{A12FA001-AC4F-418D-AE19-62706E023703}">
                      <ahyp:hlinkClr xmlns:ahyp="http://schemas.microsoft.com/office/drawing/2018/hyperlinkcolor" val="tx"/>
                    </a:ext>
                  </a:extLst>
                </a:hlinkClick>
              </a:rPr>
              <a:t>Sosiaali- ja terveydenhuollon ammattihenkilöiden kielitaitovaatimukset</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Valvira </a:t>
            </a:r>
          </a:p>
          <a:p>
            <a:pPr marL="285750" lvl="1" indent="-285750" defTabSz="914286">
              <a:spcBef>
                <a:spcPts val="300"/>
              </a:spcBef>
              <a:spcAft>
                <a:spcPts val="175"/>
              </a:spcAft>
              <a:buFont typeface="Arial" panose="020B0604020202020204" pitchFamily="34" charset="0"/>
              <a:buChar char="•"/>
              <a:defRPr/>
            </a:pPr>
            <a:r>
              <a:rPr lang="fi-FI" sz="1400" dirty="0">
                <a:latin typeface="Arial" panose="020B0604020202020204" pitchFamily="34" charset="0"/>
                <a:cs typeface="Arial" panose="020B0604020202020204" pitchFamily="34" charset="0"/>
                <a:hlinkClick r:id="rId15">
                  <a:extLst>
                    <a:ext uri="{A12FA001-AC4F-418D-AE19-62706E023703}">
                      <ahyp:hlinkClr xmlns:ahyp="http://schemas.microsoft.com/office/drawing/2018/hyperlinkcolor" val="tx"/>
                    </a:ext>
                  </a:extLst>
                </a:hlinkClick>
              </a:rPr>
              <a:t>Määräys sosiaalihuollon asiakasasiakirjojen rakenteista ja asiakasasiakirjoihin merkittävistä tiedoista</a:t>
            </a:r>
            <a:r>
              <a:rPr lang="fi-FI" sz="1400" dirty="0">
                <a:latin typeface="Arial" panose="020B0604020202020204" pitchFamily="34" charset="0"/>
                <a:cs typeface="Arial" panose="020B0604020202020204" pitchFamily="34" charset="0"/>
              </a:rPr>
              <a:t> </a:t>
            </a:r>
            <a:r>
              <a:rPr kumimoji="0" lang="fi-FI" sz="1400" b="0" i="0" strike="noStrike" kern="1200" cap="none" spc="0" normalizeH="0" baseline="0" noProof="0" dirty="0">
                <a:ln>
                  <a:noFill/>
                </a:ln>
                <a:effectLst/>
                <a:uLnTx/>
                <a:uFillTx/>
                <a:latin typeface="Arial" panose="020B0604020202020204"/>
                <a:ea typeface="Calibri" panose="020F0502020204030204" pitchFamily="34" charset="0"/>
                <a:cs typeface="Times New Roman" panose="02020603050405020304" pitchFamily="18" charset="0"/>
              </a:rPr>
              <a:t>–Terveyden ja hyvinvoinnin laitos</a:t>
            </a:r>
          </a:p>
          <a:p>
            <a:pPr marL="285750" lvl="1" indent="-285750" defTabSz="914286">
              <a:spcBef>
                <a:spcPts val="300"/>
              </a:spcBef>
              <a:spcAft>
                <a:spcPts val="175"/>
              </a:spcAft>
              <a:buFont typeface="Arial" panose="020B0604020202020204" pitchFamily="34" charset="0"/>
              <a:buChar char="•"/>
              <a:defRPr/>
            </a:pPr>
            <a:r>
              <a:rPr lang="fi-FI" sz="1400" dirty="0">
                <a:latin typeface="Arial" panose="020B0604020202020204" pitchFamily="34" charset="0"/>
                <a:cs typeface="Arial" panose="020B0604020202020204" pitchFamily="34" charset="0"/>
                <a:hlinkClick r:id="rId16">
                  <a:extLst>
                    <a:ext uri="{A12FA001-AC4F-418D-AE19-62706E023703}">
                      <ahyp:hlinkClr xmlns:ahyp="http://schemas.microsoft.com/office/drawing/2018/hyperlinkcolor" val="tx"/>
                    </a:ext>
                  </a:extLst>
                </a:hlinkClick>
              </a:rPr>
              <a:t>Sosiaalihuollon asiakastietojen käsittely</a:t>
            </a:r>
            <a:r>
              <a:rPr lang="fi-FI" sz="1400" dirty="0">
                <a:latin typeface="Arial" panose="020B0604020202020204" pitchFamily="34" charset="0"/>
                <a:cs typeface="Arial" panose="020B0604020202020204" pitchFamily="34" charset="0"/>
              </a:rPr>
              <a:t> </a:t>
            </a:r>
            <a:r>
              <a:rPr kumimoji="0" lang="fi-FI" sz="1400" b="0" i="0" strike="noStrike" kern="1200" cap="none" spc="0" normalizeH="0" baseline="0" noProof="0" dirty="0">
                <a:ln>
                  <a:noFill/>
                </a:ln>
                <a:effectLst/>
                <a:uLnTx/>
                <a:uFillTx/>
                <a:latin typeface="Arial" panose="020B0604020202020204"/>
                <a:ea typeface="Calibri" panose="020F0502020204030204" pitchFamily="34" charset="0"/>
                <a:cs typeface="Times New Roman" panose="02020603050405020304" pitchFamily="18" charset="0"/>
              </a:rPr>
              <a:t>– Tietosuojavaltuutetun toimisto</a:t>
            </a:r>
          </a:p>
          <a:p>
            <a:pPr marL="285750" lvl="1" indent="-285750" defTabSz="914286">
              <a:spcBef>
                <a:spcPts val="300"/>
              </a:spcBef>
              <a:spcAft>
                <a:spcPts val="175"/>
              </a:spcAft>
              <a:buFont typeface="Arial" panose="020B0604020202020204" pitchFamily="34" charset="0"/>
              <a:buChar char="•"/>
              <a:defRPr/>
            </a:pPr>
            <a:endParaRPr kumimoji="0" lang="fi-FI" sz="1400" b="0" i="0" u="none" strike="noStrike" kern="1200" cap="none" spc="0" normalizeH="0" baseline="0" noProof="0" dirty="0">
              <a:ln>
                <a:noFill/>
              </a:ln>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fi-FI" sz="1400" b="0" i="0" u="none" strike="noStrike" kern="1200" cap="none" spc="0" normalizeH="0" baseline="0" noProof="0" dirty="0">
              <a:ln>
                <a:noFill/>
              </a:ln>
              <a:effectLst/>
              <a:uLnTx/>
              <a:uFillTx/>
              <a:latin typeface="Arial" panose="020B0604020202020204"/>
              <a:ea typeface="Inter" panose="02000503000000020004" pitchFamily="2" charset="0"/>
            </a:endParaRPr>
          </a:p>
        </p:txBody>
      </p:sp>
    </p:spTree>
    <p:extLst>
      <p:ext uri="{BB962C8B-B14F-4D97-AF65-F5344CB8AC3E}">
        <p14:creationId xmlns:p14="http://schemas.microsoft.com/office/powerpoint/2010/main" val="334502746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ukautettu suunnittelumall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Relationships xmlns="http://schemas.openxmlformats.org/package/2006/relationships"><Relationship Id="rId1" Target="itemProps1.xml" Type="http://schemas.openxmlformats.org/officeDocument/2006/relationships/customXmlProps"/></Relationships>
</file>

<file path=customXml/_rels/item2.xml.rels><?xml version="1.0" encoding="UTF-8" standalone="yes"?><Relationships xmlns="http://schemas.openxmlformats.org/package/2006/relationships"><Relationship Id="rId1" Target="itemProps2.xml" Type="http://schemas.openxmlformats.org/officeDocument/2006/relationships/customXmlProps"/></Relationships>
</file>

<file path=customXml/_rels/item3.xml.rels><?xml version="1.0" encoding="UTF-8" standalone="yes"?><Relationships xmlns="http://schemas.openxmlformats.org/package/2006/relationships"><Relationship Id="rId1" Target="itemProps3.xml" Type="http://schemas.openxmlformats.org/officeDocument/2006/relationships/customXmlProps"/></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Asiakirja" ma:contentTypeID="0x010100328C9E7A8A3E124299678CFF1CCD9385" ma:contentTypeVersion="14" ma:contentTypeDescription="Luo uusi asiakirja." ma:contentTypeScope="" ma:versionID="263913844017e53ef978689165b37cfc">
  <xsd:schema xmlns:xsd="http://www.w3.org/2001/XMLSchema" xmlns:xs="http://www.w3.org/2001/XMLSchema" xmlns:p="http://schemas.microsoft.com/office/2006/metadata/properties" xmlns:ns2="cd5489ee-aed8-42e8-b5fc-8a8b0e4013c2" xmlns:ns3="32b04c77-d7ee-4694-9bde-b3a0ee0a3c9a" targetNamespace="http://schemas.microsoft.com/office/2006/metadata/properties" ma:root="true" ma:fieldsID="60d948cdceefdbd6abbb6e2be96180b9" ns2:_="" ns3:_="">
    <xsd:import namespace="cd5489ee-aed8-42e8-b5fc-8a8b0e4013c2"/>
    <xsd:import namespace="32b04c77-d7ee-4694-9bde-b3a0ee0a3c9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DateTaken"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5489ee-aed8-42e8-b5fc-8a8b0e4013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Kuvien tunnisteet" ma:readOnly="false" ma:fieldId="{5cf76f15-5ced-4ddc-b409-7134ff3c332f}" ma:taxonomyMulti="true" ma:sspId="21fb8f33-d4f7-423c-aa44-269ff6ac58c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32b04c77-d7ee-4694-9bde-b3a0ee0a3c9a" elementFormDefault="qualified">
    <xsd:import namespace="http://schemas.microsoft.com/office/2006/documentManagement/types"/>
    <xsd:import namespace="http://schemas.microsoft.com/office/infopath/2007/PartnerControls"/>
    <xsd:element name="SharedWithUsers" ma:index="10" nillable="true" ma:displayName="Jaettu"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Jakamisen tiedot" ma:internalName="SharedWithDetails" ma:readOnly="true">
      <xsd:simpleType>
        <xsd:restriction base="dms:Note">
          <xsd:maxLength value="255"/>
        </xsd:restriction>
      </xsd:simpleType>
    </xsd:element>
    <xsd:element name="TaxCatchAll" ma:index="14" nillable="true" ma:displayName="Taxonomy Catch All Column" ma:hidden="true" ma:list="{3bc51c05-6eea-4815-b2e6-90b9b372a40b}" ma:internalName="TaxCatchAll" ma:showField="CatchAllData" ma:web="32b04c77-d7ee-4694-9bde-b3a0ee0a3c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ältölaji"/>
        <xsd:element ref="dc:title" minOccurs="0" maxOccurs="1" ma:index="4" ma:displayName="Otsikk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d5489ee-aed8-42e8-b5fc-8a8b0e4013c2">
      <Terms xmlns="http://schemas.microsoft.com/office/infopath/2007/PartnerControls"/>
    </lcf76f155ced4ddcb4097134ff3c332f>
    <TaxCatchAll xmlns="32b04c77-d7ee-4694-9bde-b3a0ee0a3c9a" xsi:nil="true"/>
    <SharedWithUsers xmlns="32b04c77-d7ee-4694-9bde-b3a0ee0a3c9a">
      <UserInfo>
        <DisplayName>Mehtonen Sonja</DisplayName>
        <AccountId>999</AccountId>
        <AccountType/>
      </UserInfo>
    </SharedWithUsers>
  </documentManagement>
</p:properties>
</file>

<file path=customXml/itemProps1.xml><?xml version="1.0" encoding="utf-8"?>
<ds:datastoreItem xmlns:ds="http://schemas.openxmlformats.org/officeDocument/2006/customXml" ds:itemID="{2EEF7748-FB15-4BB1-94E9-E4B5F7D3F379}">
  <ds:schemaRefs>
    <ds:schemaRef ds:uri="http://schemas.microsoft.com/sharepoint/v3/contenttype/forms"/>
  </ds:schemaRefs>
</ds:datastoreItem>
</file>

<file path=customXml/itemProps2.xml><?xml version="1.0" encoding="utf-8"?>
<ds:datastoreItem xmlns:ds="http://schemas.openxmlformats.org/officeDocument/2006/customXml" ds:itemID="{E10F97A9-BE49-45B0-930D-D8061F9F40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5489ee-aed8-42e8-b5fc-8a8b0e4013c2"/>
    <ds:schemaRef ds:uri="32b04c77-d7ee-4694-9bde-b3a0ee0a3c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319A9F1-9730-4819-83B3-D5566E6654BE}">
  <ds:schemaRefs>
    <ds:schemaRef ds:uri="http://schemas.microsoft.com/office/2006/documentManagement/types"/>
    <ds:schemaRef ds:uri="http://purl.org/dc/dcmitype/"/>
    <ds:schemaRef ds:uri="http://purl.org/dc/terms/"/>
    <ds:schemaRef ds:uri="http://schemas.microsoft.com/office/2006/metadata/properties"/>
    <ds:schemaRef ds:uri="http://schemas.openxmlformats.org/package/2006/metadata/core-properties"/>
    <ds:schemaRef ds:uri="http://www.w3.org/XML/1998/namespace"/>
    <ds:schemaRef ds:uri="http://purl.org/dc/elements/1.1/"/>
    <ds:schemaRef ds:uri="http://schemas.microsoft.com/office/infopath/2007/PartnerControls"/>
    <ds:schemaRef ds:uri="32b04c77-d7ee-4694-9bde-b3a0ee0a3c9a"/>
    <ds:schemaRef ds:uri="cd5489ee-aed8-42e8-b5fc-8a8b0e4013c2"/>
  </ds:schemaRefs>
</ds:datastoreItem>
</file>

<file path=docProps/app.xml><?xml version="1.0" encoding="utf-8"?>
<Properties xmlns="http://schemas.openxmlformats.org/officeDocument/2006/extended-properties" xmlns:vt="http://schemas.openxmlformats.org/officeDocument/2006/docPropsVTypes">
  <Template/>
  <TotalTime>0</TotalTime>
  <Words>9142</Words>
  <Application>Microsoft Office PowerPoint</Application>
  <PresentationFormat>Laajakuva</PresentationFormat>
  <Paragraphs>997</Paragraphs>
  <Slides>58</Slides>
  <Notes>58</Notes>
  <HiddenSlides>0</HiddenSlides>
  <MMClips>0</MMClips>
  <ScaleCrop>false</ScaleCrop>
  <HeadingPairs>
    <vt:vector size="8" baseType="variant">
      <vt:variant>
        <vt:lpstr>Käytetyt fontit</vt:lpstr>
      </vt:variant>
      <vt:variant>
        <vt:i4>8</vt:i4>
      </vt:variant>
      <vt:variant>
        <vt:lpstr>Teema</vt:lpstr>
      </vt:variant>
      <vt:variant>
        <vt:i4>3</vt:i4>
      </vt:variant>
      <vt:variant>
        <vt:lpstr>Upotetut OLE-palvelimet</vt:lpstr>
      </vt:variant>
      <vt:variant>
        <vt:i4>1</vt:i4>
      </vt:variant>
      <vt:variant>
        <vt:lpstr>Dian otsikot</vt:lpstr>
      </vt:variant>
      <vt:variant>
        <vt:i4>58</vt:i4>
      </vt:variant>
    </vt:vector>
  </HeadingPairs>
  <TitlesOfParts>
    <vt:vector size="70" baseType="lpstr">
      <vt:lpstr>Arial</vt:lpstr>
      <vt:lpstr>Arial Black</vt:lpstr>
      <vt:lpstr>Calibri</vt:lpstr>
      <vt:lpstr>Calibri Light</vt:lpstr>
      <vt:lpstr>Inter</vt:lpstr>
      <vt:lpstr>Times New Roman</vt:lpstr>
      <vt:lpstr>Trebuchet MS</vt:lpstr>
      <vt:lpstr>Wingdings</vt:lpstr>
      <vt:lpstr>Office-teema</vt:lpstr>
      <vt:lpstr>Mukautettu suunnittelumalli</vt:lpstr>
      <vt:lpstr>1_Office-teema</vt:lpstr>
      <vt:lpstr>think-cell Slide</vt:lpstr>
      <vt:lpstr>PowerPoint-esitys</vt:lpstr>
      <vt:lpstr>Lukijalle</vt:lpstr>
      <vt:lpstr>Sisällysluettelo</vt:lpstr>
      <vt:lpstr>PowerPoint-esitys</vt:lpstr>
      <vt:lpstr>Palveluntuottajaa koskevat tiedot</vt:lpstr>
      <vt:lpstr>Omavalvontasuunnitelman laatiminen</vt:lpstr>
      <vt:lpstr>PowerPoint-esitys</vt:lpstr>
      <vt:lpstr>PowerPoint-esitys</vt:lpstr>
      <vt:lpstr>Yksikön toiminta toteuttaa Eloisan yhteistä missiota ja arvoja!</vt:lpstr>
      <vt:lpstr>Toiminta-ajatus, arvot ja toimintaperiaatteet</vt:lpstr>
      <vt:lpstr>Palvelun toimintaperiaatteet</vt:lpstr>
      <vt:lpstr>PowerPoint-esitys</vt:lpstr>
      <vt:lpstr>PowerPoint-esitys</vt:lpstr>
      <vt:lpstr>Käsitteet ja käsitehierarkia </vt:lpstr>
      <vt:lpstr>Riskienhallinnan järjestelmät ja menettelytavat (1/3)</vt:lpstr>
      <vt:lpstr>Riskienhallinnan järjestelmät ja menettelytavat (2/3)</vt:lpstr>
      <vt:lpstr>Riskienhallinnan järjestelmät ja menettelytavat (3/3)</vt:lpstr>
      <vt:lpstr>Riski- ja epäkohtailmoitusten käsittely (1/3)</vt:lpstr>
      <vt:lpstr>PowerPoint-esitys</vt:lpstr>
      <vt:lpstr>PowerPoint-esitys</vt:lpstr>
      <vt:lpstr>PowerPoint-esitys</vt:lpstr>
      <vt:lpstr>Häiriötilanteet/poikkeusolot</vt:lpstr>
      <vt:lpstr>PowerPoint-esitys</vt:lpstr>
      <vt:lpstr>PowerPoint-esitys</vt:lpstr>
      <vt:lpstr>Itsemääräämisoikeuden vahvistaminen</vt:lpstr>
      <vt:lpstr>Asiakkaan osallisuus (1/4)</vt:lpstr>
      <vt:lpstr>Asiakkaan osallisuus (2/4)</vt:lpstr>
      <vt:lpstr>Asiakkaan osallisuus (3/4)</vt:lpstr>
      <vt:lpstr>Asiakkaan osallisuus (4/4)</vt:lpstr>
      <vt:lpstr>PowerPoint-esitys</vt:lpstr>
      <vt:lpstr>Tausta </vt:lpstr>
      <vt:lpstr>Hyvinvointia ja kuntoutumista tukeva toiminta</vt:lpstr>
      <vt:lpstr>Hyvinvointia ja kuntoutumista tukeva toiminta</vt:lpstr>
      <vt:lpstr>Ravitsemus</vt:lpstr>
      <vt:lpstr>Hygieniakäytännöt</vt:lpstr>
      <vt:lpstr>Infektioiden torjunta</vt:lpstr>
      <vt:lpstr>Terveyden- ja sairaanhoito</vt:lpstr>
      <vt:lpstr>Lääkehoito</vt:lpstr>
      <vt:lpstr>Monialainen yhteistyö</vt:lpstr>
      <vt:lpstr>PowerPoint-esitys</vt:lpstr>
      <vt:lpstr>PowerPoint-esitys</vt:lpstr>
      <vt:lpstr>Yhteistyö turvallisuudesta vastaavien viranomaisten ja toimijoiden kanssa</vt:lpstr>
      <vt:lpstr>Henkilöstö (1/3)</vt:lpstr>
      <vt:lpstr>Henkilöstö (2/3)</vt:lpstr>
      <vt:lpstr>Henkilöstö (3/3)</vt:lpstr>
      <vt:lpstr>Toimitilat</vt:lpstr>
      <vt:lpstr>Teknologiset ratkaisut</vt:lpstr>
      <vt:lpstr>PowerPoint-esitys</vt:lpstr>
      <vt:lpstr>Asiakas- ja potilastietojen käsittely ja kirjaaminen</vt:lpstr>
      <vt:lpstr>Asiakas- ja potilastietojen käsittely ja kirjaaminen</vt:lpstr>
      <vt:lpstr>PowerPoint-esitys</vt:lpstr>
      <vt:lpstr>Yhteenveto kehittämissuunnitelmasta</vt:lpstr>
      <vt:lpstr>Omavalvontasuunnitelman seuranta</vt:lpstr>
      <vt:lpstr>PowerPoint-esitys</vt:lpstr>
      <vt:lpstr>Omavalvontasuunnitelman seuranta</vt:lpstr>
      <vt:lpstr>Liitteet</vt:lpstr>
      <vt:lpstr>PowerPoint-esitys</vt:lpstr>
      <vt:lpstr>Koonti linkeistä lisätiedon pariin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2023-12-21T10:48:32Z</dcterms:created>
  <dcterms:modified xsi:type="dcterms:W3CDTF">2025-03-28T08:42:07Z</dcterms:modified>
  <cp:revision>59</cp:revision>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0x010100328C9E7A8A3E124299678CFF1CCD9385</vt:lpwstr>
  </property>
</Properties>
</file>