
<file path=[Content_Types].xml><?xml version="1.0" encoding="utf-8"?>
<Types xmlns="http://schemas.openxmlformats.org/package/2006/content-types">
  <Default ContentType="application/vnd.openxmlformats-officedocument.oleObject" Extension="bin"/>
  <Default ContentType="image/x-emf" Extension="emf"/>
  <Default ContentType="image/jpeg" Extension="jpeg"/>
  <Default ContentType="image/jpeg" Extension="jp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customXmlProperties+xml" PartName="/customXml/itemProps1.xml"/>
  <Override ContentType="application/vnd.openxmlformats-officedocument.customXmlProperties+xml" PartName="/customXml/itemProps2.xml"/>
  <Override ContentType="application/vnd.openxmlformats-officedocument.customXmlProperties+xml" PartName="/customXml/itemProps3.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ms-powerpoint.authors+xml" PartName="/ppt/authors.xml"/>
  <Override ContentType="application/vnd.openxmlformats-officedocument.presentationml.commentAuthors+xml" PartName="/ppt/commentAuthors.xml"/>
  <Override ContentType="application/vnd.openxmlformats-officedocument.presentationml.handoutMaster+xml" PartName="/ppt/handoutMasters/handoutMaster1.xml"/>
  <Override ContentType="application/inkml+xml" PartName="/ppt/ink/ink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19.xml"/>
  <Override ContentType="application/vnd.openxmlformats-officedocument.presentationml.notesSlide+xml" PartName="/ppt/notesSlides/notesSlide20.xml"/>
  <Override ContentType="application/vnd.openxmlformats-officedocument.presentationml.notesSlide+xml" PartName="/ppt/notesSlides/notesSlide21.xml"/>
  <Override ContentType="application/vnd.openxmlformats-officedocument.presentationml.notesSlide+xml" PartName="/ppt/notesSlides/notesSlide22.xml"/>
  <Override ContentType="application/vnd.openxmlformats-officedocument.presentationml.notesSlide+xml" PartName="/ppt/notesSlides/notesSlide23.xml"/>
  <Override ContentType="application/vnd.openxmlformats-officedocument.presentationml.notesSlide+xml" PartName="/ppt/notesSlides/notesSlide24.xml"/>
  <Override ContentType="application/vnd.openxmlformats-officedocument.presentationml.notesSlide+xml" PartName="/ppt/notesSlides/notesSlide25.xml"/>
  <Override ContentType="application/vnd.openxmlformats-officedocument.presentationml.notesSlide+xml" PartName="/ppt/notesSlides/notesSlide26.xml"/>
  <Override ContentType="application/vnd.openxmlformats-officedocument.presentationml.notesSlide+xml" PartName="/ppt/notesSlides/notesSlide27.xml"/>
  <Override ContentType="application/vnd.openxmlformats-officedocument.presentationml.notesSlide+xml" PartName="/ppt/notesSlides/notesSlide28.xml"/>
  <Override ContentType="application/vnd.openxmlformats-officedocument.presentationml.notesSlide+xml" PartName="/ppt/notesSlides/notesSlide29.xml"/>
  <Override ContentType="application/vnd.openxmlformats-officedocument.presentationml.notesSlide+xml" PartName="/ppt/notesSlides/notesSlide30.xml"/>
  <Override ContentType="application/vnd.openxmlformats-officedocument.presentationml.notesSlide+xml" PartName="/ppt/notesSlides/notesSlide31.xml"/>
  <Override ContentType="application/vnd.openxmlformats-officedocument.presentationml.notesSlide+xml" PartName="/ppt/notesSlides/notesSlide32.xml"/>
  <Override ContentType="application/vnd.openxmlformats-officedocument.presentationml.notesSlide+xml" PartName="/ppt/notesSlides/notesSlide33.xml"/>
  <Override ContentType="application/vnd.openxmlformats-officedocument.presentationml.notesSlide+xml" PartName="/ppt/notesSlides/notesSlide34.xml"/>
  <Override ContentType="application/vnd.openxmlformats-officedocument.presentationml.notesSlide+xml" PartName="/ppt/notesSlides/notesSlide35.xml"/>
  <Override ContentType="application/vnd.openxmlformats-officedocument.presentationml.notesSlide+xml" PartName="/ppt/notesSlides/notesSlide36.xml"/>
  <Override ContentType="application/vnd.openxmlformats-officedocument.presentationml.notesSlide+xml" PartName="/ppt/notesSlides/notesSlide37.xml"/>
  <Override ContentType="application/vnd.openxmlformats-officedocument.presentationml.notesSlide+xml" PartName="/ppt/notesSlides/notesSlide38.xml"/>
  <Override ContentType="application/vnd.openxmlformats-officedocument.presentationml.notesSlide+xml" PartName="/ppt/notesSlides/notesSlide39.xml"/>
  <Override ContentType="application/vnd.openxmlformats-officedocument.presentationml.notesSlide+xml" PartName="/ppt/notesSlides/notesSlide40.xml"/>
  <Override ContentType="application/vnd.openxmlformats-officedocument.presentationml.notesSlide+xml" PartName="/ppt/notesSlides/notesSlide41.xml"/>
  <Override ContentType="application/vnd.openxmlformats-officedocument.presentationml.notesSlide+xml" PartName="/ppt/notesSlides/notesSlide42.xml"/>
  <Override ContentType="application/vnd.openxmlformats-officedocument.presentationml.notesSlide+xml" PartName="/ppt/notesSlides/notesSlide43.xml"/>
  <Override ContentType="application/vnd.openxmlformats-officedocument.presentationml.notesSlide+xml" PartName="/ppt/notesSlides/notesSlide4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47.xml"/>
  <Override ContentType="application/vnd.openxmlformats-officedocument.presentationml.notesSlide+xml" PartName="/ppt/notesSlides/notesSlide48.xml"/>
  <Override ContentType="application/vnd.openxmlformats-officedocument.presentationml.notesSlide+xml" PartName="/ppt/notesSlides/notesSlide49.xml"/>
  <Override ContentType="application/vnd.openxmlformats-officedocument.presentationml.notesSlide+xml" PartName="/ppt/notesSlides/notesSlide50.xml"/>
  <Override ContentType="application/vnd.openxmlformats-officedocument.presentationml.notesSlide+xml" PartName="/ppt/notesSlides/notesSlide51.xml"/>
  <Override ContentType="application/vnd.openxmlformats-officedocument.presentationml.notesSlide+xml" PartName="/ppt/notesSlides/notesSlide52.xml"/>
  <Override ContentType="application/vnd.openxmlformats-officedocument.presentationml.notesSlide+xml" PartName="/ppt/notesSlides/notesSlide53.xml"/>
  <Override ContentType="application/vnd.openxmlformats-officedocument.presentationml.notesSlide+xml" PartName="/ppt/notesSlides/notesSlide54.xml"/>
  <Override ContentType="application/vnd.openxmlformats-officedocument.presentationml.notesSlide+xml" PartName="/ppt/notesSlides/notesSlide55.xml"/>
  <Override ContentType="application/vnd.openxmlformats-officedocument.presentationml.notesSlide+xml" PartName="/ppt/notesSlides/notesSlide56.xml"/>
  <Override ContentType="application/vnd.openxmlformats-officedocument.presentationml.notesSlide+xml" PartName="/ppt/notesSlides/notesSlide57.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25.xml"/>
  <Override ContentType="application/vnd.openxmlformats-officedocument.presentationml.slideLayout+xml" PartName="/ppt/slideLayouts/slideLayout26.xml"/>
  <Override ContentType="application/vnd.openxmlformats-officedocument.presentationml.slideLayout+xml" PartName="/ppt/slideLayouts/slideLayout27.xml"/>
  <Override ContentType="application/vnd.openxmlformats-officedocument.presentationml.slideLayout+xml" PartName="/ppt/slideLayouts/slideLayout28.xml"/>
  <Override ContentType="application/vnd.openxmlformats-officedocument.presentationml.slideLayout+xml" PartName="/ppt/slideLayouts/slideLayout29.xml"/>
  <Override ContentType="application/vnd.openxmlformats-officedocument.presentationml.slideLayout+xml" PartName="/ppt/slideLayouts/slideLayout30.xml"/>
  <Override ContentType="application/vnd.openxmlformats-officedocument.presentationml.slideLayout+xml" PartName="/ppt/slideLayouts/slideLayout31.xml"/>
  <Override ContentType="application/vnd.openxmlformats-officedocument.presentationml.slideLayout+xml" PartName="/ppt/slideLayouts/slideLayout32.xml"/>
  <Override ContentType="application/vnd.openxmlformats-officedocument.presentationml.slideLayout+xml" PartName="/ppt/slideLayouts/slideLayout33.xml"/>
  <Override ContentType="application/vnd.openxmlformats-officedocument.presentationml.slideLayout+xml" PartName="/ppt/slideLayouts/slideLayout34.xml"/>
  <Override ContentType="application/vnd.openxmlformats-officedocument.presentationml.slideLayout+xml" PartName="/ppt/slideLayouts/slideLayout35.xml"/>
  <Override ContentType="application/vnd.openxmlformats-officedocument.presentationml.slideLayout+xml" PartName="/ppt/slideLayouts/slideLayout36.xml"/>
  <Override ContentType="application/vnd.openxmlformats-officedocument.presentationml.slideLayout+xml" PartName="/ppt/slideLayouts/slideLayout37.xml"/>
  <Override ContentType="application/vnd.openxmlformats-officedocument.presentationml.slideLayout+xml" PartName="/ppt/slideLayouts/slideLayout38.xml"/>
  <Override ContentType="application/vnd.openxmlformats-officedocument.presentationml.slideLayout+xml" PartName="/ppt/slideLayouts/slideLayout39.xml"/>
  <Override ContentType="application/vnd.openxmlformats-officedocument.presentationml.slideLayout+xml" PartName="/ppt/slideLayouts/slideLayout40.xml"/>
  <Override ContentType="application/vnd.openxmlformats-officedocument.presentationml.slideLayout+xml" PartName="/ppt/slideLayouts/slideLayout41.xml"/>
  <Override ContentType="application/vnd.openxmlformats-officedocument.presentationml.slideLayout+xml" PartName="/ppt/slideLayouts/slideLayout42.xml"/>
  <Override ContentType="application/vnd.openxmlformats-officedocument.presentationml.slideLayout+xml" PartName="/ppt/slideLayouts/slideLayout43.xml"/>
  <Override ContentType="application/vnd.openxmlformats-officedocument.presentationml.slideLayout+xml" PartName="/ppt/slideLayouts/slideLayout44.xml"/>
  <Override ContentType="application/vnd.openxmlformats-officedocument.presentationml.slideLayout+xml" PartName="/ppt/slideLayouts/slideLayout45.xml"/>
  <Override ContentType="application/vnd.openxmlformats-officedocument.presentationml.slideLayout+xml" PartName="/ppt/slideLayouts/slideLayout46.xml"/>
  <Override ContentType="application/vnd.openxmlformats-officedocument.presentationml.slideLayout+xml" PartName="/ppt/slideLayouts/slideLayout47.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50.xml"/>
  <Override ContentType="application/vnd.openxmlformats-officedocument.presentationml.slideLayout+xml" PartName="/ppt/slideLayouts/slideLayout51.xml"/>
  <Override ContentType="application/vnd.openxmlformats-officedocument.presentationml.slideLayout+xml" PartName="/ppt/slideLayouts/slideLayout52.xml"/>
  <Override ContentType="application/vnd.openxmlformats-officedocument.presentationml.slideLayout+xml" PartName="/ppt/slideLayouts/slideLayout53.xml"/>
  <Override ContentType="application/vnd.openxmlformats-officedocument.presentationml.slideLayout+xml" PartName="/ppt/slideLayouts/slideLayout54.xml"/>
  <Override ContentType="application/vnd.openxmlformats-officedocument.presentationml.slideLayout+xml" PartName="/ppt/slideLayouts/slideLayout55.xml"/>
  <Override ContentType="application/vnd.openxmlformats-officedocument.presentationml.slideLayout+xml" PartName="/ppt/slideLayouts/slideLayout56.xml"/>
  <Override ContentType="application/vnd.openxmlformats-officedocument.presentationml.slideLayout+xml" PartName="/ppt/slideLayouts/slideLayout57.xml"/>
  <Override ContentType="application/vnd.openxmlformats-officedocument.presentationml.slideLayout+xml" PartName="/ppt/slideLayouts/slideLayout58.xml"/>
  <Override ContentType="application/vnd.openxmlformats-officedocument.presentationml.slideLayout+xml" PartName="/ppt/slideLayouts/slideLayout59.xml"/>
  <Override ContentType="application/vnd.openxmlformats-officedocument.presentationml.slideLayout+xml" PartName="/ppt/slideLayouts/slideLayout60.xml"/>
  <Override ContentType="application/vnd.openxmlformats-officedocument.presentationml.slideLayout+xml" PartName="/ppt/slideLayouts/slideLayout61.xml"/>
  <Override ContentType="application/vnd.openxmlformats-officedocument.presentationml.slideLayout+xml" PartName="/ppt/slideLayouts/slideLayout62.xml"/>
  <Override ContentType="application/vnd.openxmlformats-officedocument.presentationml.slideLayout+xml" PartName="/ppt/slideLayouts/slideLayout63.xml"/>
  <Override ContentType="application/vnd.openxmlformats-officedocument.presentationml.slideLayout+xml" PartName="/ppt/slideLayouts/slideLayout64.xml"/>
  <Override ContentType="application/vnd.openxmlformats-officedocument.presentationml.slideLayout+xml" PartName="/ppt/slideLayouts/slideLayout65.xml"/>
  <Override ContentType="application/vnd.openxmlformats-officedocument.presentationml.slideLayout+xml" PartName="/ppt/slideLayouts/slideLayout66.xml"/>
  <Override ContentType="application/vnd.openxmlformats-officedocument.presentationml.slideLayout+xml" PartName="/ppt/slideLayouts/slideLayout67.xml"/>
  <Override ContentType="application/vnd.openxmlformats-officedocument.presentationml.slideLayout+xml" PartName="/ppt/slideLayouts/slideLayout68.xml"/>
  <Override ContentType="application/vnd.openxmlformats-officedocument.presentationml.slideLayout+xml" PartName="/ppt/slideLayouts/slideLayout69.xml"/>
  <Override ContentType="application/vnd.openxmlformats-officedocument.presentationml.slideLayout+xml" PartName="/ppt/slideLayouts/slideLayout70.xml"/>
  <Override ContentType="application/vnd.openxmlformats-officedocument.presentationml.slideLayout+xml" PartName="/ppt/slideLayouts/slideLayout71.xml"/>
  <Override ContentType="application/vnd.openxmlformats-officedocument.presentationml.slideLayout+xml" PartName="/ppt/slideLayouts/slideLayout72.xml"/>
  <Override ContentType="application/vnd.openxmlformats-officedocument.presentationml.slideLayout+xml" PartName="/ppt/slideLayouts/slideLayout73.xml"/>
  <Override ContentType="application/vnd.openxmlformats-officedocument.presentationml.slideLayout+xml" PartName="/ppt/slideLayouts/slideLayout74.xml"/>
  <Override ContentType="application/vnd.openxmlformats-officedocument.presentationml.slideLayout+xml" PartName="/ppt/slideLayouts/slideLayout75.xml"/>
  <Override ContentType="application/vnd.openxmlformats-officedocument.presentationml.slideLayout+xml" PartName="/ppt/slideLayouts/slideLayout76.xml"/>
  <Override ContentType="application/vnd.openxmlformats-officedocument.presentationml.slideLayout+xml" PartName="/ppt/slideLayouts/slideLayout77.xml"/>
  <Override ContentType="application/vnd.openxmlformats-officedocument.presentationml.slideLayout+xml" PartName="/ppt/slideLayouts/slideLayout78.xml"/>
  <Override ContentType="application/vnd.openxmlformats-officedocument.presentationml.slideLayout+xml" PartName="/ppt/slideLayouts/slideLayout79.xml"/>
  <Override ContentType="application/vnd.openxmlformats-officedocument.presentationml.slideLayout+xml" PartName="/ppt/slideLayouts/slideLayout80.xml"/>
  <Override ContentType="application/vnd.openxmlformats-officedocument.presentationml.slideLayout+xml" PartName="/ppt/slideLayouts/slideLayout81.xml"/>
  <Override ContentType="application/vnd.openxmlformats-officedocument.presentationml.slideLayout+xml" PartName="/ppt/slideLayouts/slideLayout82.xml"/>
  <Override ContentType="application/vnd.openxmlformats-officedocument.presentationml.slideLayout+xml" PartName="/ppt/slideLayouts/slideLayout83.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slideMaster+xml" PartName="/ppt/slideMasters/slideMaster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slide+xml" PartName="/ppt/slides/slide59.xml"/>
  <Override ContentType="application/vnd.openxmlformats-officedocument.presentationml.tableStyles+xml" PartName="/ppt/tableStyles.xml"/>
  <Override ContentType="application/vnd.openxmlformats-officedocument.presentationml.tags+xml" PartName="/ppt/tags/tag1.xml"/>
  <Override ContentType="application/vnd.openxmlformats-officedocument.presentationml.tags+xml" PartName="/ppt/tags/tag2.xml"/>
  <Override ContentType="application/vnd.openxmlformats-officedocument.presentationml.tags+xml" PartName="/ppt/tags/tag3.xml"/>
  <Override ContentType="application/vnd.openxmlformats-officedocument.presentationml.tags+xml" PartName="/ppt/tags/tag4.xml"/>
  <Override ContentType="application/vnd.openxmlformats-officedocument.presentationml.tags+xml" PartName="/ppt/tags/tag5.xml"/>
  <Override ContentType="application/vnd.openxmlformats-officedocument.presentationml.tags+xml" PartName="/ppt/tags/tag6.xml"/>
  <Override ContentType="application/vnd.openxmlformats-officedocument.presentationml.tags+xml" PartName="/ppt/tags/tag7.xml"/>
  <Override ContentType="application/vnd.openxmlformats-officedocument.presentationml.tags+xml" PartName="/ppt/tags/tag8.xml"/>
  <Override ContentType="application/vnd.openxmlformats-officedocument.presentationml.tags+xml" PartName="/ppt/tags/tag9.xml"/>
  <Override ContentType="application/vnd.openxmlformats-officedocument.presentationml.tags+xml" PartName="/ppt/tags/tag10.xml"/>
  <Override ContentType="application/vnd.openxmlformats-officedocument.presentationml.tags+xml" PartName="/ppt/tags/tag11.xml"/>
  <Override ContentType="application/vnd.openxmlformats-officedocument.presentationml.tags+xml" PartName="/ppt/tags/tag12.xml"/>
  <Override ContentType="application/vnd.openxmlformats-officedocument.presentationml.tags+xml" PartName="/ppt/tags/tag13.xml"/>
  <Override ContentType="application/vnd.openxmlformats-officedocument.presentationml.tags+xml" PartName="/ppt/tags/tag14.xml"/>
  <Override ContentType="application/vnd.openxmlformats-officedocument.presentationml.tags+xml" PartName="/ppt/tags/tag15.xml"/>
  <Override ContentType="application/vnd.openxmlformats-officedocument.presentationml.tags+xml" PartName="/ppt/tags/tag16.xml"/>
  <Override ContentType="application/vnd.openxmlformats-officedocument.presentationml.tags+xml" PartName="/ppt/tags/tag17.xml"/>
  <Override ContentType="application/vnd.openxmlformats-officedocument.presentationml.tags+xml" PartName="/ppt/tags/tag18.xml"/>
  <Override ContentType="application/vnd.openxmlformats-officedocument.presentationml.tags+xml" PartName="/ppt/tags/tag19.xml"/>
  <Override ContentType="application/vnd.openxmlformats-officedocument.presentationml.tags+xml" PartName="/ppt/tags/tag20.xml"/>
  <Override ContentType="application/vnd.openxmlformats-officedocument.presentationml.tags+xml" PartName="/ppt/tags/tag21.xml"/>
  <Override ContentType="application/vnd.openxmlformats-officedocument.presentationml.tags+xml" PartName="/ppt/tags/tag22.xml"/>
  <Override ContentType="application/vnd.openxmlformats-officedocument.presentationml.tags+xml" PartName="/ppt/tags/tag23.xml"/>
  <Override ContentType="application/vnd.openxmlformats-officedocument.presentationml.tags+xml" PartName="/ppt/tags/tag24.xml"/>
  <Override ContentType="application/vnd.openxmlformats-officedocument.presentationml.tags+xml" PartName="/ppt/tags/tag25.xml"/>
  <Override ContentType="application/vnd.openxmlformats-officedocument.presentationml.tags+xml" PartName="/ppt/tags/tag26.xml"/>
  <Override ContentType="application/vnd.openxmlformats-officedocument.presentationml.tags+xml" PartName="/ppt/tags/tag27.xml"/>
  <Override ContentType="application/vnd.openxmlformats-officedocument.presentationml.tags+xml" PartName="/ppt/tags/tag28.xml"/>
  <Override ContentType="application/vnd.openxmlformats-officedocument.presentationml.tags+xml" PartName="/ppt/tags/tag29.xml"/>
  <Override ContentType="application/vnd.openxmlformats-officedocument.presentationml.tags+xml" PartName="/ppt/tags/tag30.xml"/>
  <Override ContentType="application/vnd.openxmlformats-officedocument.presentationml.tags+xml" PartName="/ppt/tags/tag31.xml"/>
  <Override ContentType="application/vnd.openxmlformats-officedocument.presentationml.tags+xml" PartName="/ppt/tags/tag32.xml"/>
  <Override ContentType="application/vnd.openxmlformats-officedocument.presentationml.tags+xml" PartName="/ppt/tags/tag33.xml"/>
  <Override ContentType="application/vnd.openxmlformats-officedocument.presentationml.tags+xml" PartName="/ppt/tags/tag34.xml"/>
  <Override ContentType="application/vnd.openxmlformats-officedocument.presentationml.tags+xml" PartName="/ppt/tags/tag35.xml"/>
  <Override ContentType="application/vnd.openxmlformats-officedocument.presentationml.tags+xml" PartName="/ppt/tags/tag36.xml"/>
  <Override ContentType="application/vnd.openxmlformats-officedocument.presentationml.tags+xml" PartName="/ppt/tags/tag37.xml"/>
  <Override ContentType="application/vnd.openxmlformats-officedocument.presentationml.tags+xml" PartName="/ppt/tags/tag38.xml"/>
  <Override ContentType="application/vnd.openxmlformats-officedocument.presentationml.tags+xml" PartName="/ppt/tags/tag39.xml"/>
  <Override ContentType="application/vnd.openxmlformats-officedocument.presentationml.tags+xml" PartName="/ppt/tags/tag40.xml"/>
  <Override ContentType="application/vnd.openxmlformats-officedocument.presentationml.tags+xml" PartName="/ppt/tags/tag41.xml"/>
  <Override ContentType="application/vnd.openxmlformats-officedocument.presentationml.tags+xml" PartName="/ppt/tags/tag42.xml"/>
  <Override ContentType="application/vnd.openxmlformats-officedocument.presentationml.tags+xml" PartName="/ppt/tags/tag43.xml"/>
  <Override ContentType="application/vnd.openxmlformats-officedocument.presentationml.tags+xml" PartName="/ppt/tags/tag44.xml"/>
  <Override ContentType="application/vnd.openxmlformats-officedocument.presentationml.tags+xml" PartName="/ppt/tags/tag45.xml"/>
  <Override ContentType="application/vnd.openxmlformats-officedocument.presentationml.tags+xml" PartName="/ppt/tags/tag46.xml"/>
  <Override ContentType="application/vnd.openxmlformats-officedocument.presentationml.tags+xml" PartName="/ppt/tags/tag47.xml"/>
  <Override ContentType="application/vnd.openxmlformats-officedocument.presentationml.tags+xml" PartName="/ppt/tags/tag48.xml"/>
  <Override ContentType="application/vnd.openxmlformats-officedocument.presentationml.tags+xml" PartName="/ppt/tags/tag49.xml"/>
  <Override ContentType="application/vnd.openxmlformats-officedocument.presentationml.tags+xml" PartName="/ppt/tags/tag50.xml"/>
  <Override ContentType="application/vnd.openxmlformats-officedocument.presentationml.tags+xml" PartName="/ppt/tags/tag51.xml"/>
  <Override ContentType="application/vnd.openxmlformats-officedocument.presentationml.tags+xml" PartName="/ppt/tags/tag52.xml"/>
  <Override ContentType="application/vnd.openxmlformats-officedocument.presentationml.tags+xml" PartName="/ppt/tags/tag53.xml"/>
  <Override ContentType="application/vnd.openxmlformats-officedocument.presentationml.tags+xml" PartName="/ppt/tags/tag54.xml"/>
  <Override ContentType="application/vnd.openxmlformats-officedocument.presentationml.tags+xml" PartName="/ppt/tags/tag55.xml"/>
  <Override ContentType="application/vnd.openxmlformats-officedocument.presentationml.tags+xml" PartName="/ppt/tags/tag56.xml"/>
  <Override ContentType="application/vnd.openxmlformats-officedocument.presentationml.tags+xml" PartName="/ppt/tags/tag57.xml"/>
  <Override ContentType="application/vnd.openxmlformats-officedocument.presentationml.tags+xml" PartName="/ppt/tags/tag58.xml"/>
  <Override ContentType="application/vnd.openxmlformats-officedocument.presentationml.tags+xml" PartName="/ppt/tags/tag59.xml"/>
  <Override ContentType="application/vnd.openxmlformats-officedocument.presentationml.tags+xml" PartName="/ppt/tags/tag60.xml"/>
  <Override ContentType="application/vnd.openxmlformats-officedocument.presentationml.tags+xml" PartName="/ppt/tags/tag61.xml"/>
  <Override ContentType="application/vnd.openxmlformats-officedocument.presentationml.tags+xml" PartName="/ppt/tags/tag62.xml"/>
  <Override ContentType="application/vnd.openxmlformats-officedocument.presentationml.tags+xml" PartName="/ppt/tags/tag63.xml"/>
  <Override ContentType="application/vnd.openxmlformats-officedocument.presentationml.tags+xml" PartName="/ppt/tags/tag64.xml"/>
  <Override ContentType="application/vnd.openxmlformats-officedocument.presentationml.tags+xml" PartName="/ppt/tags/tag65.xml"/>
  <Override ContentType="application/vnd.openxmlformats-officedocument.presentationml.tags+xml" PartName="/ppt/tags/tag66.xml"/>
  <Override ContentType="application/vnd.openxmlformats-officedocument.presentationml.tags+xml" PartName="/ppt/tags/tag67.xml"/>
  <Override ContentType="application/vnd.openxmlformats-officedocument.presentationml.tags+xml" PartName="/ppt/tags/tag68.xml"/>
  <Override ContentType="application/vnd.openxmlformats-officedocument.presentationml.tags+xml" PartName="/ppt/tags/tag69.xml"/>
  <Override ContentType="application/vnd.openxmlformats-officedocument.presentationml.tags+xml" PartName="/ppt/tags/tag70.xml"/>
  <Override ContentType="application/vnd.openxmlformats-officedocument.presentationml.tags+xml" PartName="/ppt/tags/tag71.xml"/>
  <Override ContentType="application/vnd.openxmlformats-officedocument.presentationml.tags+xml" PartName="/ppt/tags/tag72.xml"/>
  <Override ContentType="application/vnd.openxmlformats-officedocument.presentationml.tags+xml" PartName="/ppt/tags/tag73.xml"/>
  <Override ContentType="application/vnd.openxmlformats-officedocument.presentationml.tags+xml" PartName="/ppt/tags/tag74.xml"/>
  <Override ContentType="application/vnd.openxmlformats-officedocument.presentationml.tags+xml" PartName="/ppt/tags/tag75.xml"/>
  <Override ContentType="application/vnd.openxmlformats-officedocument.presentationml.tags+xml" PartName="/ppt/tags/tag76.xml"/>
  <Override ContentType="application/vnd.openxmlformats-officedocument.presentationml.tags+xml" PartName="/ppt/tags/tag77.xml"/>
  <Override ContentType="application/vnd.openxmlformats-officedocument.presentationml.tags+xml" PartName="/ppt/tags/tag78.xml"/>
  <Override ContentType="application/vnd.openxmlformats-officedocument.presentationml.tags+xml" PartName="/ppt/tags/tag79.xml"/>
  <Override ContentType="application/vnd.openxmlformats-officedocument.presentationml.tags+xml" PartName="/ppt/tags/tag80.xml"/>
  <Override ContentType="application/vnd.openxmlformats-officedocument.presentationml.tags+xml" PartName="/ppt/tags/tag81.xml"/>
  <Override ContentType="application/vnd.openxmlformats-officedocument.presentationml.tags+xml" PartName="/ppt/tags/tag82.xml"/>
  <Override ContentType="application/vnd.openxmlformats-officedocument.presentationml.tags+xml" PartName="/ppt/tags/tag83.xml"/>
  <Override ContentType="application/vnd.openxmlformats-officedocument.presentationml.tags+xml" PartName="/ppt/tags/tag84.xml"/>
  <Override ContentType="application/vnd.openxmlformats-officedocument.presentationml.tags+xml" PartName="/ppt/tags/tag85.xml"/>
  <Override ContentType="application/vnd.openxmlformats-officedocument.presentationml.tags+xml" PartName="/ppt/tags/tag86.xml"/>
  <Override ContentType="application/vnd.openxmlformats-officedocument.presentationml.tags+xml" PartName="/ppt/tags/tag87.xml"/>
  <Override ContentType="application/vnd.openxmlformats-officedocument.presentationml.tags+xml" PartName="/ppt/tags/tag88.xml"/>
  <Override ContentType="application/vnd.openxmlformats-officedocument.presentationml.tags+xml" PartName="/ppt/tags/tag89.xml"/>
  <Override ContentType="application/vnd.openxmlformats-officedocument.presentationml.tags+xml" PartName="/ppt/tags/tag90.xml"/>
  <Override ContentType="application/vnd.openxmlformats-officedocument.presentationml.tags+xml" PartName="/ppt/tags/tag91.xml"/>
  <Override ContentType="application/vnd.openxmlformats-officedocument.presentationml.tags+xml" PartName="/ppt/tags/tag92.xml"/>
  <Override ContentType="application/vnd.openxmlformats-officedocument.presentationml.tags+xml" PartName="/ppt/tags/tag93.xml"/>
  <Override ContentType="application/vnd.openxmlformats-officedocument.presentationml.tags+xml" PartName="/ppt/tags/tag94.xml"/>
  <Override ContentType="application/vnd.openxmlformats-officedocument.presentationml.tags+xml" PartName="/ppt/tags/tag95.xml"/>
  <Override ContentType="application/vnd.openxmlformats-officedocument.presentationml.tags+xml" PartName="/ppt/tags/tag96.xml"/>
  <Override ContentType="application/vnd.openxmlformats-officedocument.presentationml.tags+xml" PartName="/ppt/tags/tag97.xml"/>
  <Override ContentType="application/vnd.openxmlformats-officedocument.presentationml.tags+xml" PartName="/ppt/tags/tag98.xml"/>
  <Override ContentType="application/vnd.openxmlformats-officedocument.presentationml.tags+xml" PartName="/ppt/tags/tag99.xml"/>
  <Override ContentType="application/vnd.openxmlformats-officedocument.presentationml.tags+xml" PartName="/ppt/tags/tag100.xml"/>
  <Override ContentType="application/vnd.openxmlformats-officedocument.presentationml.tags+xml" PartName="/ppt/tags/tag101.xml"/>
  <Override ContentType="application/vnd.openxmlformats-officedocument.presentationml.tags+xml" PartName="/ppt/tags/tag102.xml"/>
  <Override ContentType="application/vnd.openxmlformats-officedocument.presentationml.tags+xml" PartName="/ppt/tags/tag103.xml"/>
  <Override ContentType="application/vnd.openxmlformats-officedocument.presentationml.tags+xml" PartName="/ppt/tags/tag104.xml"/>
  <Override ContentType="application/vnd.openxmlformats-officedocument.presentationml.tags+xml" PartName="/ppt/tags/tag105.xml"/>
  <Override ContentType="application/vnd.openxmlformats-officedocument.presentationml.tags+xml" PartName="/ppt/tags/tag106.xml"/>
  <Override ContentType="application/vnd.openxmlformats-officedocument.presentationml.tags+xml" PartName="/ppt/tags/tag107.xml"/>
  <Override ContentType="application/vnd.openxmlformats-officedocument.presentationml.tags+xml" PartName="/ppt/tags/tag108.xml"/>
  <Override ContentType="application/vnd.openxmlformats-officedocument.presentationml.tags+xml" PartName="/ppt/tags/tag109.xml"/>
  <Override ContentType="application/vnd.openxmlformats-officedocument.presentationml.tags+xml" PartName="/ppt/tags/tag110.xml"/>
  <Override ContentType="application/vnd.openxmlformats-officedocument.presentationml.tags+xml" PartName="/ppt/tags/tag111.xml"/>
  <Override ContentType="application/vnd.openxmlformats-officedocument.presentationml.tags+xml" PartName="/ppt/tags/tag112.xml"/>
  <Override ContentType="application/vnd.openxmlformats-officedocument.presentationml.tags+xml" PartName="/ppt/tags/tag113.xml"/>
  <Override ContentType="application/vnd.openxmlformats-officedocument.presentationml.tags+xml" PartName="/ppt/tags/tag114.xml"/>
  <Override ContentType="application/vnd.openxmlformats-officedocument.presentationml.tags+xml" PartName="/ppt/tags/tag115.xml"/>
  <Override ContentType="application/vnd.openxmlformats-officedocument.presentationml.tags+xml" PartName="/ppt/tags/tag116.xml"/>
  <Override ContentType="application/vnd.openxmlformats-officedocument.presentationml.tags+xml" PartName="/ppt/tags/tag117.xml"/>
  <Override ContentType="application/vnd.openxmlformats-officedocument.presentationml.tags+xml" PartName="/ppt/tags/tag118.xml"/>
  <Override ContentType="application/vnd.openxmlformats-officedocument.presentationml.tags+xml" PartName="/ppt/tags/tag119.xml"/>
  <Override ContentType="application/vnd.openxmlformats-officedocument.presentationml.tags+xml" PartName="/ppt/tags/tag120.xml"/>
  <Override ContentType="application/vnd.openxmlformats-officedocument.presentationml.tags+xml" PartName="/ppt/tags/tag121.xml"/>
  <Override ContentType="application/vnd.openxmlformats-officedocument.presentationml.tags+xml" PartName="/ppt/tags/tag122.xml"/>
  <Override ContentType="application/vnd.openxmlformats-officedocument.presentationml.tags+xml" PartName="/ppt/tags/tag123.xml"/>
  <Override ContentType="application/vnd.openxmlformats-officedocument.presentationml.tags+xml" PartName="/ppt/tags/tag124.xml"/>
  <Override ContentType="application/vnd.openxmlformats-officedocument.presentationml.tags+xml" PartName="/ppt/tags/tag125.xml"/>
  <Override ContentType="application/vnd.openxmlformats-officedocument.presentationml.tags+xml" PartName="/ppt/tags/tag126.xml"/>
  <Override ContentType="application/vnd.openxmlformats-officedocument.presentationml.tags+xml" PartName="/ppt/tags/tag127.xml"/>
  <Override ContentType="application/vnd.openxmlformats-officedocument.presentationml.tags+xml" PartName="/ppt/tags/tag128.xml"/>
  <Override ContentType="application/vnd.openxmlformats-officedocument.presentationml.tags+xml" PartName="/ppt/tags/tag129.xml"/>
  <Override ContentType="application/vnd.openxmlformats-officedocument.presentationml.tags+xml" PartName="/ppt/tags/tag130.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6.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 id="2147483680" r:id="rId5"/>
    <p:sldMasterId id="2147483697" r:id="rId6"/>
    <p:sldMasterId id="2147483720" r:id="rId7"/>
  </p:sldMasterIdLst>
  <p:notesMasterIdLst>
    <p:notesMasterId r:id="rId67"/>
  </p:notesMasterIdLst>
  <p:handoutMasterIdLst>
    <p:handoutMasterId r:id="rId68"/>
  </p:handoutMasterIdLst>
  <p:sldIdLst>
    <p:sldId id="267" r:id="rId8"/>
    <p:sldId id="297" r:id="rId9"/>
    <p:sldId id="2134960692" r:id="rId10"/>
    <p:sldId id="2134960656" r:id="rId11"/>
    <p:sldId id="301" r:id="rId12"/>
    <p:sldId id="2134960658" r:id="rId13"/>
    <p:sldId id="2134960672" r:id="rId14"/>
    <p:sldId id="2134960668" r:id="rId15"/>
    <p:sldId id="263" r:id="rId16"/>
    <p:sldId id="298" r:id="rId17"/>
    <p:sldId id="2134960691" r:id="rId18"/>
    <p:sldId id="299" r:id="rId19"/>
    <p:sldId id="2134960567" r:id="rId20"/>
    <p:sldId id="2134960558" r:id="rId21"/>
    <p:sldId id="2134960559" r:id="rId22"/>
    <p:sldId id="2134960560" r:id="rId23"/>
    <p:sldId id="2134960561" r:id="rId24"/>
    <p:sldId id="277" r:id="rId25"/>
    <p:sldId id="2134960585" r:id="rId26"/>
    <p:sldId id="2134960584" r:id="rId27"/>
    <p:sldId id="2134960683" r:id="rId28"/>
    <p:sldId id="2134960631" r:id="rId29"/>
    <p:sldId id="2134960686" r:id="rId30"/>
    <p:sldId id="2134960568" r:id="rId31"/>
    <p:sldId id="306" r:id="rId32"/>
    <p:sldId id="2134960670" r:id="rId33"/>
    <p:sldId id="279" r:id="rId34"/>
    <p:sldId id="284" r:id="rId35"/>
    <p:sldId id="331" r:id="rId36"/>
    <p:sldId id="2134960565" r:id="rId37"/>
    <p:sldId id="2134960578" r:id="rId38"/>
    <p:sldId id="2134960693" r:id="rId39"/>
    <p:sldId id="2134960660" r:id="rId40"/>
    <p:sldId id="273" r:id="rId41"/>
    <p:sldId id="2134960661" r:id="rId42"/>
    <p:sldId id="2134960675" r:id="rId43"/>
    <p:sldId id="2134960586" r:id="rId44"/>
    <p:sldId id="315" r:id="rId45"/>
    <p:sldId id="340" r:id="rId46"/>
    <p:sldId id="308" r:id="rId47"/>
    <p:sldId id="2134960569" r:id="rId48"/>
    <p:sldId id="2134960648" r:id="rId49"/>
    <p:sldId id="2134960573" r:id="rId50"/>
    <p:sldId id="2134960574" r:id="rId51"/>
    <p:sldId id="2134960651" r:id="rId52"/>
    <p:sldId id="2134960677" r:id="rId53"/>
    <p:sldId id="2134960577" r:id="rId54"/>
    <p:sldId id="2134960589" r:id="rId55"/>
    <p:sldId id="2134960570" r:id="rId56"/>
    <p:sldId id="2134960587" r:id="rId57"/>
    <p:sldId id="2134960665" r:id="rId58"/>
    <p:sldId id="264" r:id="rId59"/>
    <p:sldId id="311" r:id="rId60"/>
    <p:sldId id="2134960581" r:id="rId61"/>
    <p:sldId id="2134960642" r:id="rId62"/>
    <p:sldId id="2134960582" r:id="rId63"/>
    <p:sldId id="328" r:id="rId64"/>
    <p:sldId id="2134960641" r:id="rId65"/>
    <p:sldId id="2134960676" r:id="rId66"/>
  </p:sldIdLst>
  <p:sldSz cx="12192000" cy="6858000"/>
  <p:notesSz cx="6797675" cy="9872663"/>
  <p:custDataLst>
    <p:tags r:id="rId69"/>
  </p:custDataLst>
  <p:defaultTextStyle>
    <a:defPPr>
      <a:defRPr lang="fi-FI"/>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Tekijä" initials="A" lastIdx="1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CAFF"/>
    <a:srgbClr val="EDEDFC"/>
    <a:srgbClr val="FDE0F1"/>
    <a:srgbClr val="E7F1F0"/>
    <a:srgbClr val="D6FFD6"/>
    <a:srgbClr val="B2096E"/>
    <a:srgbClr val="FDBFE2"/>
    <a:srgbClr val="FDCFEA"/>
    <a:srgbClr val="FED8EE"/>
    <a:srgbClr val="FDF1F8"/>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0A15C55-8517-42AA-B614-E9B94910E393}" styleName="Normaali tyyli 2 - Korostu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Normaali tyyli 4 - Korostu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7292A2E-F333-43FB-9621-5CBBE7FDCDCB}" styleName="Vaalea tyyli 2 - Korostus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603" autoAdjust="0"/>
    <p:restoredTop sz="86451" autoAdjust="0"/>
  </p:normalViewPr>
  <p:slideViewPr>
    <p:cSldViewPr snapToGrid="0">
      <p:cViewPr varScale="1">
        <p:scale>
          <a:sx n="103" d="100"/>
          <a:sy n="103" d="100"/>
        </p:scale>
        <p:origin x="114" y="186"/>
      </p:cViewPr>
      <p:guideLst>
        <p:guide orient="horz" pos="2160"/>
        <p:guide pos="3840"/>
      </p:guideLst>
    </p:cSldViewPr>
  </p:slideViewPr>
  <p:outlineViewPr>
    <p:cViewPr>
      <p:scale>
        <a:sx n="33" d="100"/>
        <a:sy n="33" d="100"/>
      </p:scale>
      <p:origin x="0" y="-30486"/>
    </p:cViewPr>
  </p:outlineViewPr>
  <p:notesTextViewPr>
    <p:cViewPr>
      <p:scale>
        <a:sx n="1" d="1"/>
        <a:sy n="1" d="1"/>
      </p:scale>
      <p:origin x="0" y="0"/>
    </p:cViewPr>
  </p:notesTextViewPr>
  <p:sorterViewPr>
    <p:cViewPr varScale="1">
      <p:scale>
        <a:sx n="1" d="1"/>
        <a:sy n="1" d="1"/>
      </p:scale>
      <p:origin x="0" y="-6990"/>
    </p:cViewPr>
  </p:sorterViewPr>
  <p:notesViewPr>
    <p:cSldViewPr snapToGrid="0">
      <p:cViewPr>
        <p:scale>
          <a:sx n="1" d="2"/>
          <a:sy n="1" d="2"/>
        </p:scale>
        <p:origin x="6054" y="2136"/>
      </p:cViewPr>
      <p:guideLst/>
    </p:cSldViewPr>
  </p:notesViewPr>
  <p:gridSpacing cx="76200" cy="76200"/>
</p:viewPr>
</file>

<file path=ppt/_rels/presentation.xml.rels><?xml version="1.0" encoding="UTF-8" standalone="yes"?><Relationships xmlns="http://schemas.openxmlformats.org/package/2006/relationships"><Relationship Id="rId1" Target="../customXml/item1.xml" Type="http://schemas.openxmlformats.org/officeDocument/2006/relationships/customXml"/><Relationship Id="rId10" Target="slides/slide3.xml" Type="http://schemas.openxmlformats.org/officeDocument/2006/relationships/slide"/><Relationship Id="rId11" Target="slides/slide4.xml" Type="http://schemas.openxmlformats.org/officeDocument/2006/relationships/slide"/><Relationship Id="rId12" Target="slides/slide5.xml" Type="http://schemas.openxmlformats.org/officeDocument/2006/relationships/slide"/><Relationship Id="rId13" Target="slides/slide6.xml" Type="http://schemas.openxmlformats.org/officeDocument/2006/relationships/slide"/><Relationship Id="rId14" Target="slides/slide7.xml" Type="http://schemas.openxmlformats.org/officeDocument/2006/relationships/slide"/><Relationship Id="rId15" Target="slides/slide8.xml" Type="http://schemas.openxmlformats.org/officeDocument/2006/relationships/slide"/><Relationship Id="rId16" Target="slides/slide9.xml" Type="http://schemas.openxmlformats.org/officeDocument/2006/relationships/slide"/><Relationship Id="rId17" Target="slides/slide10.xml" Type="http://schemas.openxmlformats.org/officeDocument/2006/relationships/slide"/><Relationship Id="rId18" Target="slides/slide11.xml" Type="http://schemas.openxmlformats.org/officeDocument/2006/relationships/slide"/><Relationship Id="rId19" Target="slides/slide12.xml" Type="http://schemas.openxmlformats.org/officeDocument/2006/relationships/slide"/><Relationship Id="rId2" Target="../customXml/item2.xml" Type="http://schemas.openxmlformats.org/officeDocument/2006/relationships/customXml"/><Relationship Id="rId20" Target="slides/slide13.xml" Type="http://schemas.openxmlformats.org/officeDocument/2006/relationships/slide"/><Relationship Id="rId21" Target="slides/slide14.xml" Type="http://schemas.openxmlformats.org/officeDocument/2006/relationships/slide"/><Relationship Id="rId22" Target="slides/slide15.xml" Type="http://schemas.openxmlformats.org/officeDocument/2006/relationships/slide"/><Relationship Id="rId23" Target="slides/slide16.xml" Type="http://schemas.openxmlformats.org/officeDocument/2006/relationships/slide"/><Relationship Id="rId24" Target="slides/slide17.xml" Type="http://schemas.openxmlformats.org/officeDocument/2006/relationships/slide"/><Relationship Id="rId25" Target="slides/slide18.xml" Type="http://schemas.openxmlformats.org/officeDocument/2006/relationships/slide"/><Relationship Id="rId26" Target="slides/slide19.xml" Type="http://schemas.openxmlformats.org/officeDocument/2006/relationships/slide"/><Relationship Id="rId27" Target="slides/slide20.xml" Type="http://schemas.openxmlformats.org/officeDocument/2006/relationships/slide"/><Relationship Id="rId28" Target="slides/slide21.xml" Type="http://schemas.openxmlformats.org/officeDocument/2006/relationships/slide"/><Relationship Id="rId29" Target="slides/slide22.xml" Type="http://schemas.openxmlformats.org/officeDocument/2006/relationships/slide"/><Relationship Id="rId3" Target="../customXml/item3.xml" Type="http://schemas.openxmlformats.org/officeDocument/2006/relationships/customXml"/><Relationship Id="rId30" Target="slides/slide23.xml" Type="http://schemas.openxmlformats.org/officeDocument/2006/relationships/slide"/><Relationship Id="rId31" Target="slides/slide24.xml" Type="http://schemas.openxmlformats.org/officeDocument/2006/relationships/slide"/><Relationship Id="rId32" Target="slides/slide25.xml" Type="http://schemas.openxmlformats.org/officeDocument/2006/relationships/slide"/><Relationship Id="rId33" Target="slides/slide26.xml" Type="http://schemas.openxmlformats.org/officeDocument/2006/relationships/slide"/><Relationship Id="rId34" Target="slides/slide27.xml" Type="http://schemas.openxmlformats.org/officeDocument/2006/relationships/slide"/><Relationship Id="rId35" Target="slides/slide28.xml" Type="http://schemas.openxmlformats.org/officeDocument/2006/relationships/slide"/><Relationship Id="rId36" Target="slides/slide29.xml" Type="http://schemas.openxmlformats.org/officeDocument/2006/relationships/slide"/><Relationship Id="rId37" Target="slides/slide30.xml" Type="http://schemas.openxmlformats.org/officeDocument/2006/relationships/slide"/><Relationship Id="rId38" Target="slides/slide31.xml" Type="http://schemas.openxmlformats.org/officeDocument/2006/relationships/slide"/><Relationship Id="rId39" Target="slides/slide32.xml" Type="http://schemas.openxmlformats.org/officeDocument/2006/relationships/slide"/><Relationship Id="rId4" Target="slideMasters/slideMaster1.xml" Type="http://schemas.openxmlformats.org/officeDocument/2006/relationships/slideMaster"/><Relationship Id="rId40" Target="slides/slide33.xml" Type="http://schemas.openxmlformats.org/officeDocument/2006/relationships/slide"/><Relationship Id="rId41" Target="slides/slide34.xml" Type="http://schemas.openxmlformats.org/officeDocument/2006/relationships/slide"/><Relationship Id="rId42" Target="slides/slide35.xml" Type="http://schemas.openxmlformats.org/officeDocument/2006/relationships/slide"/><Relationship Id="rId43" Target="slides/slide36.xml" Type="http://schemas.openxmlformats.org/officeDocument/2006/relationships/slide"/><Relationship Id="rId44" Target="slides/slide37.xml" Type="http://schemas.openxmlformats.org/officeDocument/2006/relationships/slide"/><Relationship Id="rId45" Target="slides/slide38.xml" Type="http://schemas.openxmlformats.org/officeDocument/2006/relationships/slide"/><Relationship Id="rId46" Target="slides/slide39.xml" Type="http://schemas.openxmlformats.org/officeDocument/2006/relationships/slide"/><Relationship Id="rId47" Target="slides/slide40.xml" Type="http://schemas.openxmlformats.org/officeDocument/2006/relationships/slide"/><Relationship Id="rId48" Target="slides/slide41.xml" Type="http://schemas.openxmlformats.org/officeDocument/2006/relationships/slide"/><Relationship Id="rId49" Target="slides/slide42.xml" Type="http://schemas.openxmlformats.org/officeDocument/2006/relationships/slide"/><Relationship Id="rId5" Target="slideMasters/slideMaster2.xml" Type="http://schemas.openxmlformats.org/officeDocument/2006/relationships/slideMaster"/><Relationship Id="rId50" Target="slides/slide43.xml" Type="http://schemas.openxmlformats.org/officeDocument/2006/relationships/slide"/><Relationship Id="rId51" Target="slides/slide44.xml" Type="http://schemas.openxmlformats.org/officeDocument/2006/relationships/slide"/><Relationship Id="rId52" Target="slides/slide45.xml" Type="http://schemas.openxmlformats.org/officeDocument/2006/relationships/slide"/><Relationship Id="rId53" Target="slides/slide46.xml" Type="http://schemas.openxmlformats.org/officeDocument/2006/relationships/slide"/><Relationship Id="rId54" Target="slides/slide47.xml" Type="http://schemas.openxmlformats.org/officeDocument/2006/relationships/slide"/><Relationship Id="rId55" Target="slides/slide48.xml" Type="http://schemas.openxmlformats.org/officeDocument/2006/relationships/slide"/><Relationship Id="rId56" Target="slides/slide49.xml" Type="http://schemas.openxmlformats.org/officeDocument/2006/relationships/slide"/><Relationship Id="rId57" Target="slides/slide50.xml" Type="http://schemas.openxmlformats.org/officeDocument/2006/relationships/slide"/><Relationship Id="rId58" Target="slides/slide51.xml" Type="http://schemas.openxmlformats.org/officeDocument/2006/relationships/slide"/><Relationship Id="rId59" Target="slides/slide52.xml" Type="http://schemas.openxmlformats.org/officeDocument/2006/relationships/slide"/><Relationship Id="rId6" Target="slideMasters/slideMaster3.xml" Type="http://schemas.openxmlformats.org/officeDocument/2006/relationships/slideMaster"/><Relationship Id="rId60" Target="slides/slide53.xml" Type="http://schemas.openxmlformats.org/officeDocument/2006/relationships/slide"/><Relationship Id="rId61" Target="slides/slide54.xml" Type="http://schemas.openxmlformats.org/officeDocument/2006/relationships/slide"/><Relationship Id="rId62" Target="slides/slide55.xml" Type="http://schemas.openxmlformats.org/officeDocument/2006/relationships/slide"/><Relationship Id="rId63" Target="slides/slide56.xml" Type="http://schemas.openxmlformats.org/officeDocument/2006/relationships/slide"/><Relationship Id="rId64" Target="slides/slide57.xml" Type="http://schemas.openxmlformats.org/officeDocument/2006/relationships/slide"/><Relationship Id="rId65" Target="slides/slide58.xml" Type="http://schemas.openxmlformats.org/officeDocument/2006/relationships/slide"/><Relationship Id="rId66" Target="slides/slide59.xml" Type="http://schemas.openxmlformats.org/officeDocument/2006/relationships/slide"/><Relationship Id="rId67" Target="notesMasters/notesMaster1.xml" Type="http://schemas.openxmlformats.org/officeDocument/2006/relationships/notesMaster"/><Relationship Id="rId68" Target="handoutMasters/handoutMaster1.xml" Type="http://schemas.openxmlformats.org/officeDocument/2006/relationships/handoutMaster"/><Relationship Id="rId69" Target="tags/tag1.xml" Type="http://schemas.openxmlformats.org/officeDocument/2006/relationships/tags"/><Relationship Id="rId7" Target="slideMasters/slideMaster4.xml" Type="http://schemas.openxmlformats.org/officeDocument/2006/relationships/slideMaster"/><Relationship Id="rId70" Target="commentAuthors.xml" Type="http://schemas.openxmlformats.org/officeDocument/2006/relationships/commentAuthors"/><Relationship Id="rId71" Target="presProps.xml" Type="http://schemas.openxmlformats.org/officeDocument/2006/relationships/presProps"/><Relationship Id="rId72" Target="viewProps.xml" Type="http://schemas.openxmlformats.org/officeDocument/2006/relationships/viewProps"/><Relationship Id="rId73" Target="theme/theme1.xml" Type="http://schemas.openxmlformats.org/officeDocument/2006/relationships/theme"/><Relationship Id="rId74" Target="tableStyles.xml" Type="http://schemas.openxmlformats.org/officeDocument/2006/relationships/tableStyles"/><Relationship Id="rId75" Target="authors.xml" Type="http://schemas.microsoft.com/office/2018/10/relationships/authors"/><Relationship Id="rId8" Target="slides/slide1.xml" Type="http://schemas.openxmlformats.org/officeDocument/2006/relationships/slide"/><Relationship Id="rId9" Target="slides/slide2.xml" Type="http://schemas.openxmlformats.org/officeDocument/2006/relationships/slide"/></Relationships>
</file>

<file path=ppt/handoutMasters/_rels/handoutMaster1.xml.rels><?xml version="1.0" encoding="UTF-8" standalone="yes"?><Relationships xmlns="http://schemas.openxmlformats.org/package/2006/relationships"><Relationship Id="rId1" Target="../theme/theme6.xml" Type="http://schemas.openxmlformats.org/officeDocument/2006/relationships/theme"/></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a:extLst>
              <a:ext uri="{FF2B5EF4-FFF2-40B4-BE49-F238E27FC236}">
                <a16:creationId xmlns:a16="http://schemas.microsoft.com/office/drawing/2014/main" id="{3B755900-A9E7-0B97-FA96-4151ADC55212}"/>
              </a:ext>
            </a:extLst>
          </p:cNvPr>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a:extLst>
              <a:ext uri="{FF2B5EF4-FFF2-40B4-BE49-F238E27FC236}">
                <a16:creationId xmlns:a16="http://schemas.microsoft.com/office/drawing/2014/main" id="{02D13BF5-4CDB-51A0-28D6-DDA65FC48727}"/>
              </a:ext>
            </a:extLst>
          </p:cNvPr>
          <p:cNvSpPr>
            <a:spLocks noGrp="1"/>
          </p:cNvSpPr>
          <p:nvPr>
            <p:ph type="dt" sz="quarter" idx="1"/>
          </p:nvPr>
        </p:nvSpPr>
        <p:spPr>
          <a:xfrm>
            <a:off x="3850443" y="0"/>
            <a:ext cx="2945659" cy="495348"/>
          </a:xfrm>
          <a:prstGeom prst="rect">
            <a:avLst/>
          </a:prstGeom>
        </p:spPr>
        <p:txBody>
          <a:bodyPr vert="horz" lIns="91440" tIns="45720" rIns="91440" bIns="45720" rtlCol="0"/>
          <a:lstStyle>
            <a:lvl1pPr algn="r">
              <a:defRPr sz="1200"/>
            </a:lvl1pPr>
          </a:lstStyle>
          <a:p>
            <a:fld id="{A797E321-DCB1-7448-96AD-C284FCDE9D95}" type="datetimeFigureOut">
              <a:rPr lang="fi-FI" smtClean="0"/>
              <a:t>16.4.2026</a:t>
            </a:fld>
            <a:endParaRPr lang="fi-FI"/>
          </a:p>
        </p:txBody>
      </p:sp>
      <p:sp>
        <p:nvSpPr>
          <p:cNvPr id="4" name="Alatunnisteen paikkamerkki 3">
            <a:extLst>
              <a:ext uri="{FF2B5EF4-FFF2-40B4-BE49-F238E27FC236}">
                <a16:creationId xmlns:a16="http://schemas.microsoft.com/office/drawing/2014/main" id="{5D1352BC-59DB-ECF6-7F2F-01E17D13BB8B}"/>
              </a:ext>
            </a:extLst>
          </p:cNvPr>
          <p:cNvSpPr>
            <a:spLocks noGrp="1"/>
          </p:cNvSpPr>
          <p:nvPr>
            <p:ph type="ftr" sz="quarter" idx="2"/>
          </p:nvPr>
        </p:nvSpPr>
        <p:spPr>
          <a:xfrm>
            <a:off x="0" y="9377317"/>
            <a:ext cx="2945659" cy="495347"/>
          </a:xfrm>
          <a:prstGeom prst="rect">
            <a:avLst/>
          </a:prstGeom>
        </p:spPr>
        <p:txBody>
          <a:bodyPr vert="horz" lIns="91440" tIns="45720" rIns="91440" bIns="45720" rtlCol="0" anchor="b"/>
          <a:lstStyle>
            <a:lvl1pPr algn="l">
              <a:defRPr sz="1200"/>
            </a:lvl1pPr>
          </a:lstStyle>
          <a:p>
            <a:endParaRPr lang="fi-FI"/>
          </a:p>
        </p:txBody>
      </p:sp>
      <p:sp>
        <p:nvSpPr>
          <p:cNvPr id="5" name="Dian numeron paikkamerkki 4">
            <a:extLst>
              <a:ext uri="{FF2B5EF4-FFF2-40B4-BE49-F238E27FC236}">
                <a16:creationId xmlns:a16="http://schemas.microsoft.com/office/drawing/2014/main" id="{B7AC8DA0-8D11-612C-2E2F-FBA2818AAD63}"/>
              </a:ext>
            </a:extLst>
          </p:cNvPr>
          <p:cNvSpPr>
            <a:spLocks noGrp="1"/>
          </p:cNvSpPr>
          <p:nvPr>
            <p:ph type="sldNum" sz="quarter" idx="3"/>
          </p:nvPr>
        </p:nvSpPr>
        <p:spPr>
          <a:xfrm>
            <a:off x="3850443" y="9377317"/>
            <a:ext cx="2945659" cy="495347"/>
          </a:xfrm>
          <a:prstGeom prst="rect">
            <a:avLst/>
          </a:prstGeom>
        </p:spPr>
        <p:txBody>
          <a:bodyPr vert="horz" lIns="91440" tIns="45720" rIns="91440" bIns="45720" rtlCol="0" anchor="b"/>
          <a:lstStyle>
            <a:lvl1pPr algn="r">
              <a:defRPr sz="1200"/>
            </a:lvl1pPr>
          </a:lstStyle>
          <a:p>
            <a:fld id="{38F848CD-EA1E-7145-83AB-0709E06341AC}" type="slidenum">
              <a:rPr lang="fi-FI" smtClean="0"/>
              <a:t>‹#›</a:t>
            </a:fld>
            <a:endParaRPr lang="fi-FI"/>
          </a:p>
        </p:txBody>
      </p:sp>
    </p:spTree>
    <p:extLst>
      <p:ext uri="{BB962C8B-B14F-4D97-AF65-F5344CB8AC3E}">
        <p14:creationId xmlns:p14="http://schemas.microsoft.com/office/powerpoint/2010/main" val="4423509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110" userDrawn="1">
          <p15:clr>
            <a:srgbClr val="F26B43"/>
          </p15:clr>
        </p15:guide>
        <p15:guide id="2" pos="2141" userDrawn="1">
          <p15:clr>
            <a:srgbClr val="F26B43"/>
          </p15:clr>
        </p15:guide>
      </p15:sldGuideLst>
    </p:ext>
  </p:extLst>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0-25T13:47:23.171"/>
    </inkml:context>
    <inkml:brush xml:id="br0">
      <inkml:brushProperty name="width" value="0.025" units="cm"/>
      <inkml:brushProperty name="height" value="0.025" units="cm"/>
      <inkml:brushProperty name="color" value="#AB008B"/>
    </inkml:brush>
  </inkml:definitions>
  <inkml:trace contextRef="#ctx0" brushRef="#br0">1 0 24575</inkml:trace>
</inkml:ink>
</file>

<file path=ppt/notesMasters/_rels/notesMaster1.xml.rels><?xml version="1.0" encoding="UTF-8" standalone="yes"?><Relationships xmlns="http://schemas.openxmlformats.org/package/2006/relationships"><Relationship Id="rId1" Target="../theme/theme5.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348"/>
          </a:xfrm>
          <a:prstGeom prst="rect">
            <a:avLst/>
          </a:prstGeom>
        </p:spPr>
        <p:txBody>
          <a:bodyPr vert="horz" lIns="91440" tIns="45720" rIns="91440" bIns="45720" rtlCol="0"/>
          <a:lstStyle>
            <a:lvl1pPr algn="l" rtl="0">
              <a:defRPr sz="1200"/>
            </a:lvl1pPr>
          </a:lstStyle>
          <a:p>
            <a:endParaRPr lang="fi-FI" dirty="0"/>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rtl="0">
              <a:defRPr sz="1200"/>
            </a:lvl1pPr>
          </a:lstStyle>
          <a:p>
            <a:fld id="{A160DB6F-B396-1F43-B05E-1722511CBA15}" type="datetimeFigureOut">
              <a:rPr lang="fi-FI" smtClean="0"/>
              <a:pPr/>
              <a:t>16.4.2026</a:t>
            </a:fld>
            <a:endParaRPr lang="fi-FI" dirty="0"/>
          </a:p>
        </p:txBody>
      </p:sp>
      <p:sp>
        <p:nvSpPr>
          <p:cNvPr id="4" name="Slide Image Placehold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en-FI"/>
          </a:p>
        </p:txBody>
      </p:sp>
      <p:sp>
        <p:nvSpPr>
          <p:cNvPr id="5" name="Notes Placehold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fi-FI"/>
              <a:t>Click to edit Master text styles</a:t>
            </a:r>
          </a:p>
          <a:p>
            <a:pPr lvl="1"/>
            <a:r>
              <a:rPr lang="fi-FI"/>
              <a:t>Second level</a:t>
            </a:r>
          </a:p>
          <a:p>
            <a:pPr lvl="2"/>
            <a:r>
              <a:rPr lang="fi-FI"/>
              <a:t>Third level</a:t>
            </a:r>
          </a:p>
          <a:p>
            <a:pPr lvl="3"/>
            <a:r>
              <a:rPr lang="fi-FI"/>
              <a:t>Fourth level</a:t>
            </a:r>
          </a:p>
          <a:p>
            <a:pPr lvl="4"/>
            <a:r>
              <a:rPr lang="fi-FI"/>
              <a:t>Fifth level</a:t>
            </a:r>
            <a:endParaRPr lang="fi-FI" dirty="0"/>
          </a:p>
        </p:txBody>
      </p:sp>
      <p:sp>
        <p:nvSpPr>
          <p:cNvPr id="6" name="Footer Placehold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rtl="0">
              <a:defRPr sz="1200"/>
            </a:lvl1pPr>
          </a:lstStyle>
          <a:p>
            <a:endParaRPr lang="fi-FI" dirty="0"/>
          </a:p>
        </p:txBody>
      </p:sp>
      <p:sp>
        <p:nvSpPr>
          <p:cNvPr id="7" name="Slide Number Placehold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rtl="0">
              <a:defRPr sz="1200"/>
            </a:lvl1pPr>
          </a:lstStyle>
          <a:p>
            <a:fld id="{0EB46B93-6D2B-B94A-92CA-D45241FFDB31}" type="slidenum">
              <a:rPr lang="fi-FI" smtClean="0"/>
              <a:pPr/>
              <a:t>‹#›</a:t>
            </a:fld>
            <a:endParaRPr lang="fi-FI" dirty="0"/>
          </a:p>
        </p:txBody>
      </p:sp>
    </p:spTree>
    <p:extLst>
      <p:ext uri="{BB962C8B-B14F-4D97-AF65-F5344CB8AC3E}">
        <p14:creationId xmlns:p14="http://schemas.microsoft.com/office/powerpoint/2010/main" val="2692589397"/>
      </p:ext>
    </p:extLst>
  </p:cSld>
  <p:clrMap bg1="lt1" tx1="dk1" bg2="lt2" tx2="dk2" accent1="accent1" accent2="accent2" accent3="accent3" accent4="accent4" accent5="accent5" accent6="accent6" hlink="hlink" folHlink="folHlink"/>
  <p:notesStyle>
    <a:lvl1pPr marL="0" algn="l" defTabSz="914286" rtl="0" eaLnBrk="1" latinLnBrk="0" hangingPunct="1">
      <a:defRPr sz="1200" kern="1200">
        <a:solidFill>
          <a:schemeClr val="tx1"/>
        </a:solidFill>
        <a:latin typeface="+mn-lt"/>
        <a:ea typeface="+mn-ea"/>
        <a:cs typeface="+mn-cs"/>
      </a:defRPr>
    </a:lvl1pPr>
    <a:lvl2pPr marL="457143" algn="l" defTabSz="914286" rtl="0" eaLnBrk="1" latinLnBrk="0" hangingPunct="1">
      <a:defRPr sz="1200" kern="1200">
        <a:solidFill>
          <a:schemeClr val="tx1"/>
        </a:solidFill>
        <a:latin typeface="+mn-lt"/>
        <a:ea typeface="+mn-ea"/>
        <a:cs typeface="+mn-cs"/>
      </a:defRPr>
    </a:lvl2pPr>
    <a:lvl3pPr marL="914286" algn="l" defTabSz="914286" rtl="0" eaLnBrk="1" latinLnBrk="0" hangingPunct="1">
      <a:defRPr sz="1200" kern="1200">
        <a:solidFill>
          <a:schemeClr val="tx1"/>
        </a:solidFill>
        <a:latin typeface="+mn-lt"/>
        <a:ea typeface="+mn-ea"/>
        <a:cs typeface="+mn-cs"/>
      </a:defRPr>
    </a:lvl3pPr>
    <a:lvl4pPr marL="1371430" algn="l" defTabSz="914286" rtl="0" eaLnBrk="1" latinLnBrk="0" hangingPunct="1">
      <a:defRPr sz="1200" kern="1200">
        <a:solidFill>
          <a:schemeClr val="tx1"/>
        </a:solidFill>
        <a:latin typeface="+mn-lt"/>
        <a:ea typeface="+mn-ea"/>
        <a:cs typeface="+mn-cs"/>
      </a:defRPr>
    </a:lvl4pPr>
    <a:lvl5pPr marL="1828573" algn="l" defTabSz="914286" rtl="0" eaLnBrk="1" latinLnBrk="0" hangingPunct="1">
      <a:defRPr sz="1200" kern="1200">
        <a:solidFill>
          <a:schemeClr val="tx1"/>
        </a:solidFill>
        <a:latin typeface="+mn-lt"/>
        <a:ea typeface="+mn-ea"/>
        <a:cs typeface="+mn-cs"/>
      </a:defRPr>
    </a:lvl5pPr>
    <a:lvl6pPr marL="2285718" algn="l" defTabSz="914286" rtl="0" eaLnBrk="1" latinLnBrk="0" hangingPunct="1">
      <a:defRPr sz="1200" kern="1200">
        <a:solidFill>
          <a:schemeClr val="tx1"/>
        </a:solidFill>
        <a:latin typeface="+mn-lt"/>
        <a:ea typeface="+mn-ea"/>
        <a:cs typeface="+mn-cs"/>
      </a:defRPr>
    </a:lvl6pPr>
    <a:lvl7pPr marL="2742858" algn="l" defTabSz="914286" rtl="0" eaLnBrk="1" latinLnBrk="0" hangingPunct="1">
      <a:defRPr sz="1200" kern="1200">
        <a:solidFill>
          <a:schemeClr val="tx1"/>
        </a:solidFill>
        <a:latin typeface="+mn-lt"/>
        <a:ea typeface="+mn-ea"/>
        <a:cs typeface="+mn-cs"/>
      </a:defRPr>
    </a:lvl7pPr>
    <a:lvl8pPr marL="3200000" algn="l" defTabSz="914286" rtl="0" eaLnBrk="1" latinLnBrk="0" hangingPunct="1">
      <a:defRPr sz="1200" kern="1200">
        <a:solidFill>
          <a:schemeClr val="tx1"/>
        </a:solidFill>
        <a:latin typeface="+mn-lt"/>
        <a:ea typeface="+mn-ea"/>
        <a:cs typeface="+mn-cs"/>
      </a:defRPr>
    </a:lvl8pPr>
    <a:lvl9pPr marL="3657143" algn="l" defTabSz="9142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1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4.xml" Type="http://schemas.openxmlformats.org/officeDocument/2006/relationships/slide"/></Relationships>
</file>

<file path=ppt/notesSlides/_rels/notesSlide1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5.xml" Type="http://schemas.openxmlformats.org/officeDocument/2006/relationships/slide"/></Relationships>
</file>

<file path=ppt/notesSlides/_rels/notesSlide1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6.xml" Type="http://schemas.openxmlformats.org/officeDocument/2006/relationships/slide"/></Relationships>
</file>

<file path=ppt/notesSlides/_rels/notesSlide1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_rels/notesSlide1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8.xml" Type="http://schemas.openxmlformats.org/officeDocument/2006/relationships/slide"/></Relationships>
</file>

<file path=ppt/notesSlides/_rels/notesSlide1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9.xml" Type="http://schemas.openxmlformats.org/officeDocument/2006/relationships/slide"/></Relationships>
</file>

<file path=ppt/notesSlides/_rels/notesSlide1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0.xml" Type="http://schemas.openxmlformats.org/officeDocument/2006/relationships/slide"/></Relationships>
</file>

<file path=ppt/notesSlides/_rels/notesSlide2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1.xml" Type="http://schemas.openxmlformats.org/officeDocument/2006/relationships/slide"/></Relationships>
</file>

<file path=ppt/notesSlides/_rels/notesSlide2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2.xml" Type="http://schemas.openxmlformats.org/officeDocument/2006/relationships/slide"/></Relationships>
</file>

<file path=ppt/notesSlides/_rels/notesSlide2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3.xml" Type="http://schemas.openxmlformats.org/officeDocument/2006/relationships/slide"/></Relationships>
</file>

<file path=ppt/notesSlides/_rels/notesSlide2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4.xml" Type="http://schemas.openxmlformats.org/officeDocument/2006/relationships/slide"/></Relationships>
</file>

<file path=ppt/notesSlides/_rels/notesSlide2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5.xml" Type="http://schemas.openxmlformats.org/officeDocument/2006/relationships/slide"/></Relationships>
</file>

<file path=ppt/notesSlides/_rels/notesSlide2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6.xml" Type="http://schemas.openxmlformats.org/officeDocument/2006/relationships/slide"/></Relationships>
</file>

<file path=ppt/notesSlides/_rels/notesSlide2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7.xml" Type="http://schemas.openxmlformats.org/officeDocument/2006/relationships/slide"/></Relationships>
</file>

<file path=ppt/notesSlides/_rels/notesSlide2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8.xml" Type="http://schemas.openxmlformats.org/officeDocument/2006/relationships/slide"/></Relationships>
</file>

<file path=ppt/notesSlides/_rels/notesSlide2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9.xml" Type="http://schemas.openxmlformats.org/officeDocument/2006/relationships/slide"/></Relationships>
</file>

<file path=ppt/notesSlides/_rels/notesSlide2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0.xml" Type="http://schemas.openxmlformats.org/officeDocument/2006/relationships/slide"/></Relationships>
</file>

<file path=ppt/notesSlides/_rels/notesSlide3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1.xml" Type="http://schemas.openxmlformats.org/officeDocument/2006/relationships/slide"/></Relationships>
</file>

<file path=ppt/notesSlides/_rels/notesSlide3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3.xml" Type="http://schemas.openxmlformats.org/officeDocument/2006/relationships/slide"/></Relationships>
</file>

<file path=ppt/notesSlides/_rels/notesSlide3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4.xml" Type="http://schemas.openxmlformats.org/officeDocument/2006/relationships/slide"/></Relationships>
</file>

<file path=ppt/notesSlides/_rels/notesSlide3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5.xml" Type="http://schemas.openxmlformats.org/officeDocument/2006/relationships/slide"/></Relationships>
</file>

<file path=ppt/notesSlides/_rels/notesSlide3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6.xml" Type="http://schemas.openxmlformats.org/officeDocument/2006/relationships/slide"/></Relationships>
</file>

<file path=ppt/notesSlides/_rels/notesSlide3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7.xml" Type="http://schemas.openxmlformats.org/officeDocument/2006/relationships/slide"/></Relationships>
</file>

<file path=ppt/notesSlides/_rels/notesSlide3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8.xml" Type="http://schemas.openxmlformats.org/officeDocument/2006/relationships/slide"/></Relationships>
</file>

<file path=ppt/notesSlides/_rels/notesSlide3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9.xml" Type="http://schemas.openxmlformats.org/officeDocument/2006/relationships/slide"/></Relationships>
</file>

<file path=ppt/notesSlides/_rels/notesSlide3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0.xml" Type="http://schemas.openxmlformats.org/officeDocument/2006/relationships/slide"/></Relationships>
</file>

<file path=ppt/notesSlides/_rels/notesSlide3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1.xml" Type="http://schemas.openxmlformats.org/officeDocument/2006/relationships/slide"/></Relationships>
</file>

<file path=ppt/notesSlides/_rels/notesSlide4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2.xml" Type="http://schemas.openxmlformats.org/officeDocument/2006/relationships/slide"/></Relationships>
</file>

<file path=ppt/notesSlides/_rels/notesSlide4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3.xml" Type="http://schemas.openxmlformats.org/officeDocument/2006/relationships/slide"/></Relationships>
</file>

<file path=ppt/notesSlides/_rels/notesSlide4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4.xml" Type="http://schemas.openxmlformats.org/officeDocument/2006/relationships/slide"/></Relationships>
</file>

<file path=ppt/notesSlides/_rels/notesSlide4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5.xml" Type="http://schemas.openxmlformats.org/officeDocument/2006/relationships/slide"/></Relationships>
</file>

<file path=ppt/notesSlides/_rels/notesSlide4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6.xml" Type="http://schemas.openxmlformats.org/officeDocument/2006/relationships/slide"/></Relationships>
</file>

<file path=ppt/notesSlides/_rels/notesSlide4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7.xml" Type="http://schemas.openxmlformats.org/officeDocument/2006/relationships/slide"/></Relationships>
</file>

<file path=ppt/notesSlides/_rels/notesSlide4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8.xml" Type="http://schemas.openxmlformats.org/officeDocument/2006/relationships/slide"/></Relationships>
</file>

<file path=ppt/notesSlides/_rels/notesSlide4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9.xml" Type="http://schemas.openxmlformats.org/officeDocument/2006/relationships/slide"/></Relationships>
</file>

<file path=ppt/notesSlides/_rels/notesSlide4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0.xml" Type="http://schemas.openxmlformats.org/officeDocument/2006/relationships/slide"/></Relationships>
</file>

<file path=ppt/notesSlides/_rels/notesSlide4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1.xml" Type="http://schemas.openxmlformats.org/officeDocument/2006/relationships/slide"/></Relationships>
</file>

<file path=ppt/notesSlides/_rels/notesSlide5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2.xml" Type="http://schemas.openxmlformats.org/officeDocument/2006/relationships/slide"/></Relationships>
</file>

<file path=ppt/notesSlides/_rels/notesSlide5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3.xml" Type="http://schemas.openxmlformats.org/officeDocument/2006/relationships/slide"/></Relationships>
</file>

<file path=ppt/notesSlides/_rels/notesSlide5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4.xml" Type="http://schemas.openxmlformats.org/officeDocument/2006/relationships/slide"/></Relationships>
</file>

<file path=ppt/notesSlides/_rels/notesSlide5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5.xml" Type="http://schemas.openxmlformats.org/officeDocument/2006/relationships/slide"/></Relationships>
</file>

<file path=ppt/notesSlides/_rels/notesSlide5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6.xml" Type="http://schemas.openxmlformats.org/officeDocument/2006/relationships/slide"/></Relationships>
</file>

<file path=ppt/notesSlides/_rels/notesSlide5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7.xml" Type="http://schemas.openxmlformats.org/officeDocument/2006/relationships/slide"/></Relationships>
</file>

<file path=ppt/notesSlides/_rels/notesSlide5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8.xml" Type="http://schemas.openxmlformats.org/officeDocument/2006/relationships/slide"/></Relationships>
</file>

<file path=ppt/notesSlides/_rels/notesSlide5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9.xml" Type="http://schemas.openxmlformats.org/officeDocument/2006/relationships/slide"/></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a:t>
            </a:fld>
            <a:endParaRPr lang="fi-FI" dirty="0"/>
          </a:p>
        </p:txBody>
      </p:sp>
    </p:spTree>
    <p:extLst>
      <p:ext uri="{BB962C8B-B14F-4D97-AF65-F5344CB8AC3E}">
        <p14:creationId xmlns:p14="http://schemas.microsoft.com/office/powerpoint/2010/main" val="1258649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a:t>
            </a:fld>
            <a:endParaRPr lang="fi-FI" dirty="0"/>
          </a:p>
        </p:txBody>
      </p:sp>
    </p:spTree>
    <p:extLst>
      <p:ext uri="{BB962C8B-B14F-4D97-AF65-F5344CB8AC3E}">
        <p14:creationId xmlns:p14="http://schemas.microsoft.com/office/powerpoint/2010/main" val="2328167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3</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5254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8908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a:t>
            </a:fld>
            <a:endParaRPr lang="fi-FI" dirty="0"/>
          </a:p>
        </p:txBody>
      </p:sp>
    </p:spTree>
    <p:extLst>
      <p:ext uri="{BB962C8B-B14F-4D97-AF65-F5344CB8AC3E}">
        <p14:creationId xmlns:p14="http://schemas.microsoft.com/office/powerpoint/2010/main" val="1032635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6</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8626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7</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8043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8</a:t>
            </a:fld>
            <a:endParaRPr lang="fi-FI" dirty="0"/>
          </a:p>
        </p:txBody>
      </p:sp>
    </p:spTree>
    <p:extLst>
      <p:ext uri="{BB962C8B-B14F-4D97-AF65-F5344CB8AC3E}">
        <p14:creationId xmlns:p14="http://schemas.microsoft.com/office/powerpoint/2010/main" val="1429632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9</a:t>
            </a:fld>
            <a:endParaRPr lang="fi-FI" dirty="0"/>
          </a:p>
        </p:txBody>
      </p:sp>
    </p:spTree>
    <p:extLst>
      <p:ext uri="{BB962C8B-B14F-4D97-AF65-F5344CB8AC3E}">
        <p14:creationId xmlns:p14="http://schemas.microsoft.com/office/powerpoint/2010/main" val="409233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10</a:t>
            </a:fld>
            <a:endParaRPr lang="fi-FI" dirty="0"/>
          </a:p>
        </p:txBody>
      </p:sp>
    </p:spTree>
    <p:extLst>
      <p:ext uri="{BB962C8B-B14F-4D97-AF65-F5344CB8AC3E}">
        <p14:creationId xmlns:p14="http://schemas.microsoft.com/office/powerpoint/2010/main" val="1161110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12</a:t>
            </a:fld>
            <a:endParaRPr lang="fi-FI" dirty="0"/>
          </a:p>
        </p:txBody>
      </p:sp>
    </p:spTree>
    <p:extLst>
      <p:ext uri="{BB962C8B-B14F-4D97-AF65-F5344CB8AC3E}">
        <p14:creationId xmlns:p14="http://schemas.microsoft.com/office/powerpoint/2010/main" val="1022567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13</a:t>
            </a:fld>
            <a:endParaRPr lang="fi-FI" dirty="0"/>
          </a:p>
        </p:txBody>
      </p:sp>
    </p:spTree>
    <p:extLst>
      <p:ext uri="{BB962C8B-B14F-4D97-AF65-F5344CB8AC3E}">
        <p14:creationId xmlns:p14="http://schemas.microsoft.com/office/powerpoint/2010/main" val="3357130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14</a:t>
            </a:fld>
            <a:endParaRPr lang="fi-FI" dirty="0"/>
          </a:p>
        </p:txBody>
      </p:sp>
    </p:spTree>
    <p:extLst>
      <p:ext uri="{BB962C8B-B14F-4D97-AF65-F5344CB8AC3E}">
        <p14:creationId xmlns:p14="http://schemas.microsoft.com/office/powerpoint/2010/main" val="2960903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15</a:t>
            </a:fld>
            <a:endParaRPr lang="fi-FI" dirty="0"/>
          </a:p>
        </p:txBody>
      </p:sp>
    </p:spTree>
    <p:extLst>
      <p:ext uri="{BB962C8B-B14F-4D97-AF65-F5344CB8AC3E}">
        <p14:creationId xmlns:p14="http://schemas.microsoft.com/office/powerpoint/2010/main" val="527568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16</a:t>
            </a:fld>
            <a:endParaRPr lang="fi-FI" dirty="0"/>
          </a:p>
        </p:txBody>
      </p:sp>
    </p:spTree>
    <p:extLst>
      <p:ext uri="{BB962C8B-B14F-4D97-AF65-F5344CB8AC3E}">
        <p14:creationId xmlns:p14="http://schemas.microsoft.com/office/powerpoint/2010/main" val="2466918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17</a:t>
            </a:fld>
            <a:endParaRPr lang="fi-FI" dirty="0"/>
          </a:p>
        </p:txBody>
      </p:sp>
    </p:spTree>
    <p:extLst>
      <p:ext uri="{BB962C8B-B14F-4D97-AF65-F5344CB8AC3E}">
        <p14:creationId xmlns:p14="http://schemas.microsoft.com/office/powerpoint/2010/main" val="11488610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18</a:t>
            </a:fld>
            <a:endParaRPr lang="fi-FI" dirty="0"/>
          </a:p>
        </p:txBody>
      </p:sp>
    </p:spTree>
    <p:extLst>
      <p:ext uri="{BB962C8B-B14F-4D97-AF65-F5344CB8AC3E}">
        <p14:creationId xmlns:p14="http://schemas.microsoft.com/office/powerpoint/2010/main" val="2397381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19</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2001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20</a:t>
            </a:fld>
            <a:endParaRPr lang="fi-FI" dirty="0"/>
          </a:p>
        </p:txBody>
      </p:sp>
    </p:spTree>
    <p:extLst>
      <p:ext uri="{BB962C8B-B14F-4D97-AF65-F5344CB8AC3E}">
        <p14:creationId xmlns:p14="http://schemas.microsoft.com/office/powerpoint/2010/main" val="7543681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21</a:t>
            </a:fld>
            <a:endParaRPr lang="fi-FI" dirty="0"/>
          </a:p>
        </p:txBody>
      </p:sp>
    </p:spTree>
    <p:extLst>
      <p:ext uri="{BB962C8B-B14F-4D97-AF65-F5344CB8AC3E}">
        <p14:creationId xmlns:p14="http://schemas.microsoft.com/office/powerpoint/2010/main" val="1993440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22</a:t>
            </a:fld>
            <a:endParaRPr lang="fi-FI" dirty="0"/>
          </a:p>
        </p:txBody>
      </p:sp>
    </p:spTree>
    <p:extLst>
      <p:ext uri="{BB962C8B-B14F-4D97-AF65-F5344CB8AC3E}">
        <p14:creationId xmlns:p14="http://schemas.microsoft.com/office/powerpoint/2010/main" val="1905934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23</a:t>
            </a:fld>
            <a:endParaRPr lang="fi-FI" dirty="0"/>
          </a:p>
        </p:txBody>
      </p:sp>
    </p:spTree>
    <p:extLst>
      <p:ext uri="{BB962C8B-B14F-4D97-AF65-F5344CB8AC3E}">
        <p14:creationId xmlns:p14="http://schemas.microsoft.com/office/powerpoint/2010/main" val="11344706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24</a:t>
            </a:fld>
            <a:endParaRPr lang="fi-FI" dirty="0"/>
          </a:p>
        </p:txBody>
      </p:sp>
    </p:spTree>
    <p:extLst>
      <p:ext uri="{BB962C8B-B14F-4D97-AF65-F5344CB8AC3E}">
        <p14:creationId xmlns:p14="http://schemas.microsoft.com/office/powerpoint/2010/main" val="1908301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25</a:t>
            </a:fld>
            <a:endParaRPr lang="fi-FI" dirty="0"/>
          </a:p>
        </p:txBody>
      </p:sp>
    </p:spTree>
    <p:extLst>
      <p:ext uri="{BB962C8B-B14F-4D97-AF65-F5344CB8AC3E}">
        <p14:creationId xmlns:p14="http://schemas.microsoft.com/office/powerpoint/2010/main" val="3803504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26</a:t>
            </a:fld>
            <a:endParaRPr lang="fi-FI" dirty="0"/>
          </a:p>
        </p:txBody>
      </p:sp>
    </p:spTree>
    <p:extLst>
      <p:ext uri="{BB962C8B-B14F-4D97-AF65-F5344CB8AC3E}">
        <p14:creationId xmlns:p14="http://schemas.microsoft.com/office/powerpoint/2010/main" val="4014452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27</a:t>
            </a:fld>
            <a:endParaRPr lang="fi-FI" dirty="0"/>
          </a:p>
        </p:txBody>
      </p:sp>
    </p:spTree>
    <p:extLst>
      <p:ext uri="{BB962C8B-B14F-4D97-AF65-F5344CB8AC3E}">
        <p14:creationId xmlns:p14="http://schemas.microsoft.com/office/powerpoint/2010/main" val="9218902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28</a:t>
            </a:fld>
            <a:endParaRPr lang="fi-FI" dirty="0"/>
          </a:p>
        </p:txBody>
      </p:sp>
    </p:spTree>
    <p:extLst>
      <p:ext uri="{BB962C8B-B14F-4D97-AF65-F5344CB8AC3E}">
        <p14:creationId xmlns:p14="http://schemas.microsoft.com/office/powerpoint/2010/main" val="15838692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29</a:t>
            </a:fld>
            <a:endParaRPr lang="fi-FI" dirty="0"/>
          </a:p>
        </p:txBody>
      </p:sp>
    </p:spTree>
    <p:extLst>
      <p:ext uri="{BB962C8B-B14F-4D97-AF65-F5344CB8AC3E}">
        <p14:creationId xmlns:p14="http://schemas.microsoft.com/office/powerpoint/2010/main" val="13365127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30</a:t>
            </a:fld>
            <a:endParaRPr lang="fi-FI" dirty="0"/>
          </a:p>
        </p:txBody>
      </p:sp>
    </p:spTree>
    <p:extLst>
      <p:ext uri="{BB962C8B-B14F-4D97-AF65-F5344CB8AC3E}">
        <p14:creationId xmlns:p14="http://schemas.microsoft.com/office/powerpoint/2010/main" val="12527857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31</a:t>
            </a:fld>
            <a:endParaRPr lang="fi-FI" dirty="0"/>
          </a:p>
        </p:txBody>
      </p:sp>
    </p:spTree>
    <p:extLst>
      <p:ext uri="{BB962C8B-B14F-4D97-AF65-F5344CB8AC3E}">
        <p14:creationId xmlns:p14="http://schemas.microsoft.com/office/powerpoint/2010/main" val="35976421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33</a:t>
            </a:fld>
            <a:endParaRPr lang="fi-FI" dirty="0"/>
          </a:p>
        </p:txBody>
      </p:sp>
    </p:spTree>
    <p:extLst>
      <p:ext uri="{BB962C8B-B14F-4D97-AF65-F5344CB8AC3E}">
        <p14:creationId xmlns:p14="http://schemas.microsoft.com/office/powerpoint/2010/main" val="23629947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34</a:t>
            </a:fld>
            <a:endParaRPr lang="fi-FI" dirty="0"/>
          </a:p>
        </p:txBody>
      </p:sp>
    </p:spTree>
    <p:extLst>
      <p:ext uri="{BB962C8B-B14F-4D97-AF65-F5344CB8AC3E}">
        <p14:creationId xmlns:p14="http://schemas.microsoft.com/office/powerpoint/2010/main" val="2521758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35</a:t>
            </a:fld>
            <a:endParaRPr lang="fi-FI" dirty="0"/>
          </a:p>
        </p:txBody>
      </p:sp>
    </p:spTree>
    <p:extLst>
      <p:ext uri="{BB962C8B-B14F-4D97-AF65-F5344CB8AC3E}">
        <p14:creationId xmlns:p14="http://schemas.microsoft.com/office/powerpoint/2010/main" val="21027764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36</a:t>
            </a:fld>
            <a:endParaRPr lang="fi-FI" dirty="0"/>
          </a:p>
        </p:txBody>
      </p:sp>
    </p:spTree>
    <p:extLst>
      <p:ext uri="{BB962C8B-B14F-4D97-AF65-F5344CB8AC3E}">
        <p14:creationId xmlns:p14="http://schemas.microsoft.com/office/powerpoint/2010/main" val="646124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37</a:t>
            </a:fld>
            <a:endParaRPr lang="fi-FI" dirty="0"/>
          </a:p>
        </p:txBody>
      </p:sp>
    </p:spTree>
    <p:extLst>
      <p:ext uri="{BB962C8B-B14F-4D97-AF65-F5344CB8AC3E}">
        <p14:creationId xmlns:p14="http://schemas.microsoft.com/office/powerpoint/2010/main" val="24603890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38</a:t>
            </a:fld>
            <a:endParaRPr lang="fi-FI" dirty="0"/>
          </a:p>
        </p:txBody>
      </p:sp>
    </p:spTree>
    <p:extLst>
      <p:ext uri="{BB962C8B-B14F-4D97-AF65-F5344CB8AC3E}">
        <p14:creationId xmlns:p14="http://schemas.microsoft.com/office/powerpoint/2010/main" val="4262201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39</a:t>
            </a:fld>
            <a:endParaRPr lang="fi-FI" dirty="0"/>
          </a:p>
        </p:txBody>
      </p:sp>
    </p:spTree>
    <p:extLst>
      <p:ext uri="{BB962C8B-B14F-4D97-AF65-F5344CB8AC3E}">
        <p14:creationId xmlns:p14="http://schemas.microsoft.com/office/powerpoint/2010/main" val="38207161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40</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3502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41</a:t>
            </a:fld>
            <a:endParaRPr lang="fi-FI" dirty="0"/>
          </a:p>
        </p:txBody>
      </p:sp>
    </p:spTree>
    <p:extLst>
      <p:ext uri="{BB962C8B-B14F-4D97-AF65-F5344CB8AC3E}">
        <p14:creationId xmlns:p14="http://schemas.microsoft.com/office/powerpoint/2010/main" val="42298615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42</a:t>
            </a:fld>
            <a:endParaRPr lang="fi-FI" dirty="0"/>
          </a:p>
        </p:txBody>
      </p:sp>
    </p:spTree>
    <p:extLst>
      <p:ext uri="{BB962C8B-B14F-4D97-AF65-F5344CB8AC3E}">
        <p14:creationId xmlns:p14="http://schemas.microsoft.com/office/powerpoint/2010/main" val="776749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43</a:t>
            </a:fld>
            <a:endParaRPr lang="fi-FI" dirty="0"/>
          </a:p>
        </p:txBody>
      </p:sp>
    </p:spTree>
    <p:extLst>
      <p:ext uri="{BB962C8B-B14F-4D97-AF65-F5344CB8AC3E}">
        <p14:creationId xmlns:p14="http://schemas.microsoft.com/office/powerpoint/2010/main" val="30019039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44</a:t>
            </a:fld>
            <a:endParaRPr lang="fi-FI" dirty="0"/>
          </a:p>
        </p:txBody>
      </p:sp>
    </p:spTree>
    <p:extLst>
      <p:ext uri="{BB962C8B-B14F-4D97-AF65-F5344CB8AC3E}">
        <p14:creationId xmlns:p14="http://schemas.microsoft.com/office/powerpoint/2010/main" val="10483858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45</a:t>
            </a:fld>
            <a:endParaRPr lang="fi-FI" dirty="0"/>
          </a:p>
        </p:txBody>
      </p:sp>
    </p:spTree>
    <p:extLst>
      <p:ext uri="{BB962C8B-B14F-4D97-AF65-F5344CB8AC3E}">
        <p14:creationId xmlns:p14="http://schemas.microsoft.com/office/powerpoint/2010/main" val="24878199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46</a:t>
            </a:fld>
            <a:endParaRPr lang="fi-FI" dirty="0"/>
          </a:p>
        </p:txBody>
      </p:sp>
    </p:spTree>
    <p:extLst>
      <p:ext uri="{BB962C8B-B14F-4D97-AF65-F5344CB8AC3E}">
        <p14:creationId xmlns:p14="http://schemas.microsoft.com/office/powerpoint/2010/main" val="5262134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47</a:t>
            </a:fld>
            <a:endParaRPr lang="fi-FI" dirty="0"/>
          </a:p>
        </p:txBody>
      </p:sp>
    </p:spTree>
    <p:extLst>
      <p:ext uri="{BB962C8B-B14F-4D97-AF65-F5344CB8AC3E}">
        <p14:creationId xmlns:p14="http://schemas.microsoft.com/office/powerpoint/2010/main" val="24352994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48</a:t>
            </a:fld>
            <a:endParaRPr lang="fi-FI" dirty="0"/>
          </a:p>
        </p:txBody>
      </p:sp>
    </p:spTree>
    <p:extLst>
      <p:ext uri="{BB962C8B-B14F-4D97-AF65-F5344CB8AC3E}">
        <p14:creationId xmlns:p14="http://schemas.microsoft.com/office/powerpoint/2010/main" val="20425312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49</a:t>
            </a:fld>
            <a:endParaRPr lang="fi-FI" dirty="0"/>
          </a:p>
        </p:txBody>
      </p:sp>
    </p:spTree>
    <p:extLst>
      <p:ext uri="{BB962C8B-B14F-4D97-AF65-F5344CB8AC3E}">
        <p14:creationId xmlns:p14="http://schemas.microsoft.com/office/powerpoint/2010/main" val="22420908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50</a:t>
            </a:fld>
            <a:endParaRPr lang="fi-FI" dirty="0"/>
          </a:p>
        </p:txBody>
      </p:sp>
    </p:spTree>
    <p:extLst>
      <p:ext uri="{BB962C8B-B14F-4D97-AF65-F5344CB8AC3E}">
        <p14:creationId xmlns:p14="http://schemas.microsoft.com/office/powerpoint/2010/main" val="241139174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51</a:t>
            </a:fld>
            <a:endParaRPr lang="fi-FI" dirty="0"/>
          </a:p>
        </p:txBody>
      </p:sp>
    </p:spTree>
    <p:extLst>
      <p:ext uri="{BB962C8B-B14F-4D97-AF65-F5344CB8AC3E}">
        <p14:creationId xmlns:p14="http://schemas.microsoft.com/office/powerpoint/2010/main" val="18952308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52</a:t>
            </a:fld>
            <a:endParaRPr lang="fi-FI" dirty="0"/>
          </a:p>
        </p:txBody>
      </p:sp>
    </p:spTree>
    <p:extLst>
      <p:ext uri="{BB962C8B-B14F-4D97-AF65-F5344CB8AC3E}">
        <p14:creationId xmlns:p14="http://schemas.microsoft.com/office/powerpoint/2010/main" val="881229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53</a:t>
            </a:fld>
            <a:endParaRPr lang="fi-FI" dirty="0"/>
          </a:p>
        </p:txBody>
      </p:sp>
    </p:spTree>
    <p:extLst>
      <p:ext uri="{BB962C8B-B14F-4D97-AF65-F5344CB8AC3E}">
        <p14:creationId xmlns:p14="http://schemas.microsoft.com/office/powerpoint/2010/main" val="124219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54</a:t>
            </a:fld>
            <a:endParaRPr lang="fi-FI" dirty="0"/>
          </a:p>
        </p:txBody>
      </p:sp>
    </p:spTree>
    <p:extLst>
      <p:ext uri="{BB962C8B-B14F-4D97-AF65-F5344CB8AC3E}">
        <p14:creationId xmlns:p14="http://schemas.microsoft.com/office/powerpoint/2010/main" val="276122458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55</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219850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56</a:t>
            </a:fld>
            <a:endParaRPr lang="fi-FI" dirty="0"/>
          </a:p>
        </p:txBody>
      </p:sp>
    </p:spTree>
    <p:extLst>
      <p:ext uri="{BB962C8B-B14F-4D97-AF65-F5344CB8AC3E}">
        <p14:creationId xmlns:p14="http://schemas.microsoft.com/office/powerpoint/2010/main" val="10954426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57</a:t>
            </a:fld>
            <a:endParaRPr lang="fi-FI" dirty="0"/>
          </a:p>
        </p:txBody>
      </p:sp>
    </p:spTree>
    <p:extLst>
      <p:ext uri="{BB962C8B-B14F-4D97-AF65-F5344CB8AC3E}">
        <p14:creationId xmlns:p14="http://schemas.microsoft.com/office/powerpoint/2010/main" val="259659045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58</a:t>
            </a:fld>
            <a:endParaRPr lang="fi-FI" dirty="0"/>
          </a:p>
        </p:txBody>
      </p:sp>
    </p:spTree>
    <p:extLst>
      <p:ext uri="{BB962C8B-B14F-4D97-AF65-F5344CB8AC3E}">
        <p14:creationId xmlns:p14="http://schemas.microsoft.com/office/powerpoint/2010/main" val="328814327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59</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6590454"/>
      </p:ext>
    </p:extLst>
  </p:cSld>
  <p:clrMapOvr>
    <a:masterClrMapping/>
  </p:clrMapOvr>
</p:notes>
</file>

<file path=ppt/slideLayouts/_rels/slideLayout1.xml.rels><?xml version="1.0" encoding="UTF-8" standalone="yes"?><Relationships xmlns="http://schemas.openxmlformats.org/package/2006/relationships"><Relationship Id="rId1" Target="../tags/tag3.xml" Type="http://schemas.openxmlformats.org/officeDocument/2006/relationships/tags"/><Relationship Id="rId2" Target="../slideMasters/slideMaster1.xml" Type="http://schemas.openxmlformats.org/officeDocument/2006/relationships/slideMaster"/><Relationship Id="rId3" Target="../media/image2.png" Type="http://schemas.openxmlformats.org/officeDocument/2006/relationships/image"/><Relationship Id="rId4" Target="../embeddings/oleObject2.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2.xml.rels><?xml version="1.0" encoding="UTF-8" standalone="yes"?><Relationships xmlns="http://schemas.openxmlformats.org/package/2006/relationships"><Relationship Id="rId1" Target="../tags/tag4.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3.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3.xml.rels><?xml version="1.0" encoding="UTF-8" standalone="yes"?><Relationships xmlns="http://schemas.openxmlformats.org/package/2006/relationships"><Relationship Id="rId1" Target="../tags/tag5.xml" Type="http://schemas.openxmlformats.org/officeDocument/2006/relationships/tags"/><Relationship Id="rId2" Target="../slideMasters/slideMaster1.xml" Type="http://schemas.openxmlformats.org/officeDocument/2006/relationships/slideMaster"/><Relationship Id="rId3" Target="../media/image8.jpeg" Type="http://schemas.openxmlformats.org/officeDocument/2006/relationships/image"/><Relationship Id="rId4" Target="../embeddings/oleObject4.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xml.rels><?xml version="1.0" encoding="UTF-8" standalone="yes"?><Relationships xmlns="http://schemas.openxmlformats.org/package/2006/relationships"><Relationship Id="rId1" Target="../tags/tag6.xml" Type="http://schemas.openxmlformats.org/officeDocument/2006/relationships/tags"/><Relationship Id="rId2" Target="../slideMasters/slideMaster1.xml" Type="http://schemas.openxmlformats.org/officeDocument/2006/relationships/slideMaster"/><Relationship Id="rId3" Target="../media/image10.png" Type="http://schemas.openxmlformats.org/officeDocument/2006/relationships/image"/><Relationship Id="rId4" Target="../embeddings/oleObject5.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5.xml.rels><?xml version="1.0" encoding="UTF-8" standalone="yes"?><Relationships xmlns="http://schemas.openxmlformats.org/package/2006/relationships"><Relationship Id="rId1" Target="../tags/tag7.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6.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6.xml.rels><?xml version="1.0" encoding="UTF-8" standalone="yes"?><Relationships xmlns="http://schemas.openxmlformats.org/package/2006/relationships"><Relationship Id="rId1" Target="../tags/tag8.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7.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7.xml.rels><?xml version="1.0" encoding="UTF-8" standalone="yes"?><Relationships xmlns="http://schemas.openxmlformats.org/package/2006/relationships"><Relationship Id="rId1" Target="../tags/tag9.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8.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8.xml.rels><?xml version="1.0" encoding="UTF-8" standalone="yes"?><Relationships xmlns="http://schemas.openxmlformats.org/package/2006/relationships"><Relationship Id="rId1" Target="../tags/tag10.xml" Type="http://schemas.openxmlformats.org/officeDocument/2006/relationships/tags"/><Relationship Id="rId2" Target="../slideMasters/slideMaster1.xml" Type="http://schemas.openxmlformats.org/officeDocument/2006/relationships/slideMaster"/><Relationship Id="rId3" Target="../embeddings/oleObject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9.xml.rels><?xml version="1.0" encoding="UTF-8" standalone="yes"?><Relationships xmlns="http://schemas.openxmlformats.org/package/2006/relationships"><Relationship Id="rId1" Target="../tags/tag11.xml" Type="http://schemas.openxmlformats.org/officeDocument/2006/relationships/tags"/><Relationship Id="rId2" Target="../slideMasters/slideMaster1.xml" Type="http://schemas.openxmlformats.org/officeDocument/2006/relationships/slideMaster"/><Relationship Id="rId3" Target="../embeddings/oleObject10.bin" Type="http://schemas.openxmlformats.org/officeDocument/2006/relationships/oleObject"/><Relationship Id="rId4" Target="../media/image18.emf" Type="http://schemas.openxmlformats.org/officeDocument/2006/relationships/image"/></Relationships>
</file>

<file path=ppt/slideLayouts/_rels/slideLayout10.xml.rels><?xml version="1.0" encoding="UTF-8" standalone="yes"?><Relationships xmlns="http://schemas.openxmlformats.org/package/2006/relationships"><Relationship Id="rId1" Target="../tags/tag12.xml" Type="http://schemas.openxmlformats.org/officeDocument/2006/relationships/tags"/><Relationship Id="rId2" Target="../slideMasters/slideMaster1.xml" Type="http://schemas.openxmlformats.org/officeDocument/2006/relationships/slideMaster"/><Relationship Id="rId3" Target="../embeddings/oleObject1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1.xml.rels><?xml version="1.0" encoding="UTF-8" standalone="yes"?><Relationships xmlns="http://schemas.openxmlformats.org/package/2006/relationships"><Relationship Id="rId1" Target="../tags/tag13.xml" Type="http://schemas.openxmlformats.org/officeDocument/2006/relationships/tags"/><Relationship Id="rId2" Target="../slideMasters/slideMaster1.xml" Type="http://schemas.openxmlformats.org/officeDocument/2006/relationships/slideMaster"/><Relationship Id="rId3" Target="../embeddings/oleObject1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2.xml.rels><?xml version="1.0" encoding="UTF-8" standalone="yes"?><Relationships xmlns="http://schemas.openxmlformats.org/package/2006/relationships"><Relationship Id="rId1" Target="../tags/tag14.xml" Type="http://schemas.openxmlformats.org/officeDocument/2006/relationships/tags"/><Relationship Id="rId2" Target="../slideMasters/slideMaster1.xml" Type="http://schemas.openxmlformats.org/officeDocument/2006/relationships/slideMaster"/><Relationship Id="rId3" Target="../embeddings/oleObject13.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3.xml.rels><?xml version="1.0" encoding="UTF-8" standalone="yes"?><Relationships xmlns="http://schemas.openxmlformats.org/package/2006/relationships"><Relationship Id="rId1" Target="../tags/tag15.xml" Type="http://schemas.openxmlformats.org/officeDocument/2006/relationships/tags"/><Relationship Id="rId2" Target="../slideMasters/slideMaster1.xml" Type="http://schemas.openxmlformats.org/officeDocument/2006/relationships/slideMaster"/><Relationship Id="rId3" Target="../embeddings/oleObject14.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4.xml.rels><?xml version="1.0" encoding="UTF-8" standalone="yes"?><Relationships xmlns="http://schemas.openxmlformats.org/package/2006/relationships"><Relationship Id="rId1" Target="../tags/tag16.xml" Type="http://schemas.openxmlformats.org/officeDocument/2006/relationships/tags"/><Relationship Id="rId2" Target="../slideMasters/slideMaster1.xml" Type="http://schemas.openxmlformats.org/officeDocument/2006/relationships/slideMaster"/><Relationship Id="rId3" Target="../embeddings/oleObject15.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5.xml.rels><?xml version="1.0" encoding="UTF-8" standalone="yes"?><Relationships xmlns="http://schemas.openxmlformats.org/package/2006/relationships"><Relationship Id="rId1" Target="../tags/tag17.xml" Type="http://schemas.openxmlformats.org/officeDocument/2006/relationships/tags"/><Relationship Id="rId2" Target="../slideMasters/slideMaster1.xml" Type="http://schemas.openxmlformats.org/officeDocument/2006/relationships/slideMaster"/><Relationship Id="rId3" Target="../embeddings/oleObject16.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6.xml.rels><?xml version="1.0" encoding="UTF-8" standalone="yes"?><Relationships xmlns="http://schemas.openxmlformats.org/package/2006/relationships"><Relationship Id="rId1" Target="../tags/tag18.xml" Type="http://schemas.openxmlformats.org/officeDocument/2006/relationships/tags"/><Relationship Id="rId2" Target="../slideMasters/slideMaster1.xml" Type="http://schemas.openxmlformats.org/officeDocument/2006/relationships/slideMaster"/><Relationship Id="rId3" Target="../embeddings/oleObject17.bin" Type="http://schemas.openxmlformats.org/officeDocument/2006/relationships/oleObject"/><Relationship Id="rId4" Target="../media/image18.emf" Type="http://schemas.openxmlformats.org/officeDocument/2006/relationships/image"/></Relationships>
</file>

<file path=ppt/slideLayouts/_rels/slideLayout17.xml.rels><?xml version="1.0" encoding="UTF-8" standalone="yes"?><Relationships xmlns="http://schemas.openxmlformats.org/package/2006/relationships"><Relationship Id="rId1" Target="../tags/tag19.xml" Type="http://schemas.openxmlformats.org/officeDocument/2006/relationships/tags"/><Relationship Id="rId2" Target="../slideMasters/slideMaster1.xml" Type="http://schemas.openxmlformats.org/officeDocument/2006/relationships/slideMaster"/><Relationship Id="rId3" Target="../embeddings/oleObject1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8.xml.rels><?xml version="1.0" encoding="UTF-8" standalone="yes"?><Relationships xmlns="http://schemas.openxmlformats.org/package/2006/relationships"><Relationship Id="rId1" Target="../tags/tag20.xml" Type="http://schemas.openxmlformats.org/officeDocument/2006/relationships/tags"/><Relationship Id="rId2" Target="../slideMasters/slideMaster1.xml" Type="http://schemas.openxmlformats.org/officeDocument/2006/relationships/slideMaster"/><Relationship Id="rId3" Target="../embeddings/oleObject1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0.xml.rels><?xml version="1.0" encoding="UTF-8" standalone="yes"?><Relationships xmlns="http://schemas.openxmlformats.org/package/2006/relationships"><Relationship Id="rId1" Target="../tags/tag21.xml" Type="http://schemas.openxmlformats.org/officeDocument/2006/relationships/tags"/><Relationship Id="rId2" Target="../slideMasters/slideMaster1.xml" Type="http://schemas.openxmlformats.org/officeDocument/2006/relationships/slideMaster"/><Relationship Id="rId3" Target="../embeddings/oleObject20.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21.xml.rels><?xml version="1.0" encoding="UTF-8" standalone="yes"?><Relationships xmlns="http://schemas.openxmlformats.org/package/2006/relationships"><Relationship Id="rId1" Target="../tags/tag22.xml" Type="http://schemas.openxmlformats.org/officeDocument/2006/relationships/tags"/><Relationship Id="rId2" Target="../slideMasters/slideMaster1.xml" Type="http://schemas.openxmlformats.org/officeDocument/2006/relationships/slideMaster"/><Relationship Id="rId3" Target="../embeddings/oleObject2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22.xml.rels><?xml version="1.0" encoding="UTF-8" standalone="yes"?><Relationships xmlns="http://schemas.openxmlformats.org/package/2006/relationships"><Relationship Id="rId1" Target="../tags/tag23.xml" Type="http://schemas.openxmlformats.org/officeDocument/2006/relationships/tags"/><Relationship Id="rId2" Target="../slideMasters/slideMaster1.xml" Type="http://schemas.openxmlformats.org/officeDocument/2006/relationships/slideMaster"/><Relationship Id="rId3" Target="../media/image20.jpeg" Type="http://schemas.openxmlformats.org/officeDocument/2006/relationships/image"/><Relationship Id="rId4" Target="../embeddings/oleObject22.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23.xml.rels><?xml version="1.0" encoding="UTF-8" standalone="yes"?><Relationships xmlns="http://schemas.openxmlformats.org/package/2006/relationships"><Relationship Id="rId1" Target="../tags/tag24.xml" Type="http://schemas.openxmlformats.org/officeDocument/2006/relationships/tags"/><Relationship Id="rId2" Target="../slideMasters/slideMaster1.xml" Type="http://schemas.openxmlformats.org/officeDocument/2006/relationships/slideMaster"/><Relationship Id="rId3" Target="../media/image22.jpeg" Type="http://schemas.openxmlformats.org/officeDocument/2006/relationships/image"/><Relationship Id="rId4" Target="../embeddings/oleObject23.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24.xml.rels><?xml version="1.0" encoding="UTF-8" standalone="yes"?><Relationships xmlns="http://schemas.openxmlformats.org/package/2006/relationships"><Relationship Id="rId1" Target="../tags/tag25.xml" Type="http://schemas.openxmlformats.org/officeDocument/2006/relationships/tags"/><Relationship Id="rId2" Target="../slideMasters/slideMaster1.xml" Type="http://schemas.openxmlformats.org/officeDocument/2006/relationships/slideMaster"/><Relationship Id="rId3" Target="../media/image24.jpeg" Type="http://schemas.openxmlformats.org/officeDocument/2006/relationships/image"/><Relationship Id="rId4" Target="../embeddings/oleObject24.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25.xml.rels><?xml version="1.0" encoding="UTF-8" standalone="yes"?><Relationships xmlns="http://schemas.openxmlformats.org/package/2006/relationships"><Relationship Id="rId1" Target="../tags/tag26.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25.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26.xml.rels><?xml version="1.0" encoding="UTF-8" standalone="yes"?><Relationships xmlns="http://schemas.openxmlformats.org/package/2006/relationships"><Relationship Id="rId1" Target="../tags/tag27.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26.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_rels/slideLayout27.xml.rels><?xml version="1.0" encoding="UTF-8" standalone="yes"?><Relationships xmlns="http://schemas.openxmlformats.org/package/2006/relationships"><Relationship Id="rId1" Target="../tags/tag29.xml" Type="http://schemas.openxmlformats.org/officeDocument/2006/relationships/tags"/><Relationship Id="rId2" Target="../slideMasters/slideMaster2.xml" Type="http://schemas.openxmlformats.org/officeDocument/2006/relationships/slideMaster"/><Relationship Id="rId3" Target="../embeddings/oleObject28.bin" Type="http://schemas.openxmlformats.org/officeDocument/2006/relationships/oleObject"/><Relationship Id="rId4" Target="../media/image18.emf" Type="http://schemas.openxmlformats.org/officeDocument/2006/relationships/image"/></Relationships>
</file>

<file path=ppt/slideLayouts/_rels/slideLayout28.xml.rels><?xml version="1.0" encoding="UTF-8" standalone="yes"?><Relationships xmlns="http://schemas.openxmlformats.org/package/2006/relationships"><Relationship Id="rId1" Target="../tags/tag30.xml" Type="http://schemas.openxmlformats.org/officeDocument/2006/relationships/tags"/><Relationship Id="rId2" Target="../slideMasters/slideMaster2.xml" Type="http://schemas.openxmlformats.org/officeDocument/2006/relationships/slideMaster"/><Relationship Id="rId3" Target="../embeddings/oleObject29.bin" Type="http://schemas.openxmlformats.org/officeDocument/2006/relationships/oleObject"/><Relationship Id="rId4" Target="../media/image18.emf" Type="http://schemas.openxmlformats.org/officeDocument/2006/relationships/image"/></Relationships>
</file>

<file path=ppt/slideLayouts/_rels/slideLayout29.xml.rels><?xml version="1.0" encoding="UTF-8" standalone="yes"?><Relationships xmlns="http://schemas.openxmlformats.org/package/2006/relationships"><Relationship Id="rId1" Target="../tags/tag31.xml" Type="http://schemas.openxmlformats.org/officeDocument/2006/relationships/tags"/><Relationship Id="rId2" Target="../slideMasters/slideMaster2.xml" Type="http://schemas.openxmlformats.org/officeDocument/2006/relationships/slideMaster"/><Relationship Id="rId3" Target="../embeddings/oleObject30.bin" Type="http://schemas.openxmlformats.org/officeDocument/2006/relationships/oleObject"/><Relationship Id="rId4" Target="../media/image18.emf" Type="http://schemas.openxmlformats.org/officeDocument/2006/relationships/image"/></Relationships>
</file>

<file path=ppt/slideLayouts/_rels/slideLayout30.xml.rels><?xml version="1.0" encoding="UTF-8" standalone="yes"?><Relationships xmlns="http://schemas.openxmlformats.org/package/2006/relationships"><Relationship Id="rId1" Target="../tags/tag32.xml" Type="http://schemas.openxmlformats.org/officeDocument/2006/relationships/tags"/><Relationship Id="rId2" Target="../slideMasters/slideMaster2.xml" Type="http://schemas.openxmlformats.org/officeDocument/2006/relationships/slideMaster"/><Relationship Id="rId3" Target="../embeddings/oleObject31.bin" Type="http://schemas.openxmlformats.org/officeDocument/2006/relationships/oleObject"/><Relationship Id="rId4" Target="../media/image18.emf" Type="http://schemas.openxmlformats.org/officeDocument/2006/relationships/image"/></Relationships>
</file>

<file path=ppt/slideLayouts/_rels/slideLayout31.xml.rels><?xml version="1.0" encoding="UTF-8" standalone="yes"?><Relationships xmlns="http://schemas.openxmlformats.org/package/2006/relationships"><Relationship Id="rId1" Target="../tags/tag33.xml" Type="http://schemas.openxmlformats.org/officeDocument/2006/relationships/tags"/><Relationship Id="rId2" Target="../slideMasters/slideMaster2.xml" Type="http://schemas.openxmlformats.org/officeDocument/2006/relationships/slideMaster"/><Relationship Id="rId3" Target="../embeddings/oleObject32.bin" Type="http://schemas.openxmlformats.org/officeDocument/2006/relationships/oleObject"/><Relationship Id="rId4" Target="../media/image18.emf" Type="http://schemas.openxmlformats.org/officeDocument/2006/relationships/image"/></Relationships>
</file>

<file path=ppt/slideLayouts/_rels/slideLayout32.xml.rels><?xml version="1.0" encoding="UTF-8" standalone="yes"?><Relationships xmlns="http://schemas.openxmlformats.org/package/2006/relationships"><Relationship Id="rId1" Target="../tags/tag34.xml" Type="http://schemas.openxmlformats.org/officeDocument/2006/relationships/tags"/><Relationship Id="rId2" Target="../slideMasters/slideMaster2.xml" Type="http://schemas.openxmlformats.org/officeDocument/2006/relationships/slideMaster"/><Relationship Id="rId3" Target="../embeddings/oleObject33.bin" Type="http://schemas.openxmlformats.org/officeDocument/2006/relationships/oleObject"/><Relationship Id="rId4" Target="../media/image18.emf" Type="http://schemas.openxmlformats.org/officeDocument/2006/relationships/image"/></Relationships>
</file>

<file path=ppt/slideLayouts/_rels/slideLayout33.xml.rels><?xml version="1.0" encoding="UTF-8" standalone="yes"?><Relationships xmlns="http://schemas.openxmlformats.org/package/2006/relationships"><Relationship Id="rId1" Target="../tags/tag35.xml" Type="http://schemas.openxmlformats.org/officeDocument/2006/relationships/tags"/><Relationship Id="rId2" Target="../slideMasters/slideMaster2.xml" Type="http://schemas.openxmlformats.org/officeDocument/2006/relationships/slideMaster"/><Relationship Id="rId3" Target="../embeddings/oleObject34.bin" Type="http://schemas.openxmlformats.org/officeDocument/2006/relationships/oleObject"/><Relationship Id="rId4" Target="../media/image18.emf" Type="http://schemas.openxmlformats.org/officeDocument/2006/relationships/image"/></Relationships>
</file>

<file path=ppt/slideLayouts/_rels/slideLayout34.xml.rels><?xml version="1.0" encoding="UTF-8" standalone="yes"?><Relationships xmlns="http://schemas.openxmlformats.org/package/2006/relationships"><Relationship Id="rId1" Target="../tags/tag36.xml" Type="http://schemas.openxmlformats.org/officeDocument/2006/relationships/tags"/><Relationship Id="rId2" Target="../slideMasters/slideMaster2.xml" Type="http://schemas.openxmlformats.org/officeDocument/2006/relationships/slideMaster"/><Relationship Id="rId3" Target="../embeddings/oleObject35.bin" Type="http://schemas.openxmlformats.org/officeDocument/2006/relationships/oleObject"/><Relationship Id="rId4" Target="../media/image18.emf" Type="http://schemas.openxmlformats.org/officeDocument/2006/relationships/image"/></Relationships>
</file>

<file path=ppt/slideLayouts/_rels/slideLayout35.xml.rels><?xml version="1.0" encoding="UTF-8" standalone="yes"?><Relationships xmlns="http://schemas.openxmlformats.org/package/2006/relationships"><Relationship Id="rId1" Target="../tags/tag37.xml" Type="http://schemas.openxmlformats.org/officeDocument/2006/relationships/tags"/><Relationship Id="rId2" Target="../slideMasters/slideMaster2.xml" Type="http://schemas.openxmlformats.org/officeDocument/2006/relationships/slideMaster"/><Relationship Id="rId3" Target="../embeddings/oleObject36.bin" Type="http://schemas.openxmlformats.org/officeDocument/2006/relationships/oleObject"/><Relationship Id="rId4" Target="../media/image18.emf" Type="http://schemas.openxmlformats.org/officeDocument/2006/relationships/image"/></Relationships>
</file>

<file path=ppt/slideLayouts/_rels/slideLayout36.xml.rels><?xml version="1.0" encoding="UTF-8" standalone="yes"?><Relationships xmlns="http://schemas.openxmlformats.org/package/2006/relationships"><Relationship Id="rId1" Target="../tags/tag38.xml" Type="http://schemas.openxmlformats.org/officeDocument/2006/relationships/tags"/><Relationship Id="rId2" Target="../slideMasters/slideMaster2.xml" Type="http://schemas.openxmlformats.org/officeDocument/2006/relationships/slideMaster"/><Relationship Id="rId3" Target="../embeddings/oleObject37.bin" Type="http://schemas.openxmlformats.org/officeDocument/2006/relationships/oleObject"/><Relationship Id="rId4" Target="../media/image18.emf" Type="http://schemas.openxmlformats.org/officeDocument/2006/relationships/image"/></Relationships>
</file>

<file path=ppt/slideLayouts/_rels/slideLayout37.xml.rels><?xml version="1.0" encoding="UTF-8" standalone="yes"?><Relationships xmlns="http://schemas.openxmlformats.org/package/2006/relationships"><Relationship Id="rId1" Target="../tags/tag39.xml" Type="http://schemas.openxmlformats.org/officeDocument/2006/relationships/tags"/><Relationship Id="rId2" Target="../slideMasters/slideMaster2.xml" Type="http://schemas.openxmlformats.org/officeDocument/2006/relationships/slideMaster"/><Relationship Id="rId3" Target="../embeddings/oleObject38.bin" Type="http://schemas.openxmlformats.org/officeDocument/2006/relationships/oleObject"/><Relationship Id="rId4" Target="../media/image18.emf" Type="http://schemas.openxmlformats.org/officeDocument/2006/relationships/image"/></Relationships>
</file>

<file path=ppt/slideLayouts/_rels/slideLayout38.xml.rels><?xml version="1.0" encoding="UTF-8" standalone="yes"?><Relationships xmlns="http://schemas.openxmlformats.org/package/2006/relationships"><Relationship Id="rId1" Target="../tags/tag41.xml" Type="http://schemas.openxmlformats.org/officeDocument/2006/relationships/tags"/><Relationship Id="rId2" Target="../slideMasters/slideMaster3.xml" Type="http://schemas.openxmlformats.org/officeDocument/2006/relationships/slideMaster"/><Relationship Id="rId3" Target="../media/image2.png" Type="http://schemas.openxmlformats.org/officeDocument/2006/relationships/image"/><Relationship Id="rId4" Target="../embeddings/oleObject40.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39.xml.rels><?xml version="1.0" encoding="UTF-8" standalone="yes"?><Relationships xmlns="http://schemas.openxmlformats.org/package/2006/relationships"><Relationship Id="rId1" Target="../tags/tag42.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1.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40.xml.rels><?xml version="1.0" encoding="UTF-8" standalone="yes"?><Relationships xmlns="http://schemas.openxmlformats.org/package/2006/relationships"><Relationship Id="rId1" Target="../tags/tag43.xml" Type="http://schemas.openxmlformats.org/officeDocument/2006/relationships/tags"/><Relationship Id="rId2" Target="../slideMasters/slideMaster3.xml" Type="http://schemas.openxmlformats.org/officeDocument/2006/relationships/slideMaster"/><Relationship Id="rId3" Target="../media/image8.jpeg" Type="http://schemas.openxmlformats.org/officeDocument/2006/relationships/image"/><Relationship Id="rId4" Target="../embeddings/oleObject42.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1.xml.rels><?xml version="1.0" encoding="UTF-8" standalone="yes"?><Relationships xmlns="http://schemas.openxmlformats.org/package/2006/relationships"><Relationship Id="rId1" Target="../tags/tag44.xml" Type="http://schemas.openxmlformats.org/officeDocument/2006/relationships/tags"/><Relationship Id="rId2" Target="../slideMasters/slideMaster3.xml" Type="http://schemas.openxmlformats.org/officeDocument/2006/relationships/slideMaster"/><Relationship Id="rId3" Target="../media/image10.png" Type="http://schemas.openxmlformats.org/officeDocument/2006/relationships/image"/><Relationship Id="rId4" Target="../embeddings/oleObject43.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42.xml.rels><?xml version="1.0" encoding="UTF-8" standalone="yes"?><Relationships xmlns="http://schemas.openxmlformats.org/package/2006/relationships"><Relationship Id="rId1" Target="../tags/tag45.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44.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43.xml.rels><?xml version="1.0" encoding="UTF-8" standalone="yes"?><Relationships xmlns="http://schemas.openxmlformats.org/package/2006/relationships"><Relationship Id="rId1" Target="../tags/tag46.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45.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44.xml.rels><?xml version="1.0" encoding="UTF-8" standalone="yes"?><Relationships xmlns="http://schemas.openxmlformats.org/package/2006/relationships"><Relationship Id="rId1" Target="../tags/tag47.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6.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45.xml.rels><?xml version="1.0" encoding="UTF-8" standalone="yes"?><Relationships xmlns="http://schemas.openxmlformats.org/package/2006/relationships"><Relationship Id="rId1" Target="../tags/tag48.xml" Type="http://schemas.openxmlformats.org/officeDocument/2006/relationships/tags"/><Relationship Id="rId2" Target="../slideMasters/slideMaster3.xml" Type="http://schemas.openxmlformats.org/officeDocument/2006/relationships/slideMaster"/><Relationship Id="rId3" Target="../embeddings/oleObject47.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6.xml.rels><?xml version="1.0" encoding="UTF-8" standalone="yes"?><Relationships xmlns="http://schemas.openxmlformats.org/package/2006/relationships"><Relationship Id="rId1" Target="../tags/tag49.xml" Type="http://schemas.openxmlformats.org/officeDocument/2006/relationships/tags"/><Relationship Id="rId2" Target="../slideMasters/slideMaster3.xml" Type="http://schemas.openxmlformats.org/officeDocument/2006/relationships/slideMaster"/><Relationship Id="rId3" Target="../embeddings/oleObject4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7.xml.rels><?xml version="1.0" encoding="UTF-8" standalone="yes"?><Relationships xmlns="http://schemas.openxmlformats.org/package/2006/relationships"><Relationship Id="rId1" Target="../tags/tag50.xml" Type="http://schemas.openxmlformats.org/officeDocument/2006/relationships/tags"/><Relationship Id="rId2" Target="../slideMasters/slideMaster3.xml" Type="http://schemas.openxmlformats.org/officeDocument/2006/relationships/slideMaster"/><Relationship Id="rId3" Target="../embeddings/oleObject4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8.xml.rels><?xml version="1.0" encoding="UTF-8" standalone="yes"?><Relationships xmlns="http://schemas.openxmlformats.org/package/2006/relationships"><Relationship Id="rId1" Target="../tags/tag51.xml" Type="http://schemas.openxmlformats.org/officeDocument/2006/relationships/tags"/><Relationship Id="rId2" Target="../slideMasters/slideMaster3.xml" Type="http://schemas.openxmlformats.org/officeDocument/2006/relationships/slideMaster"/><Relationship Id="rId3" Target="../embeddings/oleObject50.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9.xml.rels><?xml version="1.0" encoding="UTF-8" standalone="yes"?><Relationships xmlns="http://schemas.openxmlformats.org/package/2006/relationships"><Relationship Id="rId1" Target="../tags/tag52.xml" Type="http://schemas.openxmlformats.org/officeDocument/2006/relationships/tags"/><Relationship Id="rId2" Target="../slideMasters/slideMaster3.xml" Type="http://schemas.openxmlformats.org/officeDocument/2006/relationships/slideMaster"/><Relationship Id="rId3" Target="../embeddings/oleObject51.bin" Type="http://schemas.openxmlformats.org/officeDocument/2006/relationships/oleObject"/><Relationship Id="rId4" Target="../media/image18.emf" Type="http://schemas.openxmlformats.org/officeDocument/2006/relationships/image"/></Relationships>
</file>

<file path=ppt/slideLayouts/_rels/slideLayout50.xml.rels><?xml version="1.0" encoding="UTF-8" standalone="yes"?><Relationships xmlns="http://schemas.openxmlformats.org/package/2006/relationships"><Relationship Id="rId1" Target="../tags/tag53.xml" Type="http://schemas.openxmlformats.org/officeDocument/2006/relationships/tags"/><Relationship Id="rId2" Target="../slideMasters/slideMaster3.xml" Type="http://schemas.openxmlformats.org/officeDocument/2006/relationships/slideMaster"/><Relationship Id="rId3" Target="../embeddings/oleObject5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51.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52.xml.rels><?xml version="1.0" encoding="UTF-8" standalone="yes"?><Relationships xmlns="http://schemas.openxmlformats.org/package/2006/relationships"><Relationship Id="rId1" Target="../tags/tag54.xml" Type="http://schemas.openxmlformats.org/officeDocument/2006/relationships/tags"/><Relationship Id="rId2" Target="../slideMasters/slideMaster3.xml" Type="http://schemas.openxmlformats.org/officeDocument/2006/relationships/slideMaster"/><Relationship Id="rId3" Target="../embeddings/oleObject53.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53.xml.rels><?xml version="1.0" encoding="UTF-8" standalone="yes"?><Relationships xmlns="http://schemas.openxmlformats.org/package/2006/relationships"><Relationship Id="rId1" Target="../tags/tag55.xml" Type="http://schemas.openxmlformats.org/officeDocument/2006/relationships/tags"/><Relationship Id="rId2" Target="../slideMasters/slideMaster3.xml" Type="http://schemas.openxmlformats.org/officeDocument/2006/relationships/slideMaster"/><Relationship Id="rId3" Target="../media/image20.jpeg" Type="http://schemas.openxmlformats.org/officeDocument/2006/relationships/image"/><Relationship Id="rId4" Target="../embeddings/oleObject54.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54.xml.rels><?xml version="1.0" encoding="UTF-8" standalone="yes"?><Relationships xmlns="http://schemas.openxmlformats.org/package/2006/relationships"><Relationship Id="rId1" Target="../tags/tag56.xml" Type="http://schemas.openxmlformats.org/officeDocument/2006/relationships/tags"/><Relationship Id="rId2" Target="../slideMasters/slideMaster3.xml" Type="http://schemas.openxmlformats.org/officeDocument/2006/relationships/slideMaster"/><Relationship Id="rId3" Target="../media/image22.jpeg" Type="http://schemas.openxmlformats.org/officeDocument/2006/relationships/image"/><Relationship Id="rId4" Target="../embeddings/oleObject55.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55.xml.rels><?xml version="1.0" encoding="UTF-8" standalone="yes"?><Relationships xmlns="http://schemas.openxmlformats.org/package/2006/relationships"><Relationship Id="rId1" Target="../tags/tag57.xml" Type="http://schemas.openxmlformats.org/officeDocument/2006/relationships/tags"/><Relationship Id="rId2" Target="../slideMasters/slideMaster3.xml" Type="http://schemas.openxmlformats.org/officeDocument/2006/relationships/slideMaster"/><Relationship Id="rId3" Target="../media/image24.jpeg" Type="http://schemas.openxmlformats.org/officeDocument/2006/relationships/image"/><Relationship Id="rId4" Target="../embeddings/oleObject56.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56.xml.rels><?xml version="1.0" encoding="UTF-8" standalone="yes"?><Relationships xmlns="http://schemas.openxmlformats.org/package/2006/relationships"><Relationship Id="rId1" Target="../tags/tag58.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57.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57.xml.rels><?xml version="1.0" encoding="UTF-8" standalone="yes"?><Relationships xmlns="http://schemas.openxmlformats.org/package/2006/relationships"><Relationship Id="rId1" Target="../tags/tag59.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58.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_rels/slideLayout58.xml.rels><?xml version="1.0" encoding="UTF-8" standalone="yes"?><Relationships xmlns="http://schemas.openxmlformats.org/package/2006/relationships"><Relationship Id="rId1" Target="../tags/tag61.xml" Type="http://schemas.openxmlformats.org/officeDocument/2006/relationships/tags"/><Relationship Id="rId2" Target="../slideMasters/slideMaster4.xml" Type="http://schemas.openxmlformats.org/officeDocument/2006/relationships/slideMaster"/><Relationship Id="rId3" Target="../media/image2.png" Type="http://schemas.openxmlformats.org/officeDocument/2006/relationships/image"/><Relationship Id="rId4" Target="../embeddings/oleObject2.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59.xml.rels><?xml version="1.0" encoding="UTF-8" standalone="yes"?><Relationships xmlns="http://schemas.openxmlformats.org/package/2006/relationships"><Relationship Id="rId1" Target="../tags/tag62.xml" Type="http://schemas.openxmlformats.org/officeDocument/2006/relationships/tags"/><Relationship Id="rId2" Target="../slideMasters/slideMaster4.xml" Type="http://schemas.openxmlformats.org/officeDocument/2006/relationships/slideMaster"/><Relationship Id="rId3" Target="../media/image5.jpeg" Type="http://schemas.openxmlformats.org/officeDocument/2006/relationships/image"/><Relationship Id="rId4" Target="../embeddings/oleObject3.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60.xml.rels><?xml version="1.0" encoding="UTF-8" standalone="yes"?><Relationships xmlns="http://schemas.openxmlformats.org/package/2006/relationships"><Relationship Id="rId1" Target="../tags/tag63.xml" Type="http://schemas.openxmlformats.org/officeDocument/2006/relationships/tags"/><Relationship Id="rId2" Target="../slideMasters/slideMaster4.xml" Type="http://schemas.openxmlformats.org/officeDocument/2006/relationships/slideMaster"/><Relationship Id="rId3" Target="../media/image8.jpeg" Type="http://schemas.openxmlformats.org/officeDocument/2006/relationships/image"/><Relationship Id="rId4" Target="../embeddings/oleObject4.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61.xml.rels><?xml version="1.0" encoding="UTF-8" standalone="yes"?><Relationships xmlns="http://schemas.openxmlformats.org/package/2006/relationships"><Relationship Id="rId1" Target="../tags/tag64.xml" Type="http://schemas.openxmlformats.org/officeDocument/2006/relationships/tags"/><Relationship Id="rId2" Target="../slideMasters/slideMaster4.xml" Type="http://schemas.openxmlformats.org/officeDocument/2006/relationships/slideMaster"/><Relationship Id="rId3" Target="../media/image10.png" Type="http://schemas.openxmlformats.org/officeDocument/2006/relationships/image"/><Relationship Id="rId4" Target="../embeddings/oleObject5.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62.xml.rels><?xml version="1.0" encoding="UTF-8" standalone="yes"?><Relationships xmlns="http://schemas.openxmlformats.org/package/2006/relationships"><Relationship Id="rId1" Target="../tags/tag65.xml" Type="http://schemas.openxmlformats.org/officeDocument/2006/relationships/tags"/><Relationship Id="rId2" Target="../slideMasters/slideMaster4.xml" Type="http://schemas.openxmlformats.org/officeDocument/2006/relationships/slideMaster"/><Relationship Id="rId3" Target="../media/image13.jpeg" Type="http://schemas.openxmlformats.org/officeDocument/2006/relationships/image"/><Relationship Id="rId4" Target="../embeddings/oleObject6.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63.xml.rels><?xml version="1.0" encoding="UTF-8" standalone="yes"?><Relationships xmlns="http://schemas.openxmlformats.org/package/2006/relationships"><Relationship Id="rId1" Target="../tags/tag66.xml" Type="http://schemas.openxmlformats.org/officeDocument/2006/relationships/tags"/><Relationship Id="rId2" Target="../slideMasters/slideMaster4.xml" Type="http://schemas.openxmlformats.org/officeDocument/2006/relationships/slideMaster"/><Relationship Id="rId3" Target="../media/image15.jpeg" Type="http://schemas.openxmlformats.org/officeDocument/2006/relationships/image"/><Relationship Id="rId4" Target="../embeddings/oleObject7.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64.xml.rels><?xml version="1.0" encoding="UTF-8" standalone="yes"?><Relationships xmlns="http://schemas.openxmlformats.org/package/2006/relationships"><Relationship Id="rId1" Target="../tags/tag67.xml" Type="http://schemas.openxmlformats.org/officeDocument/2006/relationships/tags"/><Relationship Id="rId2" Target="../slideMasters/slideMaster4.xml" Type="http://schemas.openxmlformats.org/officeDocument/2006/relationships/slideMaster"/><Relationship Id="rId3" Target="../media/image5.jpeg" Type="http://schemas.openxmlformats.org/officeDocument/2006/relationships/image"/><Relationship Id="rId4" Target="../embeddings/oleObject8.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65.xml.rels><?xml version="1.0" encoding="UTF-8" standalone="yes"?><Relationships xmlns="http://schemas.openxmlformats.org/package/2006/relationships"><Relationship Id="rId1" Target="../tags/tag68.xml" Type="http://schemas.openxmlformats.org/officeDocument/2006/relationships/tags"/><Relationship Id="rId2" Target="../slideMasters/slideMaster4.xml" Type="http://schemas.openxmlformats.org/officeDocument/2006/relationships/slideMaster"/><Relationship Id="rId3" Target="../embeddings/oleObject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6.xml.rels><?xml version="1.0" encoding="UTF-8" standalone="yes"?><Relationships xmlns="http://schemas.openxmlformats.org/package/2006/relationships"><Relationship Id="rId1" Target="../tags/tag69.xml" Type="http://schemas.openxmlformats.org/officeDocument/2006/relationships/tags"/><Relationship Id="rId2" Target="../slideMasters/slideMaster4.xml" Type="http://schemas.openxmlformats.org/officeDocument/2006/relationships/slideMaster"/><Relationship Id="rId3" Target="../embeddings/oleObject10.bin" Type="http://schemas.openxmlformats.org/officeDocument/2006/relationships/oleObject"/><Relationship Id="rId4" Target="../media/image18.emf" Type="http://schemas.openxmlformats.org/officeDocument/2006/relationships/image"/></Relationships>
</file>

<file path=ppt/slideLayouts/_rels/slideLayout67.xml.rels><?xml version="1.0" encoding="UTF-8" standalone="yes"?><Relationships xmlns="http://schemas.openxmlformats.org/package/2006/relationships"><Relationship Id="rId1" Target="../tags/tag70.xml" Type="http://schemas.openxmlformats.org/officeDocument/2006/relationships/tags"/><Relationship Id="rId2" Target="../slideMasters/slideMaster4.xml" Type="http://schemas.openxmlformats.org/officeDocument/2006/relationships/slideMaster"/><Relationship Id="rId3" Target="../embeddings/oleObject1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8.xml.rels><?xml version="1.0" encoding="UTF-8" standalone="yes"?><Relationships xmlns="http://schemas.openxmlformats.org/package/2006/relationships"><Relationship Id="rId1" Target="../tags/tag71.xml" Type="http://schemas.openxmlformats.org/officeDocument/2006/relationships/tags"/><Relationship Id="rId2" Target="../slideMasters/slideMaster4.xml" Type="http://schemas.openxmlformats.org/officeDocument/2006/relationships/slideMaster"/><Relationship Id="rId3" Target="../embeddings/oleObject1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9.xml.rels><?xml version="1.0" encoding="UTF-8" standalone="yes"?><Relationships xmlns="http://schemas.openxmlformats.org/package/2006/relationships"><Relationship Id="rId1" Target="../tags/tag72.xml" Type="http://schemas.openxmlformats.org/officeDocument/2006/relationships/tags"/><Relationship Id="rId2" Target="../slideMasters/slideMaster4.xml" Type="http://schemas.openxmlformats.org/officeDocument/2006/relationships/slideMaster"/><Relationship Id="rId3" Target="../embeddings/oleObject13.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0.xml.rels><?xml version="1.0" encoding="UTF-8" standalone="yes"?><Relationships xmlns="http://schemas.openxmlformats.org/package/2006/relationships"><Relationship Id="rId1" Target="../tags/tag73.xml" Type="http://schemas.openxmlformats.org/officeDocument/2006/relationships/tags"/><Relationship Id="rId2" Target="../slideMasters/slideMaster4.xml" Type="http://schemas.openxmlformats.org/officeDocument/2006/relationships/slideMaster"/><Relationship Id="rId3" Target="../embeddings/oleObject14.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1.xml.rels><?xml version="1.0" encoding="UTF-8" standalone="yes"?><Relationships xmlns="http://schemas.openxmlformats.org/package/2006/relationships"><Relationship Id="rId1" Target="../tags/tag74.xml" Type="http://schemas.openxmlformats.org/officeDocument/2006/relationships/tags"/><Relationship Id="rId2" Target="../slideMasters/slideMaster4.xml" Type="http://schemas.openxmlformats.org/officeDocument/2006/relationships/slideMaster"/><Relationship Id="rId3" Target="../embeddings/oleObject15.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2.xml.rels><?xml version="1.0" encoding="UTF-8" standalone="yes"?><Relationships xmlns="http://schemas.openxmlformats.org/package/2006/relationships"><Relationship Id="rId1" Target="../tags/tag75.xml" Type="http://schemas.openxmlformats.org/officeDocument/2006/relationships/tags"/><Relationship Id="rId2" Target="../slideMasters/slideMaster4.xml" Type="http://schemas.openxmlformats.org/officeDocument/2006/relationships/slideMaster"/><Relationship Id="rId3" Target="../embeddings/oleObject16.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3.xml.rels><?xml version="1.0" encoding="UTF-8" standalone="yes"?><Relationships xmlns="http://schemas.openxmlformats.org/package/2006/relationships"><Relationship Id="rId1" Target="../tags/tag76.xml" Type="http://schemas.openxmlformats.org/officeDocument/2006/relationships/tags"/><Relationship Id="rId2" Target="../slideMasters/slideMaster4.xml" Type="http://schemas.openxmlformats.org/officeDocument/2006/relationships/slideMaster"/><Relationship Id="rId3" Target="../embeddings/oleObject17.bin" Type="http://schemas.openxmlformats.org/officeDocument/2006/relationships/oleObject"/><Relationship Id="rId4" Target="../media/image18.emf" Type="http://schemas.openxmlformats.org/officeDocument/2006/relationships/image"/></Relationships>
</file>

<file path=ppt/slideLayouts/_rels/slideLayout74.xml.rels><?xml version="1.0" encoding="UTF-8" standalone="yes"?><Relationships xmlns="http://schemas.openxmlformats.org/package/2006/relationships"><Relationship Id="rId1" Target="../tags/tag77.xml" Type="http://schemas.openxmlformats.org/officeDocument/2006/relationships/tags"/><Relationship Id="rId2" Target="../slideMasters/slideMaster4.xml" Type="http://schemas.openxmlformats.org/officeDocument/2006/relationships/slideMaster"/><Relationship Id="rId3" Target="../embeddings/oleObject1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5.xml.rels><?xml version="1.0" encoding="UTF-8" standalone="yes"?><Relationships xmlns="http://schemas.openxmlformats.org/package/2006/relationships"><Relationship Id="rId1" Target="../tags/tag78.xml" Type="http://schemas.openxmlformats.org/officeDocument/2006/relationships/tags"/><Relationship Id="rId2" Target="../slideMasters/slideMaster4.xml" Type="http://schemas.openxmlformats.org/officeDocument/2006/relationships/slideMaster"/><Relationship Id="rId3" Target="../embeddings/oleObject1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6.xml.rels><?xml version="1.0" encoding="UTF-8" standalone="yes"?><Relationships xmlns="http://schemas.openxmlformats.org/package/2006/relationships"><Relationship Id="rId1" Target="../slideMasters/slideMaster4.xml" Type="http://schemas.openxmlformats.org/officeDocument/2006/relationships/slideMaster"/></Relationships>
</file>

<file path=ppt/slideLayouts/_rels/slideLayout77.xml.rels><?xml version="1.0" encoding="UTF-8" standalone="yes"?><Relationships xmlns="http://schemas.openxmlformats.org/package/2006/relationships"><Relationship Id="rId1" Target="../tags/tag79.xml" Type="http://schemas.openxmlformats.org/officeDocument/2006/relationships/tags"/><Relationship Id="rId2" Target="../slideMasters/slideMaster4.xml" Type="http://schemas.openxmlformats.org/officeDocument/2006/relationships/slideMaster"/><Relationship Id="rId3" Target="../embeddings/oleObject20.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78.xml.rels><?xml version="1.0" encoding="UTF-8" standalone="yes"?><Relationships xmlns="http://schemas.openxmlformats.org/package/2006/relationships"><Relationship Id="rId1" Target="../tags/tag80.xml" Type="http://schemas.openxmlformats.org/officeDocument/2006/relationships/tags"/><Relationship Id="rId2" Target="../slideMasters/slideMaster4.xml" Type="http://schemas.openxmlformats.org/officeDocument/2006/relationships/slideMaster"/><Relationship Id="rId3" Target="../embeddings/oleObject2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9.xml.rels><?xml version="1.0" encoding="UTF-8" standalone="yes"?><Relationships xmlns="http://schemas.openxmlformats.org/package/2006/relationships"><Relationship Id="rId1" Target="../tags/tag81.xml" Type="http://schemas.openxmlformats.org/officeDocument/2006/relationships/tags"/><Relationship Id="rId2" Target="../slideMasters/slideMaster4.xml" Type="http://schemas.openxmlformats.org/officeDocument/2006/relationships/slideMaster"/><Relationship Id="rId3" Target="../media/image20.jpeg" Type="http://schemas.openxmlformats.org/officeDocument/2006/relationships/image"/><Relationship Id="rId4" Target="../embeddings/oleObject22.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80.xml.rels><?xml version="1.0" encoding="UTF-8" standalone="yes"?><Relationships xmlns="http://schemas.openxmlformats.org/package/2006/relationships"><Relationship Id="rId1" Target="../tags/tag82.xml" Type="http://schemas.openxmlformats.org/officeDocument/2006/relationships/tags"/><Relationship Id="rId2" Target="../slideMasters/slideMaster4.xml" Type="http://schemas.openxmlformats.org/officeDocument/2006/relationships/slideMaster"/><Relationship Id="rId3" Target="../media/image22.jpeg" Type="http://schemas.openxmlformats.org/officeDocument/2006/relationships/image"/><Relationship Id="rId4" Target="../embeddings/oleObject23.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81.xml.rels><?xml version="1.0" encoding="UTF-8" standalone="yes"?><Relationships xmlns="http://schemas.openxmlformats.org/package/2006/relationships"><Relationship Id="rId1" Target="../tags/tag83.xml" Type="http://schemas.openxmlformats.org/officeDocument/2006/relationships/tags"/><Relationship Id="rId2" Target="../slideMasters/slideMaster4.xml" Type="http://schemas.openxmlformats.org/officeDocument/2006/relationships/slideMaster"/><Relationship Id="rId3" Target="../media/image24.jpeg" Type="http://schemas.openxmlformats.org/officeDocument/2006/relationships/image"/><Relationship Id="rId4" Target="../embeddings/oleObject24.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82.xml.rels><?xml version="1.0" encoding="UTF-8" standalone="yes"?><Relationships xmlns="http://schemas.openxmlformats.org/package/2006/relationships"><Relationship Id="rId1" Target="../tags/tag84.xml" Type="http://schemas.openxmlformats.org/officeDocument/2006/relationships/tags"/><Relationship Id="rId2" Target="../slideMasters/slideMaster4.xml" Type="http://schemas.openxmlformats.org/officeDocument/2006/relationships/slideMaster"/><Relationship Id="rId3" Target="../media/image13.jpeg" Type="http://schemas.openxmlformats.org/officeDocument/2006/relationships/image"/><Relationship Id="rId4" Target="../embeddings/oleObject25.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83.xml.rels><?xml version="1.0" encoding="UTF-8" standalone="yes"?><Relationships xmlns="http://schemas.openxmlformats.org/package/2006/relationships"><Relationship Id="rId1" Target="../tags/tag85.xml" Type="http://schemas.openxmlformats.org/officeDocument/2006/relationships/tags"/><Relationship Id="rId2" Target="../slideMasters/slideMaster4.xml" Type="http://schemas.openxmlformats.org/officeDocument/2006/relationships/slideMaster"/><Relationship Id="rId3" Target="../media/image15.jpeg" Type="http://schemas.openxmlformats.org/officeDocument/2006/relationships/image"/><Relationship Id="rId4" Target="../embeddings/oleObject26.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97490965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54148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394725991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06351997-551E-401E-8131-66896898DAE7}" type="datetime1">
              <a:rPr lang="fi-FI" smtClean="0"/>
              <a:t>16.4.2026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08170143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59034233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43FAF227-E092-43A6-97C9-A01B3ADF2497}" type="datetime1">
              <a:rPr lang="fi-FI" smtClean="0"/>
              <a:t>16.4.2026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837665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220565349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C5CEDA54-48A5-4627-B7B5-26DCF36530EE}" type="datetime1">
              <a:rPr lang="fi-FI" smtClean="0"/>
              <a:t>16.4.2026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36389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118000306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71A5E2FD-C74A-449A-9703-EA98D76E30EA}" type="datetime1">
              <a:rPr lang="fi-FI" smtClean="0"/>
              <a:t>16.4.2026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17947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20265550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44817E8E-4550-48B6-A40A-76FAB0DBBE5F}" type="datetime1">
              <a:rPr lang="fi-FI" smtClean="0"/>
              <a:t>16.4.2026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45097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1718624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6E8C23E1-7ED8-4852-94F0-29DA524166D6}" type="datetime1">
              <a:rPr lang="fi-FI" smtClean="0"/>
              <a:t>16.4.2026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608165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C1886DA-F28F-1854-FC46-A503CBB019C2}"/>
              </a:ext>
            </a:extLst>
          </p:cNvPr>
          <p:cNvGraphicFramePr>
            <a:graphicFrameLocks noChangeAspect="1"/>
          </p:cNvGraphicFramePr>
          <p:nvPr userDrawn="1">
            <p:custDataLst>
              <p:tags r:id="rId1"/>
            </p:custDataLst>
            <p:extLst>
              <p:ext uri="{D42A27DB-BD31-4B8C-83A1-F6EECF244321}">
                <p14:modId xmlns:p14="http://schemas.microsoft.com/office/powerpoint/2010/main" val="22872662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C1886DA-F28F-1854-FC46-A503CBB019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128EC904-9155-46E1-8A46-FF9284821DB8}"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64866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0A338E2-C699-C7F2-5F5E-63869CC17F72}"/>
              </a:ext>
            </a:extLst>
          </p:cNvPr>
          <p:cNvGraphicFramePr>
            <a:graphicFrameLocks noChangeAspect="1"/>
          </p:cNvGraphicFramePr>
          <p:nvPr userDrawn="1">
            <p:custDataLst>
              <p:tags r:id="rId1"/>
            </p:custDataLst>
            <p:extLst>
              <p:ext uri="{D42A27DB-BD31-4B8C-83A1-F6EECF244321}">
                <p14:modId xmlns:p14="http://schemas.microsoft.com/office/powerpoint/2010/main" val="10032346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40A338E2-C699-C7F2-5F5E-63869CC17F7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C3355CC-01A2-68A7-29ED-11CD53C75DDB}"/>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825CBE83-F192-235E-F7DC-836AB0F66654}"/>
              </a:ext>
            </a:extLst>
          </p:cNvPr>
          <p:cNvSpPr>
            <a:spLocks noGrp="1"/>
          </p:cNvSpPr>
          <p:nvPr>
            <p:ph type="dt" sz="half" idx="10"/>
          </p:nvPr>
        </p:nvSpPr>
        <p:spPr/>
        <p:txBody>
          <a:bodyPr/>
          <a:lstStyle>
            <a:lvl1pPr rtl="0">
              <a:defRPr/>
            </a:lvl1pPr>
          </a:lstStyle>
          <a:p>
            <a:fld id="{269A0A2A-9307-4FA5-BBEC-46788AB704A7}" type="datetime1">
              <a:rPr lang="fi-FI" smtClean="0"/>
              <a:t>16.4.2026</a:t>
            </a:fld>
            <a:endParaRPr lang="fi-FI" dirty="0"/>
          </a:p>
        </p:txBody>
      </p:sp>
      <p:sp>
        <p:nvSpPr>
          <p:cNvPr id="4" name="Alatunnisteen paikkamerkki 3">
            <a:extLst>
              <a:ext uri="{FF2B5EF4-FFF2-40B4-BE49-F238E27FC236}">
                <a16:creationId xmlns:a16="http://schemas.microsoft.com/office/drawing/2014/main" id="{B1BFAE4E-829F-08B4-328F-32E16A510500}"/>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A52D7BFC-82F6-EEBD-4F87-4931CF51499B}"/>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386298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58D8187-73F2-1D3C-3ED4-C6FB315B0949}"/>
              </a:ext>
            </a:extLst>
          </p:cNvPr>
          <p:cNvGraphicFramePr>
            <a:graphicFrameLocks noChangeAspect="1"/>
          </p:cNvGraphicFramePr>
          <p:nvPr userDrawn="1">
            <p:custDataLst>
              <p:tags r:id="rId1"/>
            </p:custDataLst>
            <p:extLst>
              <p:ext uri="{D42A27DB-BD31-4B8C-83A1-F6EECF244321}">
                <p14:modId xmlns:p14="http://schemas.microsoft.com/office/powerpoint/2010/main" val="34232031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58D8187-73F2-1D3C-3ED4-C6FB315B094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0791A611-CAD1-4D24-81D9-711B4427582F}"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513094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21" name="think-cell data - do not delete" hidden="1">
            <a:extLst>
              <a:ext uri="{FF2B5EF4-FFF2-40B4-BE49-F238E27FC236}">
                <a16:creationId xmlns:a16="http://schemas.microsoft.com/office/drawing/2014/main" id="{C258E939-D884-70FA-82BC-5D26317A2FBB}"/>
              </a:ext>
            </a:extLst>
          </p:cNvPr>
          <p:cNvGraphicFramePr>
            <a:graphicFrameLocks noChangeAspect="1"/>
          </p:cNvGraphicFramePr>
          <p:nvPr userDrawn="1">
            <p:custDataLst>
              <p:tags r:id="rId1"/>
            </p:custDataLst>
            <p:extLst>
              <p:ext uri="{D42A27DB-BD31-4B8C-83A1-F6EECF244321}">
                <p14:modId xmlns:p14="http://schemas.microsoft.com/office/powerpoint/2010/main" val="10405416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1" name="think-cell data - do not delete" hidden="1">
                        <a:extLst>
                          <a:ext uri="{FF2B5EF4-FFF2-40B4-BE49-F238E27FC236}">
                            <a16:creationId xmlns:a16="http://schemas.microsoft.com/office/drawing/2014/main" id="{C258E939-D884-70FA-82BC-5D26317A2FB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5E4F9D11-0A70-4297-869D-F532C9DCF12D}"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4">
            <a:extLst>
              <a:ext uri="{FF2B5EF4-FFF2-40B4-BE49-F238E27FC236}">
                <a16:creationId xmlns:a16="http://schemas.microsoft.com/office/drawing/2014/main" id="{ABD6C233-F6D2-5EE1-5C79-444B734FB469}"/>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8" name="Rectangle 35">
            <a:extLst>
              <a:ext uri="{FF2B5EF4-FFF2-40B4-BE49-F238E27FC236}">
                <a16:creationId xmlns:a16="http://schemas.microsoft.com/office/drawing/2014/main" id="{59B0FC02-AFE7-B8BE-2211-7CF2A56C5B95}"/>
              </a:ext>
            </a:extLst>
          </p:cNvPr>
          <p:cNvSpPr/>
          <p:nvPr userDrawn="1"/>
        </p:nvSpPr>
        <p:spPr>
          <a:xfrm>
            <a:off x="2441683" y="-848"/>
            <a:ext cx="2427068" cy="518181"/>
          </a:xfrm>
          <a:prstGeom prst="rect">
            <a:avLst/>
          </a:prstGeom>
          <a:solidFill>
            <a:srgbClr val="EEF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9" name="Rectangle 37">
            <a:extLst>
              <a:ext uri="{FF2B5EF4-FFF2-40B4-BE49-F238E27FC236}">
                <a16:creationId xmlns:a16="http://schemas.microsoft.com/office/drawing/2014/main" id="{DDB911F0-C19F-F821-951D-363F4D137F63}"/>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38">
            <a:extLst>
              <a:ext uri="{FF2B5EF4-FFF2-40B4-BE49-F238E27FC236}">
                <a16:creationId xmlns:a16="http://schemas.microsoft.com/office/drawing/2014/main" id="{1211648F-7844-E72C-780F-41823B302979}"/>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Toimintaperiaatteet </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käytännöt</a:t>
            </a:r>
          </a:p>
        </p:txBody>
      </p:sp>
      <p:sp>
        <p:nvSpPr>
          <p:cNvPr id="11" name="Rectangle 39">
            <a:extLst>
              <a:ext uri="{FF2B5EF4-FFF2-40B4-BE49-F238E27FC236}">
                <a16:creationId xmlns:a16="http://schemas.microsoft.com/office/drawing/2014/main" id="{7CAE788B-2D03-7674-C9BF-9DDE0FE45121}"/>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accent1">
                    <a:lumMod val="50000"/>
                  </a:schemeClr>
                </a:solidFill>
                <a:ea typeface="Inter" panose="02000503000000020004" pitchFamily="2" charset="0"/>
              </a:rPr>
              <a:t>Palveluyksikön/-pisteen tiedot</a:t>
            </a:r>
          </a:p>
        </p:txBody>
      </p:sp>
      <p:sp>
        <p:nvSpPr>
          <p:cNvPr id="12" name="Rectangle 40">
            <a:extLst>
              <a:ext uri="{FF2B5EF4-FFF2-40B4-BE49-F238E27FC236}">
                <a16:creationId xmlns:a16="http://schemas.microsoft.com/office/drawing/2014/main" id="{9BC60891-7A28-6F63-5DD2-504C39790EE0}"/>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3" name="Straight Connector 41">
            <a:extLst>
              <a:ext uri="{FF2B5EF4-FFF2-40B4-BE49-F238E27FC236}">
                <a16:creationId xmlns:a16="http://schemas.microsoft.com/office/drawing/2014/main" id="{ACD3521A-B238-F1ED-DF13-254D2AE1A47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A6DF2F59-89A3-BC4F-7D45-FDDDF178F43E}"/>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4EE4C550-0C26-1932-AEF7-74011508AC32}"/>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B14A298-A48E-9A37-39DC-748DEB0718F0}"/>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6">
            <a:extLst>
              <a:ext uri="{FF2B5EF4-FFF2-40B4-BE49-F238E27FC236}">
                <a16:creationId xmlns:a16="http://schemas.microsoft.com/office/drawing/2014/main" id="{1ED49152-2B78-8B6F-61A9-47DB4DCA91C7}"/>
              </a:ext>
            </a:extLst>
          </p:cNvPr>
          <p:cNvCxnSpPr>
            <a:cxnSpLocks/>
          </p:cNvCxnSpPr>
          <p:nvPr userDrawn="1"/>
        </p:nvCxnSpPr>
        <p:spPr>
          <a:xfrm flipH="1">
            <a:off x="-8540" y="516156"/>
            <a:ext cx="2443163"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36">
            <a:extLst>
              <a:ext uri="{FF2B5EF4-FFF2-40B4-BE49-F238E27FC236}">
                <a16:creationId xmlns:a16="http://schemas.microsoft.com/office/drawing/2014/main" id="{7F742682-B96D-506F-7735-8D63328591DB}"/>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Liitteet</a:t>
            </a:r>
          </a:p>
        </p:txBody>
      </p:sp>
      <p:cxnSp>
        <p:nvCxnSpPr>
          <p:cNvPr id="19" name="Straight Connector 46">
            <a:extLst>
              <a:ext uri="{FF2B5EF4-FFF2-40B4-BE49-F238E27FC236}">
                <a16:creationId xmlns:a16="http://schemas.microsoft.com/office/drawing/2014/main" id="{928BB3F7-0BE4-8297-9400-6A89DB8FF018}"/>
              </a:ext>
            </a:extLst>
          </p:cNvPr>
          <p:cNvCxnSpPr>
            <a:cxnSpLocks/>
          </p:cNvCxnSpPr>
          <p:nvPr userDrawn="1"/>
        </p:nvCxnSpPr>
        <p:spPr>
          <a:xfrm flipH="1">
            <a:off x="4876800" y="516156"/>
            <a:ext cx="731520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2106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9B2BBB1-75F0-1543-5D08-EA6963651594}"/>
              </a:ext>
            </a:extLst>
          </p:cNvPr>
          <p:cNvGraphicFramePr>
            <a:graphicFrameLocks noChangeAspect="1"/>
          </p:cNvGraphicFramePr>
          <p:nvPr userDrawn="1">
            <p:custDataLst>
              <p:tags r:id="rId1"/>
            </p:custDataLst>
            <p:extLst>
              <p:ext uri="{D42A27DB-BD31-4B8C-83A1-F6EECF244321}">
                <p14:modId xmlns:p14="http://schemas.microsoft.com/office/powerpoint/2010/main" val="982063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E9B2BBB1-75F0-1543-5D08-EA69636515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7EF25528-8571-4BD7-97A9-762E7CCEB801}"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9" name="Rectangle 6">
            <a:extLst>
              <a:ext uri="{FF2B5EF4-FFF2-40B4-BE49-F238E27FC236}">
                <a16:creationId xmlns:a16="http://schemas.microsoft.com/office/drawing/2014/main" id="{ECFCDEF2-5EE4-990E-E366-FB2A6AEBD7C0}"/>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0" name="Rectangle 12">
            <a:extLst>
              <a:ext uri="{FF2B5EF4-FFF2-40B4-BE49-F238E27FC236}">
                <a16:creationId xmlns:a16="http://schemas.microsoft.com/office/drawing/2014/main" id="{72A3610A-4685-F53C-AAE8-E8079AE199AC}"/>
              </a:ext>
            </a:extLst>
          </p:cNvPr>
          <p:cNvSpPr/>
          <p:nvPr userDrawn="1"/>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1" name="Rectangle 14">
            <a:extLst>
              <a:ext uri="{FF2B5EF4-FFF2-40B4-BE49-F238E27FC236}">
                <a16:creationId xmlns:a16="http://schemas.microsoft.com/office/drawing/2014/main" id="{1BF4957A-FB64-174E-FCD7-672DEC240481}"/>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2" name="Rectangle 15">
            <a:extLst>
              <a:ext uri="{FF2B5EF4-FFF2-40B4-BE49-F238E27FC236}">
                <a16:creationId xmlns:a16="http://schemas.microsoft.com/office/drawing/2014/main" id="{A5AE5B8B-3C70-78CB-C60F-F32CA474F52E}"/>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3" name="Rectangle 16">
            <a:extLst>
              <a:ext uri="{FF2B5EF4-FFF2-40B4-BE49-F238E27FC236}">
                <a16:creationId xmlns:a16="http://schemas.microsoft.com/office/drawing/2014/main" id="{189EB317-4216-15ED-9209-45AC88081B62}"/>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&amp; käytännöt</a:t>
            </a:r>
          </a:p>
        </p:txBody>
      </p:sp>
      <p:sp>
        <p:nvSpPr>
          <p:cNvPr id="14" name="Rectangle 18">
            <a:extLst>
              <a:ext uri="{FF2B5EF4-FFF2-40B4-BE49-F238E27FC236}">
                <a16:creationId xmlns:a16="http://schemas.microsoft.com/office/drawing/2014/main" id="{B58BD1DC-8B38-9820-BA1F-880598200C93}"/>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5" name="Rectangle 20">
            <a:extLst>
              <a:ext uri="{FF2B5EF4-FFF2-40B4-BE49-F238E27FC236}">
                <a16:creationId xmlns:a16="http://schemas.microsoft.com/office/drawing/2014/main" id="{FD4C079F-D67E-86F3-FC80-164C400E0B9D}"/>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6" name="Straight Connector 21">
            <a:extLst>
              <a:ext uri="{FF2B5EF4-FFF2-40B4-BE49-F238E27FC236}">
                <a16:creationId xmlns:a16="http://schemas.microsoft.com/office/drawing/2014/main" id="{B688A1E1-6215-84D9-E9EB-9B3E4449AAB6}"/>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4">
            <a:extLst>
              <a:ext uri="{FF2B5EF4-FFF2-40B4-BE49-F238E27FC236}">
                <a16:creationId xmlns:a16="http://schemas.microsoft.com/office/drawing/2014/main" id="{8C7C610E-C63B-F2A3-4284-16400D2F837C}"/>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25">
            <a:extLst>
              <a:ext uri="{FF2B5EF4-FFF2-40B4-BE49-F238E27FC236}">
                <a16:creationId xmlns:a16="http://schemas.microsoft.com/office/drawing/2014/main" id="{A746A806-4880-A01B-782D-41E0A306AB1D}"/>
              </a:ext>
            </a:extLst>
          </p:cNvPr>
          <p:cNvCxnSpPr>
            <a:cxnSpLocks/>
          </p:cNvCxnSpPr>
          <p:nvPr userDrawn="1"/>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6">
            <a:extLst>
              <a:ext uri="{FF2B5EF4-FFF2-40B4-BE49-F238E27FC236}">
                <a16:creationId xmlns:a16="http://schemas.microsoft.com/office/drawing/2014/main" id="{634B93C8-EE79-C4CA-2996-12E46B4F64AB}"/>
              </a:ext>
            </a:extLst>
          </p:cNvPr>
          <p:cNvCxnSpPr>
            <a:cxnSpLocks/>
          </p:cNvCxnSpPr>
          <p:nvPr userDrawn="1"/>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22">
            <a:extLst>
              <a:ext uri="{FF2B5EF4-FFF2-40B4-BE49-F238E27FC236}">
                <a16:creationId xmlns:a16="http://schemas.microsoft.com/office/drawing/2014/main" id="{29428DE1-077D-C61F-D802-39CDA787CCC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2">
            <a:extLst>
              <a:ext uri="{FF2B5EF4-FFF2-40B4-BE49-F238E27FC236}">
                <a16:creationId xmlns:a16="http://schemas.microsoft.com/office/drawing/2014/main" id="{85E86893-D6E5-3D11-3927-CC3D1FBD4538}"/>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863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E13D40E-877C-A9D4-4811-76001E2E9045}"/>
              </a:ext>
            </a:extLst>
          </p:cNvPr>
          <p:cNvGraphicFramePr>
            <a:graphicFrameLocks noChangeAspect="1"/>
          </p:cNvGraphicFramePr>
          <p:nvPr userDrawn="1">
            <p:custDataLst>
              <p:tags r:id="rId1"/>
            </p:custDataLst>
            <p:extLst>
              <p:ext uri="{D42A27DB-BD31-4B8C-83A1-F6EECF244321}">
                <p14:modId xmlns:p14="http://schemas.microsoft.com/office/powerpoint/2010/main" val="12421216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4E13D40E-877C-A9D4-4811-76001E2E90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Suorakulmio 6">
            <a:extLst>
              <a:ext uri="{FF2B5EF4-FFF2-40B4-BE49-F238E27FC236}">
                <a16:creationId xmlns:a16="http://schemas.microsoft.com/office/drawing/2014/main" id="{71826CA2-492E-F396-E069-D17FCFCB6368}"/>
              </a:ext>
            </a:extLst>
          </p:cNvPr>
          <p:cNvSpPr/>
          <p:nvPr userDrawn="1"/>
        </p:nvSpPr>
        <p:spPr>
          <a:xfrm>
            <a:off x="64800" y="6176964"/>
            <a:ext cx="1850400" cy="555528"/>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fi-FI" dirty="0"/>
          </a:p>
        </p:txBody>
      </p:sp>
    </p:spTree>
    <p:extLst>
      <p:ext uri="{BB962C8B-B14F-4D97-AF65-F5344CB8AC3E}">
        <p14:creationId xmlns:p14="http://schemas.microsoft.com/office/powerpoint/2010/main" val="119444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AF8DBD1F-3EF7-C43F-B3FC-E65FBBBABE6F}"/>
              </a:ext>
            </a:extLst>
          </p:cNvPr>
          <p:cNvGraphicFramePr>
            <a:graphicFrameLocks noChangeAspect="1"/>
          </p:cNvGraphicFramePr>
          <p:nvPr userDrawn="1">
            <p:custDataLst>
              <p:tags r:id="rId1"/>
            </p:custDataLst>
            <p:extLst>
              <p:ext uri="{D42A27DB-BD31-4B8C-83A1-F6EECF244321}">
                <p14:modId xmlns:p14="http://schemas.microsoft.com/office/powerpoint/2010/main" val="3780867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AF8DBD1F-3EF7-C43F-B3FC-E65FBBBABE6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7A3C7579-78A9-4DD2-A719-45E9D269AE3A}"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84946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22" name="think-cell data - do not delete" hidden="1">
            <a:extLst>
              <a:ext uri="{FF2B5EF4-FFF2-40B4-BE49-F238E27FC236}">
                <a16:creationId xmlns:a16="http://schemas.microsoft.com/office/drawing/2014/main" id="{CF0866FF-D5D5-2D20-6553-C34AC035F0D7}"/>
              </a:ext>
            </a:extLst>
          </p:cNvPr>
          <p:cNvGraphicFramePr>
            <a:graphicFrameLocks noChangeAspect="1"/>
          </p:cNvGraphicFramePr>
          <p:nvPr userDrawn="1">
            <p:custDataLst>
              <p:tags r:id="rId1"/>
            </p:custDataLst>
            <p:extLst>
              <p:ext uri="{D42A27DB-BD31-4B8C-83A1-F6EECF244321}">
                <p14:modId xmlns:p14="http://schemas.microsoft.com/office/powerpoint/2010/main" val="240175655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2" name="think-cell data - do not delete" hidden="1">
                        <a:extLst>
                          <a:ext uri="{FF2B5EF4-FFF2-40B4-BE49-F238E27FC236}">
                            <a16:creationId xmlns:a16="http://schemas.microsoft.com/office/drawing/2014/main" id="{CF0866FF-D5D5-2D20-6553-C34AC035F0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58EF1378-8120-49E6-B7DE-D5E4AA657FAC}"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
            <a:extLst>
              <a:ext uri="{FF2B5EF4-FFF2-40B4-BE49-F238E27FC236}">
                <a16:creationId xmlns:a16="http://schemas.microsoft.com/office/drawing/2014/main" id="{526EB075-E510-3604-0DAB-A749278C5B74}"/>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5">
            <a:extLst>
              <a:ext uri="{FF2B5EF4-FFF2-40B4-BE49-F238E27FC236}">
                <a16:creationId xmlns:a16="http://schemas.microsoft.com/office/drawing/2014/main" id="{05727ECC-3307-85B8-1B03-2D1A75CAEADB}"/>
              </a:ext>
            </a:extLst>
          </p:cNvPr>
          <p:cNvSpPr/>
          <p:nvPr userDrawn="1"/>
        </p:nvSpPr>
        <p:spPr>
          <a:xfrm>
            <a:off x="7322756" y="-1"/>
            <a:ext cx="2427068" cy="525093"/>
          </a:xfrm>
          <a:prstGeom prst="rect">
            <a:avLst/>
          </a:prstGeom>
          <a:solidFill>
            <a:srgbClr val="FDF2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6">
            <a:extLst>
              <a:ext uri="{FF2B5EF4-FFF2-40B4-BE49-F238E27FC236}">
                <a16:creationId xmlns:a16="http://schemas.microsoft.com/office/drawing/2014/main" id="{E2971453-FD5D-C423-19AB-237CB6E765F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0" name="Rectangle 7">
            <a:extLst>
              <a:ext uri="{FF2B5EF4-FFF2-40B4-BE49-F238E27FC236}">
                <a16:creationId xmlns:a16="http://schemas.microsoft.com/office/drawing/2014/main" id="{83FCBADB-7936-4ABF-21A1-1AD7B94CBFC0}"/>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&amp; seuranta</a:t>
            </a:r>
          </a:p>
        </p:txBody>
      </p:sp>
      <p:sp>
        <p:nvSpPr>
          <p:cNvPr id="11" name="Rectangle 8">
            <a:extLst>
              <a:ext uri="{FF2B5EF4-FFF2-40B4-BE49-F238E27FC236}">
                <a16:creationId xmlns:a16="http://schemas.microsoft.com/office/drawing/2014/main" id="{DA4D0B96-F52B-383B-DC29-287EB64E3C1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2" name="Rectangle 9">
            <a:extLst>
              <a:ext uri="{FF2B5EF4-FFF2-40B4-BE49-F238E27FC236}">
                <a16:creationId xmlns:a16="http://schemas.microsoft.com/office/drawing/2014/main" id="{5B2F3AD8-ADFC-0278-B731-5C930EF35944}"/>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3" name="Rectangle 10">
            <a:extLst>
              <a:ext uri="{FF2B5EF4-FFF2-40B4-BE49-F238E27FC236}">
                <a16:creationId xmlns:a16="http://schemas.microsoft.com/office/drawing/2014/main" id="{32231B9F-6D05-9EF0-E5D4-67A858456CF6}"/>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4" name="Straight Connector 11">
            <a:extLst>
              <a:ext uri="{FF2B5EF4-FFF2-40B4-BE49-F238E27FC236}">
                <a16:creationId xmlns:a16="http://schemas.microsoft.com/office/drawing/2014/main" id="{727A058F-8312-668C-EFAD-99D6C4586854}"/>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17">
            <a:extLst>
              <a:ext uri="{FF2B5EF4-FFF2-40B4-BE49-F238E27FC236}">
                <a16:creationId xmlns:a16="http://schemas.microsoft.com/office/drawing/2014/main" id="{C7FE136E-1AE6-8F8E-DA88-29BEFDD945A2}"/>
              </a:ext>
            </a:extLst>
          </p:cNvPr>
          <p:cNvCxnSpPr>
            <a:cxnSpLocks/>
          </p:cNvCxnSpPr>
          <p:nvPr userDrawn="1"/>
        </p:nvCxnSpPr>
        <p:spPr>
          <a:xfrm flipH="1">
            <a:off x="4876800" y="0"/>
            <a:ext cx="987"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9">
            <a:extLst>
              <a:ext uri="{FF2B5EF4-FFF2-40B4-BE49-F238E27FC236}">
                <a16:creationId xmlns:a16="http://schemas.microsoft.com/office/drawing/2014/main" id="{70DF553E-4B0B-6655-B53D-4990B3D18A7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0">
            <a:extLst>
              <a:ext uri="{FF2B5EF4-FFF2-40B4-BE49-F238E27FC236}">
                <a16:creationId xmlns:a16="http://schemas.microsoft.com/office/drawing/2014/main" id="{553E269D-CAA9-BA3F-0E4B-D6F86728CF2B}"/>
              </a:ext>
            </a:extLst>
          </p:cNvPr>
          <p:cNvCxnSpPr>
            <a:cxnSpLocks/>
          </p:cNvCxnSpPr>
          <p:nvPr userDrawn="1"/>
        </p:nvCxnSpPr>
        <p:spPr>
          <a:xfrm>
            <a:off x="9753600" y="0"/>
            <a:ext cx="0" cy="518181"/>
          </a:xfrm>
          <a:prstGeom prst="line">
            <a:avLst/>
          </a:prstGeom>
          <a:ln w="19050" cap="sq">
            <a:noFill/>
            <a:round/>
          </a:ln>
        </p:spPr>
        <p:style>
          <a:lnRef idx="1">
            <a:schemeClr val="accent1"/>
          </a:lnRef>
          <a:fillRef idx="0">
            <a:schemeClr val="accent1"/>
          </a:fillRef>
          <a:effectRef idx="0">
            <a:schemeClr val="accent1"/>
          </a:effectRef>
          <a:fontRef idx="minor">
            <a:schemeClr val="tx1"/>
          </a:fontRef>
        </p:style>
      </p:cxnSp>
      <p:cxnSp>
        <p:nvCxnSpPr>
          <p:cNvPr id="18" name="Straight Connector 21">
            <a:extLst>
              <a:ext uri="{FF2B5EF4-FFF2-40B4-BE49-F238E27FC236}">
                <a16:creationId xmlns:a16="http://schemas.microsoft.com/office/drawing/2014/main" id="{9770894E-BDB3-D050-6653-6CC714938797}"/>
              </a:ext>
            </a:extLst>
          </p:cNvPr>
          <p:cNvCxnSpPr>
            <a:cxnSpLocks/>
          </p:cNvCxnSpPr>
          <p:nvPr userDrawn="1"/>
        </p:nvCxnSpPr>
        <p:spPr>
          <a:xfrm flipH="1">
            <a:off x="9753600" y="518181"/>
            <a:ext cx="2439699"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2">
            <a:extLst>
              <a:ext uri="{FF2B5EF4-FFF2-40B4-BE49-F238E27FC236}">
                <a16:creationId xmlns:a16="http://schemas.microsoft.com/office/drawing/2014/main" id="{E60E18EE-26FE-0843-A7A2-3AAE64074FA5}"/>
              </a:ext>
            </a:extLst>
          </p:cNvPr>
          <p:cNvCxnSpPr>
            <a:cxnSpLocks/>
          </p:cNvCxnSpPr>
          <p:nvPr userDrawn="1"/>
        </p:nvCxnSpPr>
        <p:spPr>
          <a:xfrm flipH="1">
            <a:off x="-8540" y="516156"/>
            <a:ext cx="7320947"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6C36FB33-8E61-2F72-9C04-BAD980AE9800}"/>
              </a:ext>
            </a:extLst>
          </p:cNvPr>
          <p:cNvCxnSpPr>
            <a:cxnSpLocks/>
          </p:cNvCxnSpPr>
          <p:nvPr userDrawn="1"/>
        </p:nvCxnSpPr>
        <p:spPr>
          <a:xfrm>
            <a:off x="9747031" y="-2025"/>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3960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266B318-2653-A847-06EB-C865B581A3E4}"/>
              </a:ext>
            </a:extLst>
          </p:cNvPr>
          <p:cNvGraphicFramePr>
            <a:graphicFrameLocks noChangeAspect="1"/>
          </p:cNvGraphicFramePr>
          <p:nvPr userDrawn="1">
            <p:custDataLst>
              <p:tags r:id="rId1"/>
            </p:custDataLst>
            <p:extLst>
              <p:ext uri="{D42A27DB-BD31-4B8C-83A1-F6EECF244321}">
                <p14:modId xmlns:p14="http://schemas.microsoft.com/office/powerpoint/2010/main" val="35146366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0266B318-2653-A847-06EB-C865B581A3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011216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Mukautettu asettelu">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F3CDE66-82D4-0F77-DD8A-EC52B1FA5A8C}"/>
              </a:ext>
            </a:extLst>
          </p:cNvPr>
          <p:cNvGraphicFramePr>
            <a:graphicFrameLocks noChangeAspect="1"/>
          </p:cNvGraphicFramePr>
          <p:nvPr userDrawn="1">
            <p:custDataLst>
              <p:tags r:id="rId1"/>
            </p:custDataLst>
            <p:extLst>
              <p:ext uri="{D42A27DB-BD31-4B8C-83A1-F6EECF244321}">
                <p14:modId xmlns:p14="http://schemas.microsoft.com/office/powerpoint/2010/main" val="14141840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EF3CDE66-82D4-0F77-DD8A-EC52B1FA5A8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36">
            <a:extLst>
              <a:ext uri="{FF2B5EF4-FFF2-40B4-BE49-F238E27FC236}">
                <a16:creationId xmlns:a16="http://schemas.microsoft.com/office/drawing/2014/main" id="{050D9C7D-714A-E961-6790-86C42FBE472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chemeClr val="tx1">
                    <a:lumMod val="75000"/>
                    <a:lumOff val="25000"/>
                  </a:schemeClr>
                </a:solidFill>
                <a:effectLst/>
                <a:uLnTx/>
                <a:uFillTx/>
                <a:latin typeface="Arial" panose="020B0604020202020204"/>
                <a:ea typeface="Inter" panose="02000503000000020004" pitchFamily="2" charset="0"/>
                <a:cs typeface="+mn-cs"/>
              </a:rPr>
              <a:t>Liitteet</a:t>
            </a:r>
          </a:p>
        </p:txBody>
      </p:sp>
      <p:sp>
        <p:nvSpPr>
          <p:cNvPr id="8" name="Rectangle 37">
            <a:extLst>
              <a:ext uri="{FF2B5EF4-FFF2-40B4-BE49-F238E27FC236}">
                <a16:creationId xmlns:a16="http://schemas.microsoft.com/office/drawing/2014/main" id="{87F0D37B-BD12-5F01-D563-31232C7D1E15}"/>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9" name="Rectangle 38">
            <a:extLst>
              <a:ext uri="{FF2B5EF4-FFF2-40B4-BE49-F238E27FC236}">
                <a16:creationId xmlns:a16="http://schemas.microsoft.com/office/drawing/2014/main" id="{BF16CA5E-7C55-4974-051E-D2DB067C0FE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0" name="Rectangle 39">
            <a:extLst>
              <a:ext uri="{FF2B5EF4-FFF2-40B4-BE49-F238E27FC236}">
                <a16:creationId xmlns:a16="http://schemas.microsoft.com/office/drawing/2014/main" id="{F16E5374-A3B1-D53D-082E-774B23BCF4DC}"/>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1" name="Rectangle 40">
            <a:extLst>
              <a:ext uri="{FF2B5EF4-FFF2-40B4-BE49-F238E27FC236}">
                <a16:creationId xmlns:a16="http://schemas.microsoft.com/office/drawing/2014/main" id="{ED060CC1-79F5-7614-B77D-E88E585AC134}"/>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mn-ea"/>
                <a:cs typeface="+mn-cs"/>
              </a:rPr>
              <a:t>Sisällysluettelo</a:t>
            </a:r>
          </a:p>
        </p:txBody>
      </p:sp>
      <p:cxnSp>
        <p:nvCxnSpPr>
          <p:cNvPr id="12" name="Straight Connector 41">
            <a:extLst>
              <a:ext uri="{FF2B5EF4-FFF2-40B4-BE49-F238E27FC236}">
                <a16:creationId xmlns:a16="http://schemas.microsoft.com/office/drawing/2014/main" id="{394B3EF3-7BC8-C233-9783-303BB7FAB51D}"/>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42">
            <a:extLst>
              <a:ext uri="{FF2B5EF4-FFF2-40B4-BE49-F238E27FC236}">
                <a16:creationId xmlns:a16="http://schemas.microsoft.com/office/drawing/2014/main" id="{BC07BA31-9603-F06F-B47F-FE2568A6BABE}"/>
              </a:ext>
            </a:extLst>
          </p:cNvPr>
          <p:cNvCxnSpPr>
            <a:cxnSpLocks/>
          </p:cNvCxnSpPr>
          <p:nvPr userDrawn="1"/>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B6B7FBDA-EB40-B175-AC61-48006E0C7A37}"/>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4">
            <a:extLst>
              <a:ext uri="{FF2B5EF4-FFF2-40B4-BE49-F238E27FC236}">
                <a16:creationId xmlns:a16="http://schemas.microsoft.com/office/drawing/2014/main" id="{ED567682-8531-A5DE-F3F8-54AACBE99FE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5">
            <a:extLst>
              <a:ext uri="{FF2B5EF4-FFF2-40B4-BE49-F238E27FC236}">
                <a16:creationId xmlns:a16="http://schemas.microsoft.com/office/drawing/2014/main" id="{C4A58796-9AE2-E16A-4058-3836F23BC626}"/>
              </a:ext>
            </a:extLst>
          </p:cNvPr>
          <p:cNvCxnSpPr>
            <a:cxnSpLocks/>
          </p:cNvCxnSpPr>
          <p:nvPr userDrawn="1"/>
        </p:nvCxnSpPr>
        <p:spPr>
          <a:xfrm flipH="1">
            <a:off x="-2538" y="532326"/>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7" name="Title 48">
            <a:extLst>
              <a:ext uri="{FF2B5EF4-FFF2-40B4-BE49-F238E27FC236}">
                <a16:creationId xmlns:a16="http://schemas.microsoft.com/office/drawing/2014/main" id="{E69FAA82-31FB-CBAD-3967-53A9D622AF77}"/>
              </a:ext>
            </a:extLst>
          </p:cNvPr>
          <p:cNvSpPr>
            <a:spLocks noGrp="1"/>
          </p:cNvSpPr>
          <p:nvPr>
            <p:ph type="title"/>
          </p:nvPr>
        </p:nvSpPr>
        <p:spPr>
          <a:xfrm>
            <a:off x="451413" y="822684"/>
            <a:ext cx="11289174" cy="868004"/>
          </a:xfrm>
        </p:spPr>
        <p:txBody>
          <a:bodyPr/>
          <a:lstStyle>
            <a:lvl1pPr rtl="0">
              <a:defRPr/>
            </a:lvl1pPr>
          </a:lstStyle>
          <a:p>
            <a:endParaRPr lang="fi-FI" dirty="0"/>
          </a:p>
        </p:txBody>
      </p:sp>
      <p:sp>
        <p:nvSpPr>
          <p:cNvPr id="18" name="Content Placeholder 29">
            <a:extLst>
              <a:ext uri="{FF2B5EF4-FFF2-40B4-BE49-F238E27FC236}">
                <a16:creationId xmlns:a16="http://schemas.microsoft.com/office/drawing/2014/main" id="{151DC8EC-DDFF-E5E7-78C9-4EE40BCC0707}"/>
              </a:ext>
            </a:extLst>
          </p:cNvPr>
          <p:cNvSpPr>
            <a:spLocks noGrp="1"/>
          </p:cNvSpPr>
          <p:nvPr>
            <p:ph sz="half" idx="1"/>
          </p:nvPr>
        </p:nvSpPr>
        <p:spPr>
          <a:xfrm>
            <a:off x="451413" y="1825625"/>
            <a:ext cx="11289174" cy="3942129"/>
          </a:xfrm>
        </p:spPr>
        <p:txBody>
          <a:bodyPr numCol="1"/>
          <a:lstStyle>
            <a:lvl1pPr rtl="0">
              <a:defRPr/>
            </a:lvl1pPr>
          </a:lstStyle>
          <a:p>
            <a:pPr>
              <a:lnSpc>
                <a:spcPct val="107000"/>
              </a:lnSpc>
              <a:spcAft>
                <a:spcPts val="800"/>
              </a:spcAft>
            </a:pPr>
            <a:endParaRPr lang="fi-FI" dirty="0"/>
          </a:p>
        </p:txBody>
      </p:sp>
      <p:pic>
        <p:nvPicPr>
          <p:cNvPr id="19" name="Kuva 18">
            <a:extLst>
              <a:ext uri="{FF2B5EF4-FFF2-40B4-BE49-F238E27FC236}">
                <a16:creationId xmlns:a16="http://schemas.microsoft.com/office/drawing/2014/main" id="{AA7D838F-96CF-9D8D-75C9-3E89CE950696}"/>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252652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C2D370A-F698-B380-3C1F-8F00801B71FE}"/>
              </a:ext>
            </a:extLst>
          </p:cNvPr>
          <p:cNvGraphicFramePr>
            <a:graphicFrameLocks noChangeAspect="1"/>
          </p:cNvGraphicFramePr>
          <p:nvPr userDrawn="1">
            <p:custDataLst>
              <p:tags r:id="rId1"/>
            </p:custDataLst>
            <p:extLst>
              <p:ext uri="{D42A27DB-BD31-4B8C-83A1-F6EECF244321}">
                <p14:modId xmlns:p14="http://schemas.microsoft.com/office/powerpoint/2010/main" val="10772075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C2D370A-F698-B380-3C1F-8F00801B71F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1EE46FB1-A106-4D26-9F0B-387B15E83A81}"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187150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200171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33958656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B7868276-6B99-4A7B-8DB9-71190747ABF3}"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3348817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Mukautettu asettelu">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6DAE5CA1-7D40-C5E5-4771-E0A3C37D1DC9}"/>
              </a:ext>
            </a:extLst>
          </p:cNvPr>
          <p:cNvGraphicFramePr>
            <a:graphicFrameLocks noChangeAspect="1"/>
          </p:cNvGraphicFramePr>
          <p:nvPr userDrawn="1">
            <p:custDataLst>
              <p:tags r:id="rId1"/>
            </p:custDataLst>
            <p:extLst>
              <p:ext uri="{D42A27DB-BD31-4B8C-83A1-F6EECF244321}">
                <p14:modId xmlns:p14="http://schemas.microsoft.com/office/powerpoint/2010/main" val="3613971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9" name="think-cell data - do not delete" hidden="1">
                        <a:extLst>
                          <a:ext uri="{FF2B5EF4-FFF2-40B4-BE49-F238E27FC236}">
                            <a16:creationId xmlns:a16="http://schemas.microsoft.com/office/drawing/2014/main" id="{6DAE5CA1-7D40-C5E5-4771-E0A3C37D1DC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itle 48">
            <a:extLst>
              <a:ext uri="{FF2B5EF4-FFF2-40B4-BE49-F238E27FC236}">
                <a16:creationId xmlns:a16="http://schemas.microsoft.com/office/drawing/2014/main" id="{BEB2C391-3B20-0498-E422-05199EEA7A27}"/>
              </a:ext>
            </a:extLst>
          </p:cNvPr>
          <p:cNvSpPr>
            <a:spLocks noGrp="1"/>
          </p:cNvSpPr>
          <p:nvPr>
            <p:ph type="title"/>
          </p:nvPr>
        </p:nvSpPr>
        <p:spPr>
          <a:xfrm>
            <a:off x="451413" y="820946"/>
            <a:ext cx="11289174" cy="868004"/>
          </a:xfrm>
        </p:spPr>
        <p:txBody>
          <a:bodyPr vert="horz"/>
          <a:lstStyle>
            <a:lvl1pPr rtl="0">
              <a:defRPr/>
            </a:lvl1pPr>
          </a:lstStyle>
          <a:p>
            <a:endParaRPr lang="fi-FI" dirty="0"/>
          </a:p>
        </p:txBody>
      </p:sp>
      <p:sp>
        <p:nvSpPr>
          <p:cNvPr id="7" name="Rectangle 34">
            <a:extLst>
              <a:ext uri="{FF2B5EF4-FFF2-40B4-BE49-F238E27FC236}">
                <a16:creationId xmlns:a16="http://schemas.microsoft.com/office/drawing/2014/main" id="{61D6B59A-320E-7062-29AC-888378E27945}"/>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36">
            <a:extLst>
              <a:ext uri="{FF2B5EF4-FFF2-40B4-BE49-F238E27FC236}">
                <a16:creationId xmlns:a16="http://schemas.microsoft.com/office/drawing/2014/main" id="{2CA392DB-594A-36DA-4F1A-CDDBE2BA12F5}"/>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9" name="Rectangle 37">
            <a:extLst>
              <a:ext uri="{FF2B5EF4-FFF2-40B4-BE49-F238E27FC236}">
                <a16:creationId xmlns:a16="http://schemas.microsoft.com/office/drawing/2014/main" id="{3A6CA045-8F78-0FAE-C8B0-DD9F29E732E1}"/>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0" name="Rectangle 38">
            <a:extLst>
              <a:ext uri="{FF2B5EF4-FFF2-40B4-BE49-F238E27FC236}">
                <a16:creationId xmlns:a16="http://schemas.microsoft.com/office/drawing/2014/main" id="{F716BE8F-3A45-30FB-4A5D-AAFC835858B1}"/>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1" name="Rectangle 39">
            <a:extLst>
              <a:ext uri="{FF2B5EF4-FFF2-40B4-BE49-F238E27FC236}">
                <a16:creationId xmlns:a16="http://schemas.microsoft.com/office/drawing/2014/main" id="{68E2AA57-D0D2-1E26-C65E-AD8CCFF1BE88}"/>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2" name="Rectangle 40">
            <a:extLst>
              <a:ext uri="{FF2B5EF4-FFF2-40B4-BE49-F238E27FC236}">
                <a16:creationId xmlns:a16="http://schemas.microsoft.com/office/drawing/2014/main" id="{37AAED1E-C3B4-D250-0B24-FE1751712E9D}"/>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00">
                    <a:lumMod val="75000"/>
                    <a:lumOff val="25000"/>
                  </a:srgbClr>
                </a:solidFill>
                <a:effectLst/>
                <a:uLnTx/>
                <a:uFillTx/>
                <a:latin typeface="Arial" panose="020B0604020202020204"/>
                <a:ea typeface="Inter" panose="02000503000000020004" pitchFamily="2" charset="0"/>
                <a:cs typeface="+mn-cs"/>
              </a:rPr>
              <a:t>Sisällysluettelo</a:t>
            </a:r>
          </a:p>
        </p:txBody>
      </p:sp>
      <p:cxnSp>
        <p:nvCxnSpPr>
          <p:cNvPr id="13" name="Straight Connector 41">
            <a:extLst>
              <a:ext uri="{FF2B5EF4-FFF2-40B4-BE49-F238E27FC236}">
                <a16:creationId xmlns:a16="http://schemas.microsoft.com/office/drawing/2014/main" id="{D8FEC7D2-10C8-A9B2-9905-22747F89AD0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C79CC661-C667-C108-1138-3249B3F495ED}"/>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D0511799-89F5-6450-2385-7F9386CE842B}"/>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950DF6A-AB08-25F2-BB18-F4A9455107D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5">
            <a:extLst>
              <a:ext uri="{FF2B5EF4-FFF2-40B4-BE49-F238E27FC236}">
                <a16:creationId xmlns:a16="http://schemas.microsoft.com/office/drawing/2014/main" id="{61291EA2-35AE-25AD-0DE9-8D389697D130}"/>
              </a:ext>
            </a:extLst>
          </p:cNvPr>
          <p:cNvCxnSpPr>
            <a:cxnSpLocks/>
          </p:cNvCxnSpPr>
          <p:nvPr userDrawn="1"/>
        </p:nvCxnSpPr>
        <p:spPr>
          <a:xfrm flipH="1">
            <a:off x="2434623" y="518181"/>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0" name="TextBox 3">
            <a:extLst>
              <a:ext uri="{FF2B5EF4-FFF2-40B4-BE49-F238E27FC236}">
                <a16:creationId xmlns:a16="http://schemas.microsoft.com/office/drawing/2014/main" id="{345462BC-156E-68C4-A149-68B56A0B871B}"/>
              </a:ext>
            </a:extLst>
          </p:cNvPr>
          <p:cNvSpPr txBox="1">
            <a:spLocks/>
          </p:cNvSpPr>
          <p:nvPr userDrawn="1"/>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2" name="TextBox 6">
            <a:extLst>
              <a:ext uri="{FF2B5EF4-FFF2-40B4-BE49-F238E27FC236}">
                <a16:creationId xmlns:a16="http://schemas.microsoft.com/office/drawing/2014/main" id="{F9CAD2F0-5907-B1DD-FBF1-D616465D00D8}"/>
              </a:ext>
            </a:extLst>
          </p:cNvPr>
          <p:cNvSpPr txBox="1">
            <a:spLocks/>
          </p:cNvSpPr>
          <p:nvPr userDrawn="1"/>
        </p:nvSpPr>
        <p:spPr>
          <a:xfrm>
            <a:off x="423659" y="1973954"/>
            <a:ext cx="3168000" cy="123110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rPr>
              <a:t>Palveluyksikön/-pisteen tiedot</a:t>
            </a: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endParaRP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Inter" panose="02000503000000020004" pitchFamily="2" charset="0"/>
              <a:ea typeface="Inter" panose="02000503000000020004" pitchFamily="2" charset="0"/>
              <a:cs typeface="+mn-cs"/>
            </a:endParaRPr>
          </a:p>
        </p:txBody>
      </p:sp>
      <p:cxnSp>
        <p:nvCxnSpPr>
          <p:cNvPr id="23" name="Straight Connector 12">
            <a:extLst>
              <a:ext uri="{FF2B5EF4-FFF2-40B4-BE49-F238E27FC236}">
                <a16:creationId xmlns:a16="http://schemas.microsoft.com/office/drawing/2014/main" id="{A3CE86BA-5D61-3C93-C8F8-50DF341428CD}"/>
              </a:ext>
            </a:extLst>
          </p:cNvPr>
          <p:cNvCxnSpPr>
            <a:cxnSpLocks/>
          </p:cNvCxnSpPr>
          <p:nvPr userDrawn="1"/>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16">
            <a:extLst>
              <a:ext uri="{FF2B5EF4-FFF2-40B4-BE49-F238E27FC236}">
                <a16:creationId xmlns:a16="http://schemas.microsoft.com/office/drawing/2014/main" id="{7D563F2C-DE2D-FC1F-E66F-F23680AC2F5E}"/>
              </a:ext>
            </a:extLst>
          </p:cNvPr>
          <p:cNvCxnSpPr>
            <a:cxnSpLocks/>
          </p:cNvCxnSpPr>
          <p:nvPr userDrawn="1"/>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5" name="TextBox 8">
            <a:extLst>
              <a:ext uri="{FF2B5EF4-FFF2-40B4-BE49-F238E27FC236}">
                <a16:creationId xmlns:a16="http://schemas.microsoft.com/office/drawing/2014/main" id="{08BDFEE3-10D8-1120-B523-53FA7D2AB18F}"/>
              </a:ext>
            </a:extLst>
          </p:cNvPr>
          <p:cNvSpPr txBox="1"/>
          <p:nvPr userDrawn="1"/>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8" name="Rectangle 33">
            <a:extLst>
              <a:ext uri="{FF2B5EF4-FFF2-40B4-BE49-F238E27FC236}">
                <a16:creationId xmlns:a16="http://schemas.microsoft.com/office/drawing/2014/main" id="{F2ED44E9-313B-CB6D-8383-4569D58DFF78}"/>
              </a:ext>
            </a:extLst>
          </p:cNvPr>
          <p:cNvSpPr/>
          <p:nvPr userDrawn="1"/>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Kuva 28">
            <a:extLst>
              <a:ext uri="{FF2B5EF4-FFF2-40B4-BE49-F238E27FC236}">
                <a16:creationId xmlns:a16="http://schemas.microsoft.com/office/drawing/2014/main" id="{4CEAC39C-D9E3-F4D9-305B-6FFC9BC4D0FB}"/>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23690230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22465687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B9B3DB27-62E5-4DA5-8B0A-3F2010EAE1FD}" type="datetime1">
              <a:rPr lang="fi-FI" smtClean="0"/>
              <a:t>16.4.2026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0976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2832415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676DB66F-B31D-4317-9B4D-9AF900F49246}" type="datetime1">
              <a:rPr lang="fi-FI" smtClean="0"/>
              <a:t>16.4.2026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0881294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412387320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2AC63B3A-3165-4B34-A612-1FCC61DD5D5F}" type="datetime1">
              <a:rPr lang="fi-FI" smtClean="0"/>
              <a:t>16.4.2026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0884617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56928512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05F708DA-7DE3-4932-9866-AA7453BDA16C}" type="datetime1">
              <a:rPr lang="fi-FI" smtClean="0"/>
              <a:t>16.4.2026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2944651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80587600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528C22E8-ACFC-47DD-A4DF-9E8213A45682}" type="datetime1">
              <a:rPr lang="fi-FI" smtClean="0"/>
              <a:t>16.4.2026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09416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Otsikkodia">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10DBA9B-9324-5F93-AB59-94262A55D99E}"/>
              </a:ext>
            </a:extLst>
          </p:cNvPr>
          <p:cNvGraphicFramePr>
            <a:graphicFrameLocks noChangeAspect="1"/>
          </p:cNvGraphicFramePr>
          <p:nvPr userDrawn="1">
            <p:custDataLst>
              <p:tags r:id="rId1"/>
            </p:custDataLst>
            <p:extLst>
              <p:ext uri="{D42A27DB-BD31-4B8C-83A1-F6EECF244321}">
                <p14:modId xmlns:p14="http://schemas.microsoft.com/office/powerpoint/2010/main" val="10185597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10DBA9B-9324-5F93-AB59-94262A55D99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2D106141-2E69-3187-64E1-D87022578E4A}"/>
              </a:ext>
            </a:extLst>
          </p:cNvPr>
          <p:cNvSpPr>
            <a:spLocks noGrp="1"/>
          </p:cNvSpPr>
          <p:nvPr>
            <p:ph type="ctrTitle"/>
          </p:nvPr>
        </p:nvSpPr>
        <p:spPr>
          <a:xfrm>
            <a:off x="1524000" y="1122363"/>
            <a:ext cx="9144000" cy="2387600"/>
          </a:xfrm>
        </p:spPr>
        <p:txBody>
          <a:bodyPr vert="horz" anchor="b"/>
          <a:lstStyle>
            <a:lvl1pPr algn="ct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3E6307DD-53C5-6CA2-CD38-C48C333AA580}"/>
              </a:ext>
            </a:extLst>
          </p:cNvPr>
          <p:cNvSpPr>
            <a:spLocks noGrp="1"/>
          </p:cNvSpPr>
          <p:nvPr>
            <p:ph type="subTitle" idx="1"/>
          </p:nvPr>
        </p:nvSpPr>
        <p:spPr>
          <a:xfrm>
            <a:off x="1524000" y="3602038"/>
            <a:ext cx="9144000" cy="1655762"/>
          </a:xfrm>
        </p:spPr>
        <p:txBody>
          <a:bodyPr/>
          <a:lstStyle>
            <a:lvl1pPr marL="0" indent="0" algn="ctr" rtl="0">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65745425-1E8F-4E29-50D1-CCDF94ECF596}"/>
              </a:ext>
            </a:extLst>
          </p:cNvPr>
          <p:cNvSpPr>
            <a:spLocks noGrp="1"/>
          </p:cNvSpPr>
          <p:nvPr>
            <p:ph type="dt" sz="half" idx="10"/>
          </p:nvPr>
        </p:nvSpPr>
        <p:spPr/>
        <p:txBody>
          <a:bodyPr/>
          <a:lstStyle>
            <a:lvl1pPr rtl="0">
              <a:defRPr/>
            </a:lvl1pPr>
          </a:lstStyle>
          <a:p>
            <a:fld id="{88F6354E-13F2-44BC-8CC8-00F36F5A21AC}" type="datetime1">
              <a:rPr lang="fi-FI" smtClean="0"/>
              <a:t>16.4.2026</a:t>
            </a:fld>
            <a:endParaRPr lang="fi-FI" dirty="0"/>
          </a:p>
        </p:txBody>
      </p:sp>
      <p:sp>
        <p:nvSpPr>
          <p:cNvPr id="5" name="Alatunnisteen paikkamerkki 4">
            <a:extLst>
              <a:ext uri="{FF2B5EF4-FFF2-40B4-BE49-F238E27FC236}">
                <a16:creationId xmlns:a16="http://schemas.microsoft.com/office/drawing/2014/main" id="{DE023C64-E143-7B2C-33C4-F3094A72A9CE}"/>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9B3568B6-D7D6-C749-A1A7-8C1C6D8EF3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7867157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Otsikko ja sisältö">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026F00A0-AE51-000C-E27A-D8492AC6AC69}"/>
              </a:ext>
            </a:extLst>
          </p:cNvPr>
          <p:cNvGraphicFramePr>
            <a:graphicFrameLocks noChangeAspect="1"/>
          </p:cNvGraphicFramePr>
          <p:nvPr userDrawn="1">
            <p:custDataLst>
              <p:tags r:id="rId1"/>
            </p:custDataLst>
            <p:extLst>
              <p:ext uri="{D42A27DB-BD31-4B8C-83A1-F6EECF244321}">
                <p14:modId xmlns:p14="http://schemas.microsoft.com/office/powerpoint/2010/main" val="18502517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026F00A0-AE51-000C-E27A-D8492AC6AC6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F8136B6A-3E36-CC24-58BD-44B61F7EBF7F}"/>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825F5550-B410-E591-28C5-EEEF90BD786B}"/>
              </a:ext>
            </a:extLst>
          </p:cNvPr>
          <p:cNvSpPr>
            <a:spLocks noGrp="1"/>
          </p:cNvSpPr>
          <p:nvPr>
            <p:ph idx="1"/>
          </p:nvPr>
        </p:nvSpPr>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9C4B7820-FA55-4C24-CEF9-315413F04A9A}"/>
              </a:ext>
            </a:extLst>
          </p:cNvPr>
          <p:cNvSpPr>
            <a:spLocks noGrp="1"/>
          </p:cNvSpPr>
          <p:nvPr>
            <p:ph type="dt" sz="half" idx="10"/>
          </p:nvPr>
        </p:nvSpPr>
        <p:spPr/>
        <p:txBody>
          <a:bodyPr/>
          <a:lstStyle>
            <a:lvl1pPr rtl="0">
              <a:defRPr/>
            </a:lvl1pPr>
          </a:lstStyle>
          <a:p>
            <a:fld id="{55E12CFD-5B5B-4617-A364-1E2CF991223F}" type="datetime1">
              <a:rPr lang="fi-FI" smtClean="0"/>
              <a:t>16.4.2026</a:t>
            </a:fld>
            <a:endParaRPr lang="fi-FI" dirty="0"/>
          </a:p>
        </p:txBody>
      </p:sp>
      <p:sp>
        <p:nvSpPr>
          <p:cNvPr id="5" name="Alatunnisteen paikkamerkki 4">
            <a:extLst>
              <a:ext uri="{FF2B5EF4-FFF2-40B4-BE49-F238E27FC236}">
                <a16:creationId xmlns:a16="http://schemas.microsoft.com/office/drawing/2014/main" id="{D0844E90-72D8-0D88-52B1-EA1BE16B972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FA41795E-7357-3876-E355-144AA6376AB0}"/>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7075353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Osan ylätunniste">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FCD001AA-3D57-2C77-2540-940ECF9F8D40}"/>
              </a:ext>
            </a:extLst>
          </p:cNvPr>
          <p:cNvGraphicFramePr>
            <a:graphicFrameLocks noChangeAspect="1"/>
          </p:cNvGraphicFramePr>
          <p:nvPr userDrawn="1">
            <p:custDataLst>
              <p:tags r:id="rId1"/>
            </p:custDataLst>
            <p:extLst>
              <p:ext uri="{D42A27DB-BD31-4B8C-83A1-F6EECF244321}">
                <p14:modId xmlns:p14="http://schemas.microsoft.com/office/powerpoint/2010/main" val="33358918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FCD001AA-3D57-2C77-2540-940ECF9F8D4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42EA2AED-9777-7142-9F23-7C3A337A0C1C}"/>
              </a:ext>
            </a:extLst>
          </p:cNvPr>
          <p:cNvSpPr>
            <a:spLocks noGrp="1"/>
          </p:cNvSpPr>
          <p:nvPr>
            <p:ph type="title"/>
          </p:nvPr>
        </p:nvSpPr>
        <p:spPr>
          <a:xfrm>
            <a:off x="831850" y="1709738"/>
            <a:ext cx="10515600" cy="2852737"/>
          </a:xfrm>
        </p:spPr>
        <p:txBody>
          <a:bodyPr vert="horz" anchor="b"/>
          <a:lstStyle>
            <a:lvl1pP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EF5ADC06-8B06-6CDD-BF66-8EBCB0DECEB1}"/>
              </a:ext>
            </a:extLst>
          </p:cNvPr>
          <p:cNvSpPr>
            <a:spLocks noGrp="1"/>
          </p:cNvSpPr>
          <p:nvPr>
            <p:ph type="body" idx="1"/>
          </p:nvPr>
        </p:nvSpPr>
        <p:spPr>
          <a:xfrm>
            <a:off x="831850" y="4589463"/>
            <a:ext cx="10515600" cy="1500187"/>
          </a:xfrm>
        </p:spPr>
        <p:txBody>
          <a:bodyPr/>
          <a:lstStyle>
            <a:lvl1pPr marL="0" indent="0" rtl="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dirty="0"/>
              <a:t>Muokkaa tekstin perustyylejä napsauttamalla</a:t>
            </a:r>
          </a:p>
        </p:txBody>
      </p:sp>
      <p:sp>
        <p:nvSpPr>
          <p:cNvPr id="4" name="Päivämäärän paikkamerkki 3">
            <a:extLst>
              <a:ext uri="{FF2B5EF4-FFF2-40B4-BE49-F238E27FC236}">
                <a16:creationId xmlns:a16="http://schemas.microsoft.com/office/drawing/2014/main" id="{9FD750AE-2220-C10A-C064-383249B0EEF5}"/>
              </a:ext>
            </a:extLst>
          </p:cNvPr>
          <p:cNvSpPr>
            <a:spLocks noGrp="1"/>
          </p:cNvSpPr>
          <p:nvPr>
            <p:ph type="dt" sz="half" idx="10"/>
          </p:nvPr>
        </p:nvSpPr>
        <p:spPr/>
        <p:txBody>
          <a:bodyPr/>
          <a:lstStyle>
            <a:lvl1pPr rtl="0">
              <a:defRPr/>
            </a:lvl1pPr>
          </a:lstStyle>
          <a:p>
            <a:fld id="{63DAEB2A-6B27-465B-AEEE-ECA0B71B3C92}" type="datetime1">
              <a:rPr lang="fi-FI" smtClean="0"/>
              <a:t>16.4.2026</a:t>
            </a:fld>
            <a:endParaRPr lang="fi-FI" dirty="0"/>
          </a:p>
        </p:txBody>
      </p:sp>
      <p:sp>
        <p:nvSpPr>
          <p:cNvPr id="5" name="Alatunnisteen paikkamerkki 4">
            <a:extLst>
              <a:ext uri="{FF2B5EF4-FFF2-40B4-BE49-F238E27FC236}">
                <a16:creationId xmlns:a16="http://schemas.microsoft.com/office/drawing/2014/main" id="{4EF479D6-3759-7188-DCAC-C1E4B01FF41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77EAC303-4EC9-2BA1-8B49-207C294DF3D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149967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Kaksi sisältökohdett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E2BD139F-5856-2935-1075-115BB5384FAB}"/>
              </a:ext>
            </a:extLst>
          </p:cNvPr>
          <p:cNvGraphicFramePr>
            <a:graphicFrameLocks noChangeAspect="1"/>
          </p:cNvGraphicFramePr>
          <p:nvPr userDrawn="1">
            <p:custDataLst>
              <p:tags r:id="rId1"/>
            </p:custDataLst>
            <p:extLst>
              <p:ext uri="{D42A27DB-BD31-4B8C-83A1-F6EECF244321}">
                <p14:modId xmlns:p14="http://schemas.microsoft.com/office/powerpoint/2010/main" val="30087667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E2BD139F-5856-2935-1075-115BB5384FA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489418D-8B64-1E18-33F1-9DC621EF47F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1F22096A-3D04-589A-E3B2-9FCA9D0C3C67}"/>
              </a:ext>
            </a:extLst>
          </p:cNvPr>
          <p:cNvSpPr>
            <a:spLocks noGrp="1"/>
          </p:cNvSpPr>
          <p:nvPr>
            <p:ph sz="half" idx="1"/>
          </p:nvPr>
        </p:nvSpPr>
        <p:spPr>
          <a:xfrm>
            <a:off x="838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1CE450F9-58E6-B9B8-180C-F56CECEF9975}"/>
              </a:ext>
            </a:extLst>
          </p:cNvPr>
          <p:cNvSpPr>
            <a:spLocks noGrp="1"/>
          </p:cNvSpPr>
          <p:nvPr>
            <p:ph sz="half" idx="2"/>
          </p:nvPr>
        </p:nvSpPr>
        <p:spPr>
          <a:xfrm>
            <a:off x="6172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a:extLst>
              <a:ext uri="{FF2B5EF4-FFF2-40B4-BE49-F238E27FC236}">
                <a16:creationId xmlns:a16="http://schemas.microsoft.com/office/drawing/2014/main" id="{505EF220-E7E5-36D5-7EE1-286FF994DB95}"/>
              </a:ext>
            </a:extLst>
          </p:cNvPr>
          <p:cNvSpPr>
            <a:spLocks noGrp="1"/>
          </p:cNvSpPr>
          <p:nvPr>
            <p:ph type="dt" sz="half" idx="10"/>
          </p:nvPr>
        </p:nvSpPr>
        <p:spPr/>
        <p:txBody>
          <a:bodyPr/>
          <a:lstStyle>
            <a:lvl1pPr rtl="0">
              <a:defRPr/>
            </a:lvl1pPr>
          </a:lstStyle>
          <a:p>
            <a:fld id="{C880F75D-6791-480D-A566-AC774412168C}" type="datetime1">
              <a:rPr lang="fi-FI" smtClean="0"/>
              <a:t>16.4.2026</a:t>
            </a:fld>
            <a:endParaRPr lang="fi-FI" dirty="0"/>
          </a:p>
        </p:txBody>
      </p:sp>
      <p:sp>
        <p:nvSpPr>
          <p:cNvPr id="6" name="Alatunnisteen paikkamerkki 5">
            <a:extLst>
              <a:ext uri="{FF2B5EF4-FFF2-40B4-BE49-F238E27FC236}">
                <a16:creationId xmlns:a16="http://schemas.microsoft.com/office/drawing/2014/main" id="{8C572BD7-2504-67F6-CE98-34BC3EBACF37}"/>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553AB83F-5C80-36A9-F51A-07A532BCFDA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439923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F15A5BC6-9A7D-953E-8802-6952FDF6356D}"/>
              </a:ext>
            </a:extLst>
          </p:cNvPr>
          <p:cNvGraphicFramePr>
            <a:graphicFrameLocks noChangeAspect="1"/>
          </p:cNvGraphicFramePr>
          <p:nvPr userDrawn="1">
            <p:custDataLst>
              <p:tags r:id="rId1"/>
            </p:custDataLst>
            <p:extLst>
              <p:ext uri="{D42A27DB-BD31-4B8C-83A1-F6EECF244321}">
                <p14:modId xmlns:p14="http://schemas.microsoft.com/office/powerpoint/2010/main" val="11307589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1" name="think-cell data - do not delete" hidden="1">
                        <a:extLst>
                          <a:ext uri="{FF2B5EF4-FFF2-40B4-BE49-F238E27FC236}">
                            <a16:creationId xmlns:a16="http://schemas.microsoft.com/office/drawing/2014/main" id="{F15A5BC6-9A7D-953E-8802-6952FDF6356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D7411119-8EBC-66A3-F8C4-D862CCA67436}"/>
              </a:ext>
            </a:extLst>
          </p:cNvPr>
          <p:cNvSpPr>
            <a:spLocks noGrp="1"/>
          </p:cNvSpPr>
          <p:nvPr>
            <p:ph type="title"/>
          </p:nvPr>
        </p:nvSpPr>
        <p:spPr>
          <a:xfrm>
            <a:off x="839788" y="365125"/>
            <a:ext cx="10515600" cy="1325563"/>
          </a:xfrm>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6E46C1B-748E-705F-04E3-A8EF27DD10C1}"/>
              </a:ext>
            </a:extLst>
          </p:cNvPr>
          <p:cNvSpPr>
            <a:spLocks noGrp="1"/>
          </p:cNvSpPr>
          <p:nvPr>
            <p:ph type="body" idx="1"/>
          </p:nvPr>
        </p:nvSpPr>
        <p:spPr>
          <a:xfrm>
            <a:off x="839788" y="1681163"/>
            <a:ext cx="5157787"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F443AC18-468A-B76A-F950-5E70586D7084}"/>
              </a:ext>
            </a:extLst>
          </p:cNvPr>
          <p:cNvSpPr>
            <a:spLocks noGrp="1"/>
          </p:cNvSpPr>
          <p:nvPr>
            <p:ph sz="half" idx="2"/>
          </p:nvPr>
        </p:nvSpPr>
        <p:spPr>
          <a:xfrm>
            <a:off x="839788" y="2505075"/>
            <a:ext cx="5157787"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B10B0E73-45EE-3F6E-13E7-200B1E427092}"/>
              </a:ext>
            </a:extLst>
          </p:cNvPr>
          <p:cNvSpPr>
            <a:spLocks noGrp="1"/>
          </p:cNvSpPr>
          <p:nvPr>
            <p:ph type="body" sz="quarter" idx="3"/>
          </p:nvPr>
        </p:nvSpPr>
        <p:spPr>
          <a:xfrm>
            <a:off x="6172200" y="1681163"/>
            <a:ext cx="5183188"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F7D1500F-BA75-1B7E-786B-CFBD88A0D887}"/>
              </a:ext>
            </a:extLst>
          </p:cNvPr>
          <p:cNvSpPr>
            <a:spLocks noGrp="1"/>
          </p:cNvSpPr>
          <p:nvPr>
            <p:ph sz="quarter" idx="4"/>
          </p:nvPr>
        </p:nvSpPr>
        <p:spPr>
          <a:xfrm>
            <a:off x="6172200" y="2505075"/>
            <a:ext cx="5183188"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6">
            <a:extLst>
              <a:ext uri="{FF2B5EF4-FFF2-40B4-BE49-F238E27FC236}">
                <a16:creationId xmlns:a16="http://schemas.microsoft.com/office/drawing/2014/main" id="{BDC5A180-868A-F63B-ECF3-4A4706DE8062}"/>
              </a:ext>
            </a:extLst>
          </p:cNvPr>
          <p:cNvSpPr>
            <a:spLocks noGrp="1"/>
          </p:cNvSpPr>
          <p:nvPr>
            <p:ph type="dt" sz="half" idx="10"/>
          </p:nvPr>
        </p:nvSpPr>
        <p:spPr/>
        <p:txBody>
          <a:bodyPr/>
          <a:lstStyle>
            <a:lvl1pPr rtl="0">
              <a:defRPr/>
            </a:lvl1pPr>
          </a:lstStyle>
          <a:p>
            <a:fld id="{B6130037-9F02-41ED-A7BB-EC04D69B36FB}" type="datetime1">
              <a:rPr lang="fi-FI" smtClean="0"/>
              <a:t>16.4.2026</a:t>
            </a:fld>
            <a:endParaRPr lang="fi-FI" dirty="0"/>
          </a:p>
        </p:txBody>
      </p:sp>
      <p:sp>
        <p:nvSpPr>
          <p:cNvPr id="8" name="Alatunnisteen paikkamerkki 7">
            <a:extLst>
              <a:ext uri="{FF2B5EF4-FFF2-40B4-BE49-F238E27FC236}">
                <a16:creationId xmlns:a16="http://schemas.microsoft.com/office/drawing/2014/main" id="{5F299699-AADB-FFF0-C04E-77A6AF57455F}"/>
              </a:ext>
            </a:extLst>
          </p:cNvPr>
          <p:cNvSpPr>
            <a:spLocks noGrp="1"/>
          </p:cNvSpPr>
          <p:nvPr>
            <p:ph type="ftr" sz="quarter" idx="11"/>
          </p:nvPr>
        </p:nvSpPr>
        <p:spPr/>
        <p:txBody>
          <a:bodyPr/>
          <a:lstStyle>
            <a:lvl1pPr rtl="0">
              <a:defRPr/>
            </a:lvl1pPr>
          </a:lstStyle>
          <a:p>
            <a:endParaRPr lang="fi-FI" dirty="0"/>
          </a:p>
        </p:txBody>
      </p:sp>
      <p:sp>
        <p:nvSpPr>
          <p:cNvPr id="9" name="Dian numeron paikkamerkki 8">
            <a:extLst>
              <a:ext uri="{FF2B5EF4-FFF2-40B4-BE49-F238E27FC236}">
                <a16:creationId xmlns:a16="http://schemas.microsoft.com/office/drawing/2014/main" id="{2E9F2FAA-F141-3464-24CC-3F04904EFCF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019323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Vain otsikko">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D9C48B7-C53D-B526-8542-DC65D5220434}"/>
              </a:ext>
            </a:extLst>
          </p:cNvPr>
          <p:cNvGraphicFramePr>
            <a:graphicFrameLocks noChangeAspect="1"/>
          </p:cNvGraphicFramePr>
          <p:nvPr userDrawn="1">
            <p:custDataLst>
              <p:tags r:id="rId1"/>
            </p:custDataLst>
            <p:extLst>
              <p:ext uri="{D42A27DB-BD31-4B8C-83A1-F6EECF244321}">
                <p14:modId xmlns:p14="http://schemas.microsoft.com/office/powerpoint/2010/main" val="35520355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DD9C48B7-C53D-B526-8542-DC65D522043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B68E42F-BD3C-B4D9-E5F0-119677C50E8D}"/>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EE907999-DBE6-9501-6803-3ADA9E7AD0FF}"/>
              </a:ext>
            </a:extLst>
          </p:cNvPr>
          <p:cNvSpPr>
            <a:spLocks noGrp="1"/>
          </p:cNvSpPr>
          <p:nvPr>
            <p:ph type="dt" sz="half" idx="10"/>
          </p:nvPr>
        </p:nvSpPr>
        <p:spPr/>
        <p:txBody>
          <a:bodyPr/>
          <a:lstStyle>
            <a:lvl1pPr rtl="0">
              <a:defRPr/>
            </a:lvl1pPr>
          </a:lstStyle>
          <a:p>
            <a:fld id="{E6E1D60F-37C9-4A32-975D-C0558F29A12C}" type="datetime1">
              <a:rPr lang="fi-FI" smtClean="0"/>
              <a:t>16.4.2026</a:t>
            </a:fld>
            <a:endParaRPr lang="fi-FI" dirty="0"/>
          </a:p>
        </p:txBody>
      </p:sp>
      <p:sp>
        <p:nvSpPr>
          <p:cNvPr id="4" name="Alatunnisteen paikkamerkki 3">
            <a:extLst>
              <a:ext uri="{FF2B5EF4-FFF2-40B4-BE49-F238E27FC236}">
                <a16:creationId xmlns:a16="http://schemas.microsoft.com/office/drawing/2014/main" id="{B45DAC2D-8BE9-C096-5C33-4CFB149D72BB}"/>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8A220945-684E-944A-A7BC-875B885CA881}"/>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49635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Tyhjä">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9EDEA00B-4F4D-C1E8-F821-C8E67ACC3A38}"/>
              </a:ext>
            </a:extLst>
          </p:cNvPr>
          <p:cNvGraphicFramePr>
            <a:graphicFrameLocks noChangeAspect="1"/>
          </p:cNvGraphicFramePr>
          <p:nvPr userDrawn="1">
            <p:custDataLst>
              <p:tags r:id="rId1"/>
            </p:custDataLst>
            <p:extLst>
              <p:ext uri="{D42A27DB-BD31-4B8C-83A1-F6EECF244321}">
                <p14:modId xmlns:p14="http://schemas.microsoft.com/office/powerpoint/2010/main" val="330459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9EDEA00B-4F4D-C1E8-F821-C8E67ACC3A3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äivämäärän paikkamerkki 1">
            <a:extLst>
              <a:ext uri="{FF2B5EF4-FFF2-40B4-BE49-F238E27FC236}">
                <a16:creationId xmlns:a16="http://schemas.microsoft.com/office/drawing/2014/main" id="{480E2AC9-49DC-7DC2-2E0C-7945A3B415AB}"/>
              </a:ext>
            </a:extLst>
          </p:cNvPr>
          <p:cNvSpPr>
            <a:spLocks noGrp="1"/>
          </p:cNvSpPr>
          <p:nvPr>
            <p:ph type="dt" sz="half" idx="10"/>
          </p:nvPr>
        </p:nvSpPr>
        <p:spPr/>
        <p:txBody>
          <a:bodyPr/>
          <a:lstStyle>
            <a:lvl1pPr rtl="0">
              <a:defRPr/>
            </a:lvl1pPr>
          </a:lstStyle>
          <a:p>
            <a:fld id="{E809E0D1-A377-4202-9135-6D40DCCAA73F}" type="datetime1">
              <a:rPr lang="fi-FI" smtClean="0"/>
              <a:t>16.4.2026</a:t>
            </a:fld>
            <a:endParaRPr lang="fi-FI" dirty="0"/>
          </a:p>
        </p:txBody>
      </p:sp>
      <p:sp>
        <p:nvSpPr>
          <p:cNvPr id="3" name="Alatunnisteen paikkamerkki 2">
            <a:extLst>
              <a:ext uri="{FF2B5EF4-FFF2-40B4-BE49-F238E27FC236}">
                <a16:creationId xmlns:a16="http://schemas.microsoft.com/office/drawing/2014/main" id="{0364B013-B2CC-AF3C-9E9C-FA8C03672412}"/>
              </a:ext>
            </a:extLst>
          </p:cNvPr>
          <p:cNvSpPr>
            <a:spLocks noGrp="1"/>
          </p:cNvSpPr>
          <p:nvPr>
            <p:ph type="ftr" sz="quarter" idx="11"/>
          </p:nvPr>
        </p:nvSpPr>
        <p:spPr/>
        <p:txBody>
          <a:bodyPr/>
          <a:lstStyle>
            <a:lvl1pPr rtl="0">
              <a:defRPr/>
            </a:lvl1pPr>
          </a:lstStyle>
          <a:p>
            <a:endParaRPr lang="fi-FI" dirty="0"/>
          </a:p>
        </p:txBody>
      </p:sp>
      <p:sp>
        <p:nvSpPr>
          <p:cNvPr id="4" name="Dian numeron paikkamerkki 3">
            <a:extLst>
              <a:ext uri="{FF2B5EF4-FFF2-40B4-BE49-F238E27FC236}">
                <a16:creationId xmlns:a16="http://schemas.microsoft.com/office/drawing/2014/main" id="{DFC89A03-B0B3-01BF-A260-66A36BB2281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5784526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Kuvatekstillinen sisältö">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BEDF092B-723D-D008-2E6B-AB11D168688D}"/>
              </a:ext>
            </a:extLst>
          </p:cNvPr>
          <p:cNvGraphicFramePr>
            <a:graphicFrameLocks noChangeAspect="1"/>
          </p:cNvGraphicFramePr>
          <p:nvPr userDrawn="1">
            <p:custDataLst>
              <p:tags r:id="rId1"/>
            </p:custDataLst>
            <p:extLst>
              <p:ext uri="{D42A27DB-BD31-4B8C-83A1-F6EECF244321}">
                <p14:modId xmlns:p14="http://schemas.microsoft.com/office/powerpoint/2010/main" val="11714040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BEDF092B-723D-D008-2E6B-AB11D16868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0278122-BF03-59DB-D685-4CA57E7036E4}"/>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D2A58C85-73F9-B584-EFBE-E882E7E83852}"/>
              </a:ext>
            </a:extLst>
          </p:cNvPr>
          <p:cNvSpPr>
            <a:spLocks noGrp="1"/>
          </p:cNvSpPr>
          <p:nvPr>
            <p:ph idx="1"/>
          </p:nvPr>
        </p:nvSpPr>
        <p:spPr>
          <a:xfrm>
            <a:off x="5183188" y="987425"/>
            <a:ext cx="6172200" cy="4873625"/>
          </a:xfrm>
        </p:spPr>
        <p:txBody>
          <a:bodyPr/>
          <a:lstStyle>
            <a:lvl1pPr rtl="0">
              <a:defRPr sz="3200"/>
            </a:lvl1pPr>
            <a:lvl2pPr rtl="0">
              <a:defRPr sz="2800"/>
            </a:lvl2pPr>
            <a:lvl3pPr rtl="0">
              <a:defRPr sz="2400"/>
            </a:lvl3pPr>
            <a:lvl4pPr rtl="0">
              <a:defRPr sz="2000"/>
            </a:lvl4pPr>
            <a:lvl5pPr rtl="0">
              <a:defRPr sz="20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894AAF46-6C51-56CF-78DF-BA437039FA5E}"/>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D4DF2FFA-1C38-EEF6-14F4-8AA226244055}"/>
              </a:ext>
            </a:extLst>
          </p:cNvPr>
          <p:cNvSpPr>
            <a:spLocks noGrp="1"/>
          </p:cNvSpPr>
          <p:nvPr>
            <p:ph type="dt" sz="half" idx="10"/>
          </p:nvPr>
        </p:nvSpPr>
        <p:spPr/>
        <p:txBody>
          <a:bodyPr/>
          <a:lstStyle>
            <a:lvl1pPr rtl="0">
              <a:defRPr/>
            </a:lvl1pPr>
          </a:lstStyle>
          <a:p>
            <a:fld id="{14BEE9BD-ACF3-47DB-886F-772B3CBCCECE}" type="datetime1">
              <a:rPr lang="fi-FI" smtClean="0"/>
              <a:t>16.4.2026</a:t>
            </a:fld>
            <a:endParaRPr lang="fi-FI" dirty="0"/>
          </a:p>
        </p:txBody>
      </p:sp>
      <p:sp>
        <p:nvSpPr>
          <p:cNvPr id="6" name="Alatunnisteen paikkamerkki 5">
            <a:extLst>
              <a:ext uri="{FF2B5EF4-FFF2-40B4-BE49-F238E27FC236}">
                <a16:creationId xmlns:a16="http://schemas.microsoft.com/office/drawing/2014/main" id="{225B4DC5-6A38-0C93-B6B6-FF8841854124}"/>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E6B94194-FAEC-F2E1-CD32-C3C0FB1F92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7203187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Kuvatekstillinen kuv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8B605DFB-8FDB-8BEB-25C8-8B50E3E68D4F}"/>
              </a:ext>
            </a:extLst>
          </p:cNvPr>
          <p:cNvGraphicFramePr>
            <a:graphicFrameLocks noChangeAspect="1"/>
          </p:cNvGraphicFramePr>
          <p:nvPr userDrawn="1">
            <p:custDataLst>
              <p:tags r:id="rId1"/>
            </p:custDataLst>
            <p:extLst>
              <p:ext uri="{D42A27DB-BD31-4B8C-83A1-F6EECF244321}">
                <p14:modId xmlns:p14="http://schemas.microsoft.com/office/powerpoint/2010/main" val="6680657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8B605DFB-8FDB-8BEB-25C8-8B50E3E68D4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867D7A5-7B8A-4CB2-E85A-75CC906DB6C3}"/>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Kuvan paikkamerkki 2">
            <a:extLst>
              <a:ext uri="{FF2B5EF4-FFF2-40B4-BE49-F238E27FC236}">
                <a16:creationId xmlns:a16="http://schemas.microsoft.com/office/drawing/2014/main" id="{766079E2-857A-B424-7D9A-4FF970B6FF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i-FI"/>
          </a:p>
        </p:txBody>
      </p:sp>
      <p:sp>
        <p:nvSpPr>
          <p:cNvPr id="4" name="Tekstin paikkamerkki 3">
            <a:extLst>
              <a:ext uri="{FF2B5EF4-FFF2-40B4-BE49-F238E27FC236}">
                <a16:creationId xmlns:a16="http://schemas.microsoft.com/office/drawing/2014/main" id="{94CF4392-D026-5DB3-9433-E42D18F772B0}"/>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FD22DBA6-AD8A-DE68-3908-A40BAA0B5362}"/>
              </a:ext>
            </a:extLst>
          </p:cNvPr>
          <p:cNvSpPr>
            <a:spLocks noGrp="1"/>
          </p:cNvSpPr>
          <p:nvPr>
            <p:ph type="dt" sz="half" idx="10"/>
          </p:nvPr>
        </p:nvSpPr>
        <p:spPr/>
        <p:txBody>
          <a:bodyPr/>
          <a:lstStyle>
            <a:lvl1pPr rtl="0">
              <a:defRPr/>
            </a:lvl1pPr>
          </a:lstStyle>
          <a:p>
            <a:fld id="{12D9EF40-2292-41FE-A6B8-23505C0055DD}" type="datetime1">
              <a:rPr lang="fi-FI" smtClean="0"/>
              <a:t>16.4.2026</a:t>
            </a:fld>
            <a:endParaRPr lang="fi-FI" dirty="0"/>
          </a:p>
        </p:txBody>
      </p:sp>
      <p:sp>
        <p:nvSpPr>
          <p:cNvPr id="6" name="Alatunnisteen paikkamerkki 5">
            <a:extLst>
              <a:ext uri="{FF2B5EF4-FFF2-40B4-BE49-F238E27FC236}">
                <a16:creationId xmlns:a16="http://schemas.microsoft.com/office/drawing/2014/main" id="{0BD160F5-E268-24D7-071D-CFCC7C2481FA}"/>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889169D7-E651-F85D-A3B5-5285360FA07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8684902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Otsikko ja pystysuor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83AA0A6-17ED-77FD-9B47-2B8E0756511A}"/>
              </a:ext>
            </a:extLst>
          </p:cNvPr>
          <p:cNvGraphicFramePr>
            <a:graphicFrameLocks noChangeAspect="1"/>
          </p:cNvGraphicFramePr>
          <p:nvPr userDrawn="1">
            <p:custDataLst>
              <p:tags r:id="rId1"/>
            </p:custDataLst>
            <p:extLst>
              <p:ext uri="{D42A27DB-BD31-4B8C-83A1-F6EECF244321}">
                <p14:modId xmlns:p14="http://schemas.microsoft.com/office/powerpoint/2010/main" val="39857652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83AA0A6-17ED-77FD-9B47-2B8E0756511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9A980C5-BC16-2EBD-F909-66A5008494B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B6F0CD98-789A-DFA0-6935-68D1EBED9847}"/>
              </a:ext>
            </a:extLst>
          </p:cNvPr>
          <p:cNvSpPr>
            <a:spLocks noGrp="1"/>
          </p:cNvSpPr>
          <p:nvPr>
            <p:ph type="body" orient="vert" idx="1"/>
          </p:nvPr>
        </p:nvSpPr>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004C72E0-ED9D-F158-FAE8-4BF19DC3F853}"/>
              </a:ext>
            </a:extLst>
          </p:cNvPr>
          <p:cNvSpPr>
            <a:spLocks noGrp="1"/>
          </p:cNvSpPr>
          <p:nvPr>
            <p:ph type="dt" sz="half" idx="10"/>
          </p:nvPr>
        </p:nvSpPr>
        <p:spPr/>
        <p:txBody>
          <a:bodyPr/>
          <a:lstStyle>
            <a:lvl1pPr rtl="0">
              <a:defRPr/>
            </a:lvl1pPr>
          </a:lstStyle>
          <a:p>
            <a:fld id="{25C11982-B473-438F-8261-A336896436F7}" type="datetime1">
              <a:rPr lang="fi-FI" smtClean="0"/>
              <a:t>16.4.2026</a:t>
            </a:fld>
            <a:endParaRPr lang="fi-FI" dirty="0"/>
          </a:p>
        </p:txBody>
      </p:sp>
      <p:sp>
        <p:nvSpPr>
          <p:cNvPr id="5" name="Alatunnisteen paikkamerkki 4">
            <a:extLst>
              <a:ext uri="{FF2B5EF4-FFF2-40B4-BE49-F238E27FC236}">
                <a16:creationId xmlns:a16="http://schemas.microsoft.com/office/drawing/2014/main" id="{DEEA8C4F-68E2-4229-1E3D-41BF85462B38}"/>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5439D74E-C56B-A26A-8969-3AC1D3469B0D}"/>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3422690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Pystysuora otsikko j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59ED88B-5A2F-0D02-6873-1966B141838D}"/>
              </a:ext>
            </a:extLst>
          </p:cNvPr>
          <p:cNvGraphicFramePr>
            <a:graphicFrameLocks noChangeAspect="1"/>
          </p:cNvGraphicFramePr>
          <p:nvPr userDrawn="1">
            <p:custDataLst>
              <p:tags r:id="rId1"/>
            </p:custDataLst>
            <p:extLst>
              <p:ext uri="{D42A27DB-BD31-4B8C-83A1-F6EECF244321}">
                <p14:modId xmlns:p14="http://schemas.microsoft.com/office/powerpoint/2010/main" val="12081216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59ED88B-5A2F-0D02-6873-1966B14183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ystysuora otsikko 1">
            <a:extLst>
              <a:ext uri="{FF2B5EF4-FFF2-40B4-BE49-F238E27FC236}">
                <a16:creationId xmlns:a16="http://schemas.microsoft.com/office/drawing/2014/main" id="{4F164AF4-1649-755A-C0DC-A2530E4E01E4}"/>
              </a:ext>
            </a:extLst>
          </p:cNvPr>
          <p:cNvSpPr>
            <a:spLocks noGrp="1"/>
          </p:cNvSpPr>
          <p:nvPr>
            <p:ph type="title" orient="vert"/>
          </p:nvPr>
        </p:nvSpPr>
        <p:spPr>
          <a:xfrm>
            <a:off x="8724900" y="365125"/>
            <a:ext cx="2628900" cy="5811838"/>
          </a:xfrm>
        </p:spPr>
        <p:txBody>
          <a:bodyPr vert="eaVert"/>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640DC179-7F3D-6AED-392D-270863EF0EEE}"/>
              </a:ext>
            </a:extLst>
          </p:cNvPr>
          <p:cNvSpPr>
            <a:spLocks noGrp="1"/>
          </p:cNvSpPr>
          <p:nvPr>
            <p:ph type="body" orient="vert" idx="1"/>
          </p:nvPr>
        </p:nvSpPr>
        <p:spPr>
          <a:xfrm>
            <a:off x="838200" y="365125"/>
            <a:ext cx="7734300" cy="5811838"/>
          </a:xfrm>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1D1FE52-1DEE-9AFE-7E8B-AF44404994AF}"/>
              </a:ext>
            </a:extLst>
          </p:cNvPr>
          <p:cNvSpPr>
            <a:spLocks noGrp="1"/>
          </p:cNvSpPr>
          <p:nvPr>
            <p:ph type="dt" sz="half" idx="10"/>
          </p:nvPr>
        </p:nvSpPr>
        <p:spPr/>
        <p:txBody>
          <a:bodyPr/>
          <a:lstStyle>
            <a:lvl1pPr rtl="0">
              <a:defRPr/>
            </a:lvl1pPr>
          </a:lstStyle>
          <a:p>
            <a:fld id="{15C53226-763A-4D5B-BC9B-05C3F2698592}" type="datetime1">
              <a:rPr lang="fi-FI" smtClean="0"/>
              <a:t>16.4.2026</a:t>
            </a:fld>
            <a:endParaRPr lang="fi-FI" dirty="0"/>
          </a:p>
        </p:txBody>
      </p:sp>
      <p:sp>
        <p:nvSpPr>
          <p:cNvPr id="5" name="Alatunnisteen paikkamerkki 4">
            <a:extLst>
              <a:ext uri="{FF2B5EF4-FFF2-40B4-BE49-F238E27FC236}">
                <a16:creationId xmlns:a16="http://schemas.microsoft.com/office/drawing/2014/main" id="{D4D723AA-77E2-58A8-5378-98C06D6AD8AC}"/>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1F4B12E0-F97A-5976-4B1F-E2324F6032F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1376794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00456896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25311068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51915294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C1BFE927-55DD-44D1-9DEE-3F166C909C53}" type="datetime1">
              <a:rPr lang="fi-FI" smtClean="0"/>
              <a:t>16.4.2026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8978347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2000523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2C35FEBF-A228-426E-B6FC-F71DE943B2F6}" type="datetime1">
              <a:rPr lang="fi-FI" smtClean="0"/>
              <a:t>16.4.2026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9815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34802246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C9EC0FA7-E24D-46D0-879D-3B83F5856FDF}" type="datetime1">
              <a:rPr lang="fi-FI" smtClean="0"/>
              <a:t>16.4.2026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1607556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3764833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139BF1E8-AABB-4E1E-97F5-D6E99AEC21EB}" type="datetime1">
              <a:rPr lang="fi-FI" smtClean="0"/>
              <a:t>16.4.2026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5355113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322406468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2E797ED2-A5E9-4720-A1CA-6392A2E849FB}" type="datetime1">
              <a:rPr lang="fi-FI" smtClean="0"/>
              <a:t>16.4.2026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42666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377135661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21BCAD44-F718-4DE9-9264-AA2AA7257E29}" type="datetime1">
              <a:rPr lang="fi-FI" smtClean="0"/>
              <a:t>16.4.2026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7066396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5070C51-2CAB-0194-7E6A-3FA52BAA8F4E}"/>
              </a:ext>
            </a:extLst>
          </p:cNvPr>
          <p:cNvGraphicFramePr>
            <a:graphicFrameLocks noChangeAspect="1"/>
          </p:cNvGraphicFramePr>
          <p:nvPr userDrawn="1">
            <p:custDataLst>
              <p:tags r:id="rId1"/>
            </p:custDataLst>
            <p:extLst>
              <p:ext uri="{D42A27DB-BD31-4B8C-83A1-F6EECF244321}">
                <p14:modId xmlns:p14="http://schemas.microsoft.com/office/powerpoint/2010/main" val="2215174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5070C51-2CAB-0194-7E6A-3FA52BAA8F4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30F210A7-A6E4-40B7-839C-6D611282B860}"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3390584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68DB540-B56F-1326-3F65-77878AE280AC}"/>
              </a:ext>
            </a:extLst>
          </p:cNvPr>
          <p:cNvGraphicFramePr>
            <a:graphicFrameLocks noChangeAspect="1"/>
          </p:cNvGraphicFramePr>
          <p:nvPr userDrawn="1">
            <p:custDataLst>
              <p:tags r:id="rId1"/>
            </p:custDataLst>
            <p:extLst>
              <p:ext uri="{D42A27DB-BD31-4B8C-83A1-F6EECF244321}">
                <p14:modId xmlns:p14="http://schemas.microsoft.com/office/powerpoint/2010/main" val="41119202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68DB540-B56F-1326-3F65-77878AE280A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F463E5D-F743-4111-9B0C-79355227E204}"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1593891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CE2DB21-2C40-4DB0-316C-34A5A4D84729}"/>
              </a:ext>
            </a:extLst>
          </p:cNvPr>
          <p:cNvGraphicFramePr>
            <a:graphicFrameLocks noChangeAspect="1"/>
          </p:cNvGraphicFramePr>
          <p:nvPr userDrawn="1">
            <p:custDataLst>
              <p:tags r:id="rId1"/>
            </p:custDataLst>
            <p:extLst>
              <p:ext uri="{D42A27DB-BD31-4B8C-83A1-F6EECF244321}">
                <p14:modId xmlns:p14="http://schemas.microsoft.com/office/powerpoint/2010/main" val="5740607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2CE2DB21-2C40-4DB0-316C-34A5A4D847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F39B90B0-2E89-42BE-8F7C-83263C34FC27}"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39236694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E25640B-12B4-8760-09D4-6C627A0D39A6}"/>
              </a:ext>
            </a:extLst>
          </p:cNvPr>
          <p:cNvGraphicFramePr>
            <a:graphicFrameLocks noChangeAspect="1"/>
          </p:cNvGraphicFramePr>
          <p:nvPr userDrawn="1">
            <p:custDataLst>
              <p:tags r:id="rId1"/>
            </p:custDataLst>
            <p:extLst>
              <p:ext uri="{D42A27DB-BD31-4B8C-83A1-F6EECF244321}">
                <p14:modId xmlns:p14="http://schemas.microsoft.com/office/powerpoint/2010/main" val="4469942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E25640B-12B4-8760-09D4-6C627A0D39A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BDCE2929-D2AB-4335-B952-A509706F5E8E}"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4832605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BAA5392-C94A-D0E0-4B11-A4B5AE13E618}"/>
              </a:ext>
            </a:extLst>
          </p:cNvPr>
          <p:cNvGraphicFramePr>
            <a:graphicFrameLocks noChangeAspect="1"/>
          </p:cNvGraphicFramePr>
          <p:nvPr userDrawn="1">
            <p:custDataLst>
              <p:tags r:id="rId1"/>
            </p:custDataLst>
            <p:extLst>
              <p:ext uri="{D42A27DB-BD31-4B8C-83A1-F6EECF244321}">
                <p14:modId xmlns:p14="http://schemas.microsoft.com/office/powerpoint/2010/main" val="3262137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5BAA5392-C94A-D0E0-4B11-A4B5AE13E61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9413721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C2C35B2-9828-61EF-44FF-07F819660FFC}"/>
              </a:ext>
            </a:extLst>
          </p:cNvPr>
          <p:cNvGraphicFramePr>
            <a:graphicFrameLocks noChangeAspect="1"/>
          </p:cNvGraphicFramePr>
          <p:nvPr userDrawn="1">
            <p:custDataLst>
              <p:tags r:id="rId1"/>
            </p:custDataLst>
            <p:extLst>
              <p:ext uri="{D42A27DB-BD31-4B8C-83A1-F6EECF244321}">
                <p14:modId xmlns:p14="http://schemas.microsoft.com/office/powerpoint/2010/main" val="395015910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C2C35B2-9828-61EF-44FF-07F819660F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8634D916-AC6B-40D7-A67D-5652A3236369}"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899637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49750911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122970715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52F526C1-65FC-41C0-8788-596EFC0B2059}"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5742054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151294831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161AA3C2-83AE-41B3-9E08-05536E2786C1}" type="datetime1">
              <a:rPr lang="fi-FI" smtClean="0"/>
              <a:t>16.4.2026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1435906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7581624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A0153E6A-1FCE-4DBA-B765-458DC6AF4EA5}" type="datetime1">
              <a:rPr lang="fi-FI" smtClean="0"/>
              <a:t>16.4.2026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5408931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384434912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2DC3CC65-5DE8-4535-AF18-9AFBBE011981}" type="datetime1">
              <a:rPr lang="fi-FI" smtClean="0"/>
              <a:t>16.4.2026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8120729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15893574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2807732-574A-4EF8-BC19-000885D8513F}" type="datetime1">
              <a:rPr lang="fi-FI" smtClean="0"/>
              <a:t>16.4.2026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4412441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151372762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1D67C620-02A5-4827-AFBC-FFFDDCFFB4D4}" type="datetime1">
              <a:rPr lang="fi-FI" smtClean="0"/>
              <a:t>16.4.2026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66854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2985081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7861965-656B-4E0C-B555-2FAE71FA96FC}" type="datetime1">
              <a:rPr lang="fi-FI" smtClean="0"/>
              <a:t>16.4.2026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224029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1DEB17CD-CE45-4A60-BC7D-41C53CBEA7CF}" type="datetime1">
              <a:rPr lang="fi-FI" smtClean="0"/>
              <a:t>16.4.2026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0323394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3E9A0266-6452-4F4F-B717-3427B3B47647}" type="datetime1">
              <a:rPr lang="fi-FI" smtClean="0"/>
              <a:t>16.4.2026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9507440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3DE5C987-BEA2-4AC4-B305-CCE4AD2BF2B7}" type="datetime1">
              <a:rPr lang="fi-FI" smtClean="0"/>
              <a:t>16.4.2026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70742244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19BB8EC2-6DB9-44AD-ADBA-41CBB1EEC6B2}" type="datetime1">
              <a:rPr lang="fi-FI" smtClean="0"/>
              <a:t>16.4.2026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11333476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8B0BF2BF-333F-41A1-AC83-FA39402BED77}" type="datetime1">
              <a:rPr lang="fi-FI" smtClean="0"/>
              <a:t>16.4.2026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9336254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C1886DA-F28F-1854-FC46-A503CBB019C2}"/>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C1886DA-F28F-1854-FC46-A503CBB019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A4345949-3CB4-4ECD-9F26-F9C0EF910D4E}"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66585108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0A338E2-C699-C7F2-5F5E-63869CC17F72}"/>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40A338E2-C699-C7F2-5F5E-63869CC17F7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C3355CC-01A2-68A7-29ED-11CD53C75DDB}"/>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825CBE83-F192-235E-F7DC-836AB0F66654}"/>
              </a:ext>
            </a:extLst>
          </p:cNvPr>
          <p:cNvSpPr>
            <a:spLocks noGrp="1"/>
          </p:cNvSpPr>
          <p:nvPr>
            <p:ph type="dt" sz="half" idx="10"/>
          </p:nvPr>
        </p:nvSpPr>
        <p:spPr/>
        <p:txBody>
          <a:bodyPr/>
          <a:lstStyle>
            <a:lvl1pPr rtl="0">
              <a:defRPr/>
            </a:lvl1pPr>
          </a:lstStyle>
          <a:p>
            <a:fld id="{44CE6BD3-364B-40E6-8019-E61C1CA78D70}" type="datetime1">
              <a:rPr lang="fi-FI" smtClean="0"/>
              <a:t>16.4.2026</a:t>
            </a:fld>
            <a:endParaRPr lang="fi-FI" dirty="0"/>
          </a:p>
        </p:txBody>
      </p:sp>
      <p:sp>
        <p:nvSpPr>
          <p:cNvPr id="4" name="Alatunnisteen paikkamerkki 3">
            <a:extLst>
              <a:ext uri="{FF2B5EF4-FFF2-40B4-BE49-F238E27FC236}">
                <a16:creationId xmlns:a16="http://schemas.microsoft.com/office/drawing/2014/main" id="{B1BFAE4E-829F-08B4-328F-32E16A510500}"/>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A52D7BFC-82F6-EEBD-4F87-4931CF51499B}"/>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200826502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58D8187-73F2-1D3C-3ED4-C6FB315B0949}"/>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58D8187-73F2-1D3C-3ED4-C6FB315B094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B1D82491-AEE2-4020-A2C9-A5B1B3B1AAEA}"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030606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8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21" name="think-cell data - do not delete" hidden="1">
            <a:extLst>
              <a:ext uri="{FF2B5EF4-FFF2-40B4-BE49-F238E27FC236}">
                <a16:creationId xmlns:a16="http://schemas.microsoft.com/office/drawing/2014/main" id="{C258E939-D884-70FA-82BC-5D26317A2FBB}"/>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1" name="think-cell data - do not delete" hidden="1">
                        <a:extLst>
                          <a:ext uri="{FF2B5EF4-FFF2-40B4-BE49-F238E27FC236}">
                            <a16:creationId xmlns:a16="http://schemas.microsoft.com/office/drawing/2014/main" id="{C258E939-D884-70FA-82BC-5D26317A2FB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6BBC398C-54FE-4667-B6B4-65AD85CC6F07}"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4">
            <a:extLst>
              <a:ext uri="{FF2B5EF4-FFF2-40B4-BE49-F238E27FC236}">
                <a16:creationId xmlns:a16="http://schemas.microsoft.com/office/drawing/2014/main" id="{ABD6C233-F6D2-5EE1-5C79-444B734FB469}"/>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8" name="Rectangle 35">
            <a:extLst>
              <a:ext uri="{FF2B5EF4-FFF2-40B4-BE49-F238E27FC236}">
                <a16:creationId xmlns:a16="http://schemas.microsoft.com/office/drawing/2014/main" id="{59B0FC02-AFE7-B8BE-2211-7CF2A56C5B95}"/>
              </a:ext>
            </a:extLst>
          </p:cNvPr>
          <p:cNvSpPr/>
          <p:nvPr userDrawn="1"/>
        </p:nvSpPr>
        <p:spPr>
          <a:xfrm>
            <a:off x="2441683" y="-848"/>
            <a:ext cx="2427068" cy="518181"/>
          </a:xfrm>
          <a:prstGeom prst="rect">
            <a:avLst/>
          </a:prstGeom>
          <a:solidFill>
            <a:srgbClr val="EEF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9" name="Rectangle 37">
            <a:extLst>
              <a:ext uri="{FF2B5EF4-FFF2-40B4-BE49-F238E27FC236}">
                <a16:creationId xmlns:a16="http://schemas.microsoft.com/office/drawing/2014/main" id="{DDB911F0-C19F-F821-951D-363F4D137F63}"/>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38">
            <a:extLst>
              <a:ext uri="{FF2B5EF4-FFF2-40B4-BE49-F238E27FC236}">
                <a16:creationId xmlns:a16="http://schemas.microsoft.com/office/drawing/2014/main" id="{1211648F-7844-E72C-780F-41823B302979}"/>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Toimintaperiaatteet </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käytännöt</a:t>
            </a:r>
          </a:p>
        </p:txBody>
      </p:sp>
      <p:sp>
        <p:nvSpPr>
          <p:cNvPr id="11" name="Rectangle 39">
            <a:extLst>
              <a:ext uri="{FF2B5EF4-FFF2-40B4-BE49-F238E27FC236}">
                <a16:creationId xmlns:a16="http://schemas.microsoft.com/office/drawing/2014/main" id="{7CAE788B-2D03-7674-C9BF-9DDE0FE45121}"/>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accent1">
                    <a:lumMod val="50000"/>
                  </a:schemeClr>
                </a:solidFill>
                <a:ea typeface="Inter" panose="02000503000000020004" pitchFamily="2" charset="0"/>
              </a:rPr>
              <a:t>Palveluyksikön/-pisteen tiedot</a:t>
            </a:r>
          </a:p>
        </p:txBody>
      </p:sp>
      <p:sp>
        <p:nvSpPr>
          <p:cNvPr id="12" name="Rectangle 40">
            <a:extLst>
              <a:ext uri="{FF2B5EF4-FFF2-40B4-BE49-F238E27FC236}">
                <a16:creationId xmlns:a16="http://schemas.microsoft.com/office/drawing/2014/main" id="{9BC60891-7A28-6F63-5DD2-504C39790EE0}"/>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3" name="Straight Connector 41">
            <a:extLst>
              <a:ext uri="{FF2B5EF4-FFF2-40B4-BE49-F238E27FC236}">
                <a16:creationId xmlns:a16="http://schemas.microsoft.com/office/drawing/2014/main" id="{ACD3521A-B238-F1ED-DF13-254D2AE1A47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A6DF2F59-89A3-BC4F-7D45-FDDDF178F43E}"/>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4EE4C550-0C26-1932-AEF7-74011508AC32}"/>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B14A298-A48E-9A37-39DC-748DEB0718F0}"/>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6">
            <a:extLst>
              <a:ext uri="{FF2B5EF4-FFF2-40B4-BE49-F238E27FC236}">
                <a16:creationId xmlns:a16="http://schemas.microsoft.com/office/drawing/2014/main" id="{1ED49152-2B78-8B6F-61A9-47DB4DCA91C7}"/>
              </a:ext>
            </a:extLst>
          </p:cNvPr>
          <p:cNvCxnSpPr>
            <a:cxnSpLocks/>
          </p:cNvCxnSpPr>
          <p:nvPr userDrawn="1"/>
        </p:nvCxnSpPr>
        <p:spPr>
          <a:xfrm flipH="1">
            <a:off x="-8540" y="516156"/>
            <a:ext cx="2443163"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36">
            <a:extLst>
              <a:ext uri="{FF2B5EF4-FFF2-40B4-BE49-F238E27FC236}">
                <a16:creationId xmlns:a16="http://schemas.microsoft.com/office/drawing/2014/main" id="{7F742682-B96D-506F-7735-8D63328591DB}"/>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Liitteet</a:t>
            </a:r>
          </a:p>
        </p:txBody>
      </p:sp>
      <p:cxnSp>
        <p:nvCxnSpPr>
          <p:cNvPr id="19" name="Straight Connector 46">
            <a:extLst>
              <a:ext uri="{FF2B5EF4-FFF2-40B4-BE49-F238E27FC236}">
                <a16:creationId xmlns:a16="http://schemas.microsoft.com/office/drawing/2014/main" id="{928BB3F7-0BE4-8297-9400-6A89DB8FF018}"/>
              </a:ext>
            </a:extLst>
          </p:cNvPr>
          <p:cNvCxnSpPr>
            <a:cxnSpLocks/>
          </p:cNvCxnSpPr>
          <p:nvPr userDrawn="1"/>
        </p:nvCxnSpPr>
        <p:spPr>
          <a:xfrm flipH="1">
            <a:off x="4876800" y="516156"/>
            <a:ext cx="731520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37759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9B2BBB1-75F0-1543-5D08-EA6963651594}"/>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E9B2BBB1-75F0-1543-5D08-EA69636515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646430DD-BDE6-4F99-96A1-12254D8B1FB5}"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9" name="Rectangle 6">
            <a:extLst>
              <a:ext uri="{FF2B5EF4-FFF2-40B4-BE49-F238E27FC236}">
                <a16:creationId xmlns:a16="http://schemas.microsoft.com/office/drawing/2014/main" id="{ECFCDEF2-5EE4-990E-E366-FB2A6AEBD7C0}"/>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0" name="Rectangle 12">
            <a:extLst>
              <a:ext uri="{FF2B5EF4-FFF2-40B4-BE49-F238E27FC236}">
                <a16:creationId xmlns:a16="http://schemas.microsoft.com/office/drawing/2014/main" id="{72A3610A-4685-F53C-AAE8-E8079AE199AC}"/>
              </a:ext>
            </a:extLst>
          </p:cNvPr>
          <p:cNvSpPr/>
          <p:nvPr userDrawn="1"/>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1" name="Rectangle 14">
            <a:extLst>
              <a:ext uri="{FF2B5EF4-FFF2-40B4-BE49-F238E27FC236}">
                <a16:creationId xmlns:a16="http://schemas.microsoft.com/office/drawing/2014/main" id="{1BF4957A-FB64-174E-FCD7-672DEC240481}"/>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2" name="Rectangle 15">
            <a:extLst>
              <a:ext uri="{FF2B5EF4-FFF2-40B4-BE49-F238E27FC236}">
                <a16:creationId xmlns:a16="http://schemas.microsoft.com/office/drawing/2014/main" id="{A5AE5B8B-3C70-78CB-C60F-F32CA474F52E}"/>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3" name="Rectangle 16">
            <a:extLst>
              <a:ext uri="{FF2B5EF4-FFF2-40B4-BE49-F238E27FC236}">
                <a16:creationId xmlns:a16="http://schemas.microsoft.com/office/drawing/2014/main" id="{189EB317-4216-15ED-9209-45AC88081B62}"/>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&amp; käytännöt</a:t>
            </a:r>
          </a:p>
        </p:txBody>
      </p:sp>
      <p:sp>
        <p:nvSpPr>
          <p:cNvPr id="14" name="Rectangle 18">
            <a:extLst>
              <a:ext uri="{FF2B5EF4-FFF2-40B4-BE49-F238E27FC236}">
                <a16:creationId xmlns:a16="http://schemas.microsoft.com/office/drawing/2014/main" id="{B58BD1DC-8B38-9820-BA1F-880598200C93}"/>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5" name="Rectangle 20">
            <a:extLst>
              <a:ext uri="{FF2B5EF4-FFF2-40B4-BE49-F238E27FC236}">
                <a16:creationId xmlns:a16="http://schemas.microsoft.com/office/drawing/2014/main" id="{FD4C079F-D67E-86F3-FC80-164C400E0B9D}"/>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6" name="Straight Connector 21">
            <a:extLst>
              <a:ext uri="{FF2B5EF4-FFF2-40B4-BE49-F238E27FC236}">
                <a16:creationId xmlns:a16="http://schemas.microsoft.com/office/drawing/2014/main" id="{B688A1E1-6215-84D9-E9EB-9B3E4449AAB6}"/>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4">
            <a:extLst>
              <a:ext uri="{FF2B5EF4-FFF2-40B4-BE49-F238E27FC236}">
                <a16:creationId xmlns:a16="http://schemas.microsoft.com/office/drawing/2014/main" id="{8C7C610E-C63B-F2A3-4284-16400D2F837C}"/>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25">
            <a:extLst>
              <a:ext uri="{FF2B5EF4-FFF2-40B4-BE49-F238E27FC236}">
                <a16:creationId xmlns:a16="http://schemas.microsoft.com/office/drawing/2014/main" id="{A746A806-4880-A01B-782D-41E0A306AB1D}"/>
              </a:ext>
            </a:extLst>
          </p:cNvPr>
          <p:cNvCxnSpPr>
            <a:cxnSpLocks/>
          </p:cNvCxnSpPr>
          <p:nvPr userDrawn="1"/>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6">
            <a:extLst>
              <a:ext uri="{FF2B5EF4-FFF2-40B4-BE49-F238E27FC236}">
                <a16:creationId xmlns:a16="http://schemas.microsoft.com/office/drawing/2014/main" id="{634B93C8-EE79-C4CA-2996-12E46B4F64AB}"/>
              </a:ext>
            </a:extLst>
          </p:cNvPr>
          <p:cNvCxnSpPr>
            <a:cxnSpLocks/>
          </p:cNvCxnSpPr>
          <p:nvPr userDrawn="1"/>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22">
            <a:extLst>
              <a:ext uri="{FF2B5EF4-FFF2-40B4-BE49-F238E27FC236}">
                <a16:creationId xmlns:a16="http://schemas.microsoft.com/office/drawing/2014/main" id="{29428DE1-077D-C61F-D802-39CDA787CCC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2">
            <a:extLst>
              <a:ext uri="{FF2B5EF4-FFF2-40B4-BE49-F238E27FC236}">
                <a16:creationId xmlns:a16="http://schemas.microsoft.com/office/drawing/2014/main" id="{85E86893-D6E5-3D11-3927-CC3D1FBD4538}"/>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856122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6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E13D40E-877C-A9D4-4811-76001E2E9045}"/>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4E13D40E-877C-A9D4-4811-76001E2E90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Suorakulmio 6">
            <a:extLst>
              <a:ext uri="{FF2B5EF4-FFF2-40B4-BE49-F238E27FC236}">
                <a16:creationId xmlns:a16="http://schemas.microsoft.com/office/drawing/2014/main" id="{71826CA2-492E-F396-E069-D17FCFCB6368}"/>
              </a:ext>
            </a:extLst>
          </p:cNvPr>
          <p:cNvSpPr/>
          <p:nvPr userDrawn="1"/>
        </p:nvSpPr>
        <p:spPr>
          <a:xfrm>
            <a:off x="64800" y="6176964"/>
            <a:ext cx="1850400" cy="555528"/>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fi-FI" dirty="0"/>
          </a:p>
        </p:txBody>
      </p:sp>
    </p:spTree>
    <p:extLst>
      <p:ext uri="{BB962C8B-B14F-4D97-AF65-F5344CB8AC3E}">
        <p14:creationId xmlns:p14="http://schemas.microsoft.com/office/powerpoint/2010/main" val="40818424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AF8DBD1F-3EF7-C43F-B3FC-E65FBBBABE6F}"/>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AF8DBD1F-3EF7-C43F-B3FC-E65FBBBABE6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3F8F0139-3AFE-4DD4-8F21-F411B569CD11}"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8246445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7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22" name="think-cell data - do not delete" hidden="1">
            <a:extLst>
              <a:ext uri="{FF2B5EF4-FFF2-40B4-BE49-F238E27FC236}">
                <a16:creationId xmlns:a16="http://schemas.microsoft.com/office/drawing/2014/main" id="{CF0866FF-D5D5-2D20-6553-C34AC035F0D7}"/>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2" name="think-cell data - do not delete" hidden="1">
                        <a:extLst>
                          <a:ext uri="{FF2B5EF4-FFF2-40B4-BE49-F238E27FC236}">
                            <a16:creationId xmlns:a16="http://schemas.microsoft.com/office/drawing/2014/main" id="{CF0866FF-D5D5-2D20-6553-C34AC035F0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1234EEBF-7428-4E35-AD09-71A0FA620B97}"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
            <a:extLst>
              <a:ext uri="{FF2B5EF4-FFF2-40B4-BE49-F238E27FC236}">
                <a16:creationId xmlns:a16="http://schemas.microsoft.com/office/drawing/2014/main" id="{526EB075-E510-3604-0DAB-A749278C5B74}"/>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5">
            <a:extLst>
              <a:ext uri="{FF2B5EF4-FFF2-40B4-BE49-F238E27FC236}">
                <a16:creationId xmlns:a16="http://schemas.microsoft.com/office/drawing/2014/main" id="{05727ECC-3307-85B8-1B03-2D1A75CAEADB}"/>
              </a:ext>
            </a:extLst>
          </p:cNvPr>
          <p:cNvSpPr/>
          <p:nvPr userDrawn="1"/>
        </p:nvSpPr>
        <p:spPr>
          <a:xfrm>
            <a:off x="7322756" y="-1"/>
            <a:ext cx="2427068" cy="525093"/>
          </a:xfrm>
          <a:prstGeom prst="rect">
            <a:avLst/>
          </a:prstGeom>
          <a:solidFill>
            <a:srgbClr val="FDF2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6">
            <a:extLst>
              <a:ext uri="{FF2B5EF4-FFF2-40B4-BE49-F238E27FC236}">
                <a16:creationId xmlns:a16="http://schemas.microsoft.com/office/drawing/2014/main" id="{E2971453-FD5D-C423-19AB-237CB6E765F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0" name="Rectangle 7">
            <a:extLst>
              <a:ext uri="{FF2B5EF4-FFF2-40B4-BE49-F238E27FC236}">
                <a16:creationId xmlns:a16="http://schemas.microsoft.com/office/drawing/2014/main" id="{83FCBADB-7936-4ABF-21A1-1AD7B94CBFC0}"/>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&amp; seuranta</a:t>
            </a:r>
          </a:p>
        </p:txBody>
      </p:sp>
      <p:sp>
        <p:nvSpPr>
          <p:cNvPr id="11" name="Rectangle 8">
            <a:extLst>
              <a:ext uri="{FF2B5EF4-FFF2-40B4-BE49-F238E27FC236}">
                <a16:creationId xmlns:a16="http://schemas.microsoft.com/office/drawing/2014/main" id="{DA4D0B96-F52B-383B-DC29-287EB64E3C1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2" name="Rectangle 9">
            <a:extLst>
              <a:ext uri="{FF2B5EF4-FFF2-40B4-BE49-F238E27FC236}">
                <a16:creationId xmlns:a16="http://schemas.microsoft.com/office/drawing/2014/main" id="{5B2F3AD8-ADFC-0278-B731-5C930EF35944}"/>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3" name="Rectangle 10">
            <a:extLst>
              <a:ext uri="{FF2B5EF4-FFF2-40B4-BE49-F238E27FC236}">
                <a16:creationId xmlns:a16="http://schemas.microsoft.com/office/drawing/2014/main" id="{32231B9F-6D05-9EF0-E5D4-67A858456CF6}"/>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4" name="Straight Connector 11">
            <a:extLst>
              <a:ext uri="{FF2B5EF4-FFF2-40B4-BE49-F238E27FC236}">
                <a16:creationId xmlns:a16="http://schemas.microsoft.com/office/drawing/2014/main" id="{727A058F-8312-668C-EFAD-99D6C4586854}"/>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17">
            <a:extLst>
              <a:ext uri="{FF2B5EF4-FFF2-40B4-BE49-F238E27FC236}">
                <a16:creationId xmlns:a16="http://schemas.microsoft.com/office/drawing/2014/main" id="{C7FE136E-1AE6-8F8E-DA88-29BEFDD945A2}"/>
              </a:ext>
            </a:extLst>
          </p:cNvPr>
          <p:cNvCxnSpPr>
            <a:cxnSpLocks/>
          </p:cNvCxnSpPr>
          <p:nvPr userDrawn="1"/>
        </p:nvCxnSpPr>
        <p:spPr>
          <a:xfrm flipH="1">
            <a:off x="4876800" y="0"/>
            <a:ext cx="987"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9">
            <a:extLst>
              <a:ext uri="{FF2B5EF4-FFF2-40B4-BE49-F238E27FC236}">
                <a16:creationId xmlns:a16="http://schemas.microsoft.com/office/drawing/2014/main" id="{70DF553E-4B0B-6655-B53D-4990B3D18A7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0">
            <a:extLst>
              <a:ext uri="{FF2B5EF4-FFF2-40B4-BE49-F238E27FC236}">
                <a16:creationId xmlns:a16="http://schemas.microsoft.com/office/drawing/2014/main" id="{553E269D-CAA9-BA3F-0E4B-D6F86728CF2B}"/>
              </a:ext>
            </a:extLst>
          </p:cNvPr>
          <p:cNvCxnSpPr>
            <a:cxnSpLocks/>
          </p:cNvCxnSpPr>
          <p:nvPr userDrawn="1"/>
        </p:nvCxnSpPr>
        <p:spPr>
          <a:xfrm>
            <a:off x="9753600" y="0"/>
            <a:ext cx="0" cy="518181"/>
          </a:xfrm>
          <a:prstGeom prst="line">
            <a:avLst/>
          </a:prstGeom>
          <a:ln w="19050" cap="sq">
            <a:noFill/>
            <a:round/>
          </a:ln>
        </p:spPr>
        <p:style>
          <a:lnRef idx="1">
            <a:schemeClr val="accent1"/>
          </a:lnRef>
          <a:fillRef idx="0">
            <a:schemeClr val="accent1"/>
          </a:fillRef>
          <a:effectRef idx="0">
            <a:schemeClr val="accent1"/>
          </a:effectRef>
          <a:fontRef idx="minor">
            <a:schemeClr val="tx1"/>
          </a:fontRef>
        </p:style>
      </p:cxnSp>
      <p:cxnSp>
        <p:nvCxnSpPr>
          <p:cNvPr id="18" name="Straight Connector 21">
            <a:extLst>
              <a:ext uri="{FF2B5EF4-FFF2-40B4-BE49-F238E27FC236}">
                <a16:creationId xmlns:a16="http://schemas.microsoft.com/office/drawing/2014/main" id="{9770894E-BDB3-D050-6653-6CC714938797}"/>
              </a:ext>
            </a:extLst>
          </p:cNvPr>
          <p:cNvCxnSpPr>
            <a:cxnSpLocks/>
          </p:cNvCxnSpPr>
          <p:nvPr userDrawn="1"/>
        </p:nvCxnSpPr>
        <p:spPr>
          <a:xfrm flipH="1">
            <a:off x="9753600" y="518181"/>
            <a:ext cx="2439699"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2">
            <a:extLst>
              <a:ext uri="{FF2B5EF4-FFF2-40B4-BE49-F238E27FC236}">
                <a16:creationId xmlns:a16="http://schemas.microsoft.com/office/drawing/2014/main" id="{E60E18EE-26FE-0843-A7A2-3AAE64074FA5}"/>
              </a:ext>
            </a:extLst>
          </p:cNvPr>
          <p:cNvCxnSpPr>
            <a:cxnSpLocks/>
          </p:cNvCxnSpPr>
          <p:nvPr userDrawn="1"/>
        </p:nvCxnSpPr>
        <p:spPr>
          <a:xfrm flipH="1">
            <a:off x="-8540" y="516156"/>
            <a:ext cx="7320947"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6C36FB33-8E61-2F72-9C04-BAD980AE9800}"/>
              </a:ext>
            </a:extLst>
          </p:cNvPr>
          <p:cNvCxnSpPr>
            <a:cxnSpLocks/>
          </p:cNvCxnSpPr>
          <p:nvPr userDrawn="1"/>
        </p:nvCxnSpPr>
        <p:spPr>
          <a:xfrm>
            <a:off x="9747031" y="-2025"/>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181733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266B318-2653-A847-06EB-C865B581A3E4}"/>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0266B318-2653-A847-06EB-C865B581A3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258908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Mukautettu asettelu">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F3CDE66-82D4-0F77-DD8A-EC52B1FA5A8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EF3CDE66-82D4-0F77-DD8A-EC52B1FA5A8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36">
            <a:extLst>
              <a:ext uri="{FF2B5EF4-FFF2-40B4-BE49-F238E27FC236}">
                <a16:creationId xmlns:a16="http://schemas.microsoft.com/office/drawing/2014/main" id="{050D9C7D-714A-E961-6790-86C42FBE472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chemeClr val="tx1">
                    <a:lumMod val="75000"/>
                    <a:lumOff val="25000"/>
                  </a:schemeClr>
                </a:solidFill>
                <a:effectLst/>
                <a:uLnTx/>
                <a:uFillTx/>
                <a:latin typeface="Arial" panose="020B0604020202020204"/>
                <a:ea typeface="Inter" panose="02000503000000020004" pitchFamily="2" charset="0"/>
                <a:cs typeface="+mn-cs"/>
              </a:rPr>
              <a:t>Liitteet</a:t>
            </a:r>
          </a:p>
        </p:txBody>
      </p:sp>
      <p:sp>
        <p:nvSpPr>
          <p:cNvPr id="8" name="Rectangle 37">
            <a:extLst>
              <a:ext uri="{FF2B5EF4-FFF2-40B4-BE49-F238E27FC236}">
                <a16:creationId xmlns:a16="http://schemas.microsoft.com/office/drawing/2014/main" id="{87F0D37B-BD12-5F01-D563-31232C7D1E15}"/>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9" name="Rectangle 38">
            <a:extLst>
              <a:ext uri="{FF2B5EF4-FFF2-40B4-BE49-F238E27FC236}">
                <a16:creationId xmlns:a16="http://schemas.microsoft.com/office/drawing/2014/main" id="{BF16CA5E-7C55-4974-051E-D2DB067C0FE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0" name="Rectangle 39">
            <a:extLst>
              <a:ext uri="{FF2B5EF4-FFF2-40B4-BE49-F238E27FC236}">
                <a16:creationId xmlns:a16="http://schemas.microsoft.com/office/drawing/2014/main" id="{F16E5374-A3B1-D53D-082E-774B23BCF4DC}"/>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1" name="Rectangle 40">
            <a:extLst>
              <a:ext uri="{FF2B5EF4-FFF2-40B4-BE49-F238E27FC236}">
                <a16:creationId xmlns:a16="http://schemas.microsoft.com/office/drawing/2014/main" id="{ED060CC1-79F5-7614-B77D-E88E585AC134}"/>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mn-ea"/>
                <a:cs typeface="+mn-cs"/>
              </a:rPr>
              <a:t>Sisällysluettelo</a:t>
            </a:r>
          </a:p>
        </p:txBody>
      </p:sp>
      <p:cxnSp>
        <p:nvCxnSpPr>
          <p:cNvPr id="12" name="Straight Connector 41">
            <a:extLst>
              <a:ext uri="{FF2B5EF4-FFF2-40B4-BE49-F238E27FC236}">
                <a16:creationId xmlns:a16="http://schemas.microsoft.com/office/drawing/2014/main" id="{394B3EF3-7BC8-C233-9783-303BB7FAB51D}"/>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42">
            <a:extLst>
              <a:ext uri="{FF2B5EF4-FFF2-40B4-BE49-F238E27FC236}">
                <a16:creationId xmlns:a16="http://schemas.microsoft.com/office/drawing/2014/main" id="{BC07BA31-9603-F06F-B47F-FE2568A6BABE}"/>
              </a:ext>
            </a:extLst>
          </p:cNvPr>
          <p:cNvCxnSpPr>
            <a:cxnSpLocks/>
          </p:cNvCxnSpPr>
          <p:nvPr userDrawn="1"/>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B6B7FBDA-EB40-B175-AC61-48006E0C7A37}"/>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4">
            <a:extLst>
              <a:ext uri="{FF2B5EF4-FFF2-40B4-BE49-F238E27FC236}">
                <a16:creationId xmlns:a16="http://schemas.microsoft.com/office/drawing/2014/main" id="{ED567682-8531-A5DE-F3F8-54AACBE99FE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5">
            <a:extLst>
              <a:ext uri="{FF2B5EF4-FFF2-40B4-BE49-F238E27FC236}">
                <a16:creationId xmlns:a16="http://schemas.microsoft.com/office/drawing/2014/main" id="{C4A58796-9AE2-E16A-4058-3836F23BC626}"/>
              </a:ext>
            </a:extLst>
          </p:cNvPr>
          <p:cNvCxnSpPr>
            <a:cxnSpLocks/>
          </p:cNvCxnSpPr>
          <p:nvPr userDrawn="1"/>
        </p:nvCxnSpPr>
        <p:spPr>
          <a:xfrm flipH="1">
            <a:off x="-2538" y="532326"/>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7" name="Title 48">
            <a:extLst>
              <a:ext uri="{FF2B5EF4-FFF2-40B4-BE49-F238E27FC236}">
                <a16:creationId xmlns:a16="http://schemas.microsoft.com/office/drawing/2014/main" id="{E69FAA82-31FB-CBAD-3967-53A9D622AF77}"/>
              </a:ext>
            </a:extLst>
          </p:cNvPr>
          <p:cNvSpPr>
            <a:spLocks noGrp="1"/>
          </p:cNvSpPr>
          <p:nvPr>
            <p:ph type="title"/>
          </p:nvPr>
        </p:nvSpPr>
        <p:spPr>
          <a:xfrm>
            <a:off x="451413" y="822684"/>
            <a:ext cx="11289174" cy="868004"/>
          </a:xfrm>
        </p:spPr>
        <p:txBody>
          <a:bodyPr/>
          <a:lstStyle>
            <a:lvl1pPr rtl="0">
              <a:defRPr/>
            </a:lvl1pPr>
          </a:lstStyle>
          <a:p>
            <a:endParaRPr lang="fi-FI" dirty="0"/>
          </a:p>
        </p:txBody>
      </p:sp>
      <p:sp>
        <p:nvSpPr>
          <p:cNvPr id="18" name="Content Placeholder 29">
            <a:extLst>
              <a:ext uri="{FF2B5EF4-FFF2-40B4-BE49-F238E27FC236}">
                <a16:creationId xmlns:a16="http://schemas.microsoft.com/office/drawing/2014/main" id="{151DC8EC-DDFF-E5E7-78C9-4EE40BCC0707}"/>
              </a:ext>
            </a:extLst>
          </p:cNvPr>
          <p:cNvSpPr>
            <a:spLocks noGrp="1"/>
          </p:cNvSpPr>
          <p:nvPr>
            <p:ph sz="half" idx="1"/>
          </p:nvPr>
        </p:nvSpPr>
        <p:spPr>
          <a:xfrm>
            <a:off x="451413" y="1825625"/>
            <a:ext cx="11289174" cy="3942129"/>
          </a:xfrm>
        </p:spPr>
        <p:txBody>
          <a:bodyPr numCol="1"/>
          <a:lstStyle>
            <a:lvl1pPr rtl="0">
              <a:defRPr/>
            </a:lvl1pPr>
          </a:lstStyle>
          <a:p>
            <a:pPr>
              <a:lnSpc>
                <a:spcPct val="107000"/>
              </a:lnSpc>
              <a:spcAft>
                <a:spcPts val="800"/>
              </a:spcAft>
            </a:pPr>
            <a:endParaRPr lang="fi-FI" dirty="0"/>
          </a:p>
        </p:txBody>
      </p:sp>
      <p:pic>
        <p:nvPicPr>
          <p:cNvPr id="19" name="Kuva 18">
            <a:extLst>
              <a:ext uri="{FF2B5EF4-FFF2-40B4-BE49-F238E27FC236}">
                <a16:creationId xmlns:a16="http://schemas.microsoft.com/office/drawing/2014/main" id="{AA7D838F-96CF-9D8D-75C9-3E89CE950696}"/>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0868352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C2D370A-F698-B380-3C1F-8F00801B71FE}"/>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C2D370A-F698-B380-3C1F-8F00801B71F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3C8AE900-619F-411A-99B2-9BE948C3C736}"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315335690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17887456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83A28807-7DEB-438D-BA84-50BAAAC046EC}" type="datetime1">
              <a:rPr lang="fi-FI" smtClean="0"/>
              <a:t>16.4.2026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1207410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2_Mukautettu asettelu">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6DAE5CA1-7D40-C5E5-4771-E0A3C37D1DC9}"/>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9" name="think-cell data - do not delete" hidden="1">
                        <a:extLst>
                          <a:ext uri="{FF2B5EF4-FFF2-40B4-BE49-F238E27FC236}">
                            <a16:creationId xmlns:a16="http://schemas.microsoft.com/office/drawing/2014/main" id="{6DAE5CA1-7D40-C5E5-4771-E0A3C37D1DC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itle 48">
            <a:extLst>
              <a:ext uri="{FF2B5EF4-FFF2-40B4-BE49-F238E27FC236}">
                <a16:creationId xmlns:a16="http://schemas.microsoft.com/office/drawing/2014/main" id="{BEB2C391-3B20-0498-E422-05199EEA7A27}"/>
              </a:ext>
            </a:extLst>
          </p:cNvPr>
          <p:cNvSpPr>
            <a:spLocks noGrp="1"/>
          </p:cNvSpPr>
          <p:nvPr>
            <p:ph type="title"/>
          </p:nvPr>
        </p:nvSpPr>
        <p:spPr>
          <a:xfrm>
            <a:off x="451413" y="820946"/>
            <a:ext cx="11289174" cy="868004"/>
          </a:xfrm>
        </p:spPr>
        <p:txBody>
          <a:bodyPr vert="horz"/>
          <a:lstStyle>
            <a:lvl1pPr rtl="0">
              <a:defRPr/>
            </a:lvl1pPr>
          </a:lstStyle>
          <a:p>
            <a:endParaRPr lang="fi-FI" dirty="0"/>
          </a:p>
        </p:txBody>
      </p:sp>
      <p:sp>
        <p:nvSpPr>
          <p:cNvPr id="7" name="Rectangle 34">
            <a:extLst>
              <a:ext uri="{FF2B5EF4-FFF2-40B4-BE49-F238E27FC236}">
                <a16:creationId xmlns:a16="http://schemas.microsoft.com/office/drawing/2014/main" id="{61D6B59A-320E-7062-29AC-888378E27945}"/>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36">
            <a:extLst>
              <a:ext uri="{FF2B5EF4-FFF2-40B4-BE49-F238E27FC236}">
                <a16:creationId xmlns:a16="http://schemas.microsoft.com/office/drawing/2014/main" id="{2CA392DB-594A-36DA-4F1A-CDDBE2BA12F5}"/>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9" name="Rectangle 37">
            <a:extLst>
              <a:ext uri="{FF2B5EF4-FFF2-40B4-BE49-F238E27FC236}">
                <a16:creationId xmlns:a16="http://schemas.microsoft.com/office/drawing/2014/main" id="{3A6CA045-8F78-0FAE-C8B0-DD9F29E732E1}"/>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0" name="Rectangle 38">
            <a:extLst>
              <a:ext uri="{FF2B5EF4-FFF2-40B4-BE49-F238E27FC236}">
                <a16:creationId xmlns:a16="http://schemas.microsoft.com/office/drawing/2014/main" id="{F716BE8F-3A45-30FB-4A5D-AAFC835858B1}"/>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1" name="Rectangle 39">
            <a:extLst>
              <a:ext uri="{FF2B5EF4-FFF2-40B4-BE49-F238E27FC236}">
                <a16:creationId xmlns:a16="http://schemas.microsoft.com/office/drawing/2014/main" id="{68E2AA57-D0D2-1E26-C65E-AD8CCFF1BE88}"/>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2" name="Rectangle 40">
            <a:extLst>
              <a:ext uri="{FF2B5EF4-FFF2-40B4-BE49-F238E27FC236}">
                <a16:creationId xmlns:a16="http://schemas.microsoft.com/office/drawing/2014/main" id="{37AAED1E-C3B4-D250-0B24-FE1751712E9D}"/>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00">
                    <a:lumMod val="75000"/>
                    <a:lumOff val="25000"/>
                  </a:srgbClr>
                </a:solidFill>
                <a:effectLst/>
                <a:uLnTx/>
                <a:uFillTx/>
                <a:latin typeface="Arial" panose="020B0604020202020204"/>
                <a:ea typeface="Inter" panose="02000503000000020004" pitchFamily="2" charset="0"/>
                <a:cs typeface="+mn-cs"/>
              </a:rPr>
              <a:t>Sisällysluettelo</a:t>
            </a:r>
          </a:p>
        </p:txBody>
      </p:sp>
      <p:cxnSp>
        <p:nvCxnSpPr>
          <p:cNvPr id="13" name="Straight Connector 41">
            <a:extLst>
              <a:ext uri="{FF2B5EF4-FFF2-40B4-BE49-F238E27FC236}">
                <a16:creationId xmlns:a16="http://schemas.microsoft.com/office/drawing/2014/main" id="{D8FEC7D2-10C8-A9B2-9905-22747F89AD0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C79CC661-C667-C108-1138-3249B3F495ED}"/>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D0511799-89F5-6450-2385-7F9386CE842B}"/>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950DF6A-AB08-25F2-BB18-F4A9455107D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5">
            <a:extLst>
              <a:ext uri="{FF2B5EF4-FFF2-40B4-BE49-F238E27FC236}">
                <a16:creationId xmlns:a16="http://schemas.microsoft.com/office/drawing/2014/main" id="{61291EA2-35AE-25AD-0DE9-8D389697D130}"/>
              </a:ext>
            </a:extLst>
          </p:cNvPr>
          <p:cNvCxnSpPr>
            <a:cxnSpLocks/>
          </p:cNvCxnSpPr>
          <p:nvPr userDrawn="1"/>
        </p:nvCxnSpPr>
        <p:spPr>
          <a:xfrm flipH="1">
            <a:off x="2434623" y="518181"/>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0" name="TextBox 3">
            <a:extLst>
              <a:ext uri="{FF2B5EF4-FFF2-40B4-BE49-F238E27FC236}">
                <a16:creationId xmlns:a16="http://schemas.microsoft.com/office/drawing/2014/main" id="{345462BC-156E-68C4-A149-68B56A0B871B}"/>
              </a:ext>
            </a:extLst>
          </p:cNvPr>
          <p:cNvSpPr txBox="1">
            <a:spLocks/>
          </p:cNvSpPr>
          <p:nvPr userDrawn="1"/>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2" name="TextBox 6">
            <a:extLst>
              <a:ext uri="{FF2B5EF4-FFF2-40B4-BE49-F238E27FC236}">
                <a16:creationId xmlns:a16="http://schemas.microsoft.com/office/drawing/2014/main" id="{F9CAD2F0-5907-B1DD-FBF1-D616465D00D8}"/>
              </a:ext>
            </a:extLst>
          </p:cNvPr>
          <p:cNvSpPr txBox="1">
            <a:spLocks/>
          </p:cNvSpPr>
          <p:nvPr userDrawn="1"/>
        </p:nvSpPr>
        <p:spPr>
          <a:xfrm>
            <a:off x="423659" y="1973954"/>
            <a:ext cx="3168000" cy="123110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rPr>
              <a:t>Palveluyksikön/-pisteen tiedot</a:t>
            </a: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endParaRP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Inter" panose="02000503000000020004" pitchFamily="2" charset="0"/>
              <a:ea typeface="Inter" panose="02000503000000020004" pitchFamily="2" charset="0"/>
              <a:cs typeface="+mn-cs"/>
            </a:endParaRPr>
          </a:p>
        </p:txBody>
      </p:sp>
      <p:cxnSp>
        <p:nvCxnSpPr>
          <p:cNvPr id="23" name="Straight Connector 12">
            <a:extLst>
              <a:ext uri="{FF2B5EF4-FFF2-40B4-BE49-F238E27FC236}">
                <a16:creationId xmlns:a16="http://schemas.microsoft.com/office/drawing/2014/main" id="{A3CE86BA-5D61-3C93-C8F8-50DF341428CD}"/>
              </a:ext>
            </a:extLst>
          </p:cNvPr>
          <p:cNvCxnSpPr>
            <a:cxnSpLocks/>
          </p:cNvCxnSpPr>
          <p:nvPr userDrawn="1"/>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16">
            <a:extLst>
              <a:ext uri="{FF2B5EF4-FFF2-40B4-BE49-F238E27FC236}">
                <a16:creationId xmlns:a16="http://schemas.microsoft.com/office/drawing/2014/main" id="{7D563F2C-DE2D-FC1F-E66F-F23680AC2F5E}"/>
              </a:ext>
            </a:extLst>
          </p:cNvPr>
          <p:cNvCxnSpPr>
            <a:cxnSpLocks/>
          </p:cNvCxnSpPr>
          <p:nvPr userDrawn="1"/>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5" name="TextBox 8">
            <a:extLst>
              <a:ext uri="{FF2B5EF4-FFF2-40B4-BE49-F238E27FC236}">
                <a16:creationId xmlns:a16="http://schemas.microsoft.com/office/drawing/2014/main" id="{08BDFEE3-10D8-1120-B523-53FA7D2AB18F}"/>
              </a:ext>
            </a:extLst>
          </p:cNvPr>
          <p:cNvSpPr txBox="1"/>
          <p:nvPr userDrawn="1"/>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8" name="Rectangle 33">
            <a:extLst>
              <a:ext uri="{FF2B5EF4-FFF2-40B4-BE49-F238E27FC236}">
                <a16:creationId xmlns:a16="http://schemas.microsoft.com/office/drawing/2014/main" id="{F2ED44E9-313B-CB6D-8383-4569D58DFF78}"/>
              </a:ext>
            </a:extLst>
          </p:cNvPr>
          <p:cNvSpPr/>
          <p:nvPr userDrawn="1"/>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Kuva 28">
            <a:extLst>
              <a:ext uri="{FF2B5EF4-FFF2-40B4-BE49-F238E27FC236}">
                <a16:creationId xmlns:a16="http://schemas.microsoft.com/office/drawing/2014/main" id="{4CEAC39C-D9E3-F4D9-305B-6FFC9BC4D0FB}"/>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03399663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06839AF3-CB40-48D7-8EB4-6F2A0C029F4D}" type="datetime1">
              <a:rPr lang="fi-FI" smtClean="0"/>
              <a:t>16.4.2026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692956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AE8BD4BB-4628-43AB-9311-62B6C35B279A}" type="datetime1">
              <a:rPr lang="fi-FI" smtClean="0"/>
              <a:t>16.4.2026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9175021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B6AA33E8-CCFD-46E5-8377-D2DDC3AC578C}" type="datetime1">
              <a:rPr lang="fi-FI" smtClean="0"/>
              <a:t>16.4.2026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47817389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344B2DC3-F9DE-4A6D-9D64-21A3F00D504F}" type="datetime1">
              <a:rPr lang="fi-FI" smtClean="0"/>
              <a:t>16.4.2026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84532345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24425CC0-E8EE-4729-BA5A-772292D671C2}" type="datetime1">
              <a:rPr lang="fi-FI" smtClean="0"/>
              <a:t>16.4.2026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36370867"/>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slideLayouts/slideLayout12.xml" Type="http://schemas.openxmlformats.org/officeDocument/2006/relationships/slideLayout"/><Relationship Id="rId13" Target="../slideLayouts/slideLayout13.xml" Type="http://schemas.openxmlformats.org/officeDocument/2006/relationships/slideLayout"/><Relationship Id="rId14" Target="../slideLayouts/slideLayout14.xml" Type="http://schemas.openxmlformats.org/officeDocument/2006/relationships/slideLayout"/><Relationship Id="rId15" Target="../slideLayouts/slideLayout15.xml" Type="http://schemas.openxmlformats.org/officeDocument/2006/relationships/slideLayout"/><Relationship Id="rId16" Target="../slideLayouts/slideLayout16.xml" Type="http://schemas.openxmlformats.org/officeDocument/2006/relationships/slideLayout"/><Relationship Id="rId17" Target="../slideLayouts/slideLayout17.xml" Type="http://schemas.openxmlformats.org/officeDocument/2006/relationships/slideLayout"/><Relationship Id="rId18" Target="../slideLayouts/slideLayout18.xml" Type="http://schemas.openxmlformats.org/officeDocument/2006/relationships/slideLayout"/><Relationship Id="rId19" Target="../slideLayouts/slideLayout19.xml" Type="http://schemas.openxmlformats.org/officeDocument/2006/relationships/slideLayout"/><Relationship Id="rId2" Target="../slideLayouts/slideLayout2.xml" Type="http://schemas.openxmlformats.org/officeDocument/2006/relationships/slideLayout"/><Relationship Id="rId20" Target="../slideLayouts/slideLayout20.xml" Type="http://schemas.openxmlformats.org/officeDocument/2006/relationships/slideLayout"/><Relationship Id="rId21" Target="../slideLayouts/slideLayout21.xml" Type="http://schemas.openxmlformats.org/officeDocument/2006/relationships/slideLayout"/><Relationship Id="rId22" Target="../slideLayouts/slideLayout22.xml" Type="http://schemas.openxmlformats.org/officeDocument/2006/relationships/slideLayout"/><Relationship Id="rId23" Target="../slideLayouts/slideLayout23.xml" Type="http://schemas.openxmlformats.org/officeDocument/2006/relationships/slideLayout"/><Relationship Id="rId24" Target="../slideLayouts/slideLayout24.xml" Type="http://schemas.openxmlformats.org/officeDocument/2006/relationships/slideLayout"/><Relationship Id="rId25" Target="../slideLayouts/slideLayout25.xml" Type="http://schemas.openxmlformats.org/officeDocument/2006/relationships/slideLayout"/><Relationship Id="rId26" Target="../slideLayouts/slideLayout26.xml" Type="http://schemas.openxmlformats.org/officeDocument/2006/relationships/slideLayout"/><Relationship Id="rId27" Target="../theme/theme1.xml" Type="http://schemas.openxmlformats.org/officeDocument/2006/relationships/theme"/><Relationship Id="rId28" Target="../tags/tag2.xml" Type="http://schemas.openxmlformats.org/officeDocument/2006/relationships/tags"/><Relationship Id="rId29" Target="../embeddings/oleObject1.bin" Type="http://schemas.openxmlformats.org/officeDocument/2006/relationships/oleObject"/><Relationship Id="rId3" Target="../slideLayouts/slideLayout3.xml" Type="http://schemas.openxmlformats.org/officeDocument/2006/relationships/slideLayout"/><Relationship Id="rId30" Target="../media/image1.emf" Type="http://schemas.openxmlformats.org/officeDocument/2006/relationships/image"/><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_rels/slideMaster2.xml.rels><?xml version="1.0" encoding="UTF-8" standalone="yes"?><Relationships xmlns="http://schemas.openxmlformats.org/package/2006/relationships"><Relationship Id="rId1" Target="../slideLayouts/slideLayout27.xml" Type="http://schemas.openxmlformats.org/officeDocument/2006/relationships/slideLayout"/><Relationship Id="rId10" Target="../slideLayouts/slideLayout36.xml" Type="http://schemas.openxmlformats.org/officeDocument/2006/relationships/slideLayout"/><Relationship Id="rId11" Target="../slideLayouts/slideLayout37.xml" Type="http://schemas.openxmlformats.org/officeDocument/2006/relationships/slideLayout"/><Relationship Id="rId12" Target="../theme/theme2.xml" Type="http://schemas.openxmlformats.org/officeDocument/2006/relationships/theme"/><Relationship Id="rId13" Target="../tags/tag28.xml" Type="http://schemas.openxmlformats.org/officeDocument/2006/relationships/tags"/><Relationship Id="rId14" Target="../embeddings/oleObject27.bin" Type="http://schemas.openxmlformats.org/officeDocument/2006/relationships/oleObject"/><Relationship Id="rId15" Target="../media/image18.emf" Type="http://schemas.openxmlformats.org/officeDocument/2006/relationships/image"/><Relationship Id="rId2" Target="../slideLayouts/slideLayout28.xml" Type="http://schemas.openxmlformats.org/officeDocument/2006/relationships/slideLayout"/><Relationship Id="rId3" Target="../slideLayouts/slideLayout29.xml" Type="http://schemas.openxmlformats.org/officeDocument/2006/relationships/slideLayout"/><Relationship Id="rId4" Target="../slideLayouts/slideLayout30.xml" Type="http://schemas.openxmlformats.org/officeDocument/2006/relationships/slideLayout"/><Relationship Id="rId5" Target="../slideLayouts/slideLayout31.xml" Type="http://schemas.openxmlformats.org/officeDocument/2006/relationships/slideLayout"/><Relationship Id="rId6" Target="../slideLayouts/slideLayout32.xml" Type="http://schemas.openxmlformats.org/officeDocument/2006/relationships/slideLayout"/><Relationship Id="rId7" Target="../slideLayouts/slideLayout33.xml" Type="http://schemas.openxmlformats.org/officeDocument/2006/relationships/slideLayout"/><Relationship Id="rId8" Target="../slideLayouts/slideLayout34.xml" Type="http://schemas.openxmlformats.org/officeDocument/2006/relationships/slideLayout"/><Relationship Id="rId9" Target="../slideLayouts/slideLayout35.xml" Type="http://schemas.openxmlformats.org/officeDocument/2006/relationships/slideLayout"/></Relationships>
</file>

<file path=ppt/slideMasters/_rels/slideMaster3.xml.rels><?xml version="1.0" encoding="UTF-8" standalone="yes"?><Relationships xmlns="http://schemas.openxmlformats.org/package/2006/relationships"><Relationship Id="rId1" Target="../slideLayouts/slideLayout38.xml" Type="http://schemas.openxmlformats.org/officeDocument/2006/relationships/slideLayout"/><Relationship Id="rId10" Target="../slideLayouts/slideLayout47.xml" Type="http://schemas.openxmlformats.org/officeDocument/2006/relationships/slideLayout"/><Relationship Id="rId11" Target="../slideLayouts/slideLayout48.xml" Type="http://schemas.openxmlformats.org/officeDocument/2006/relationships/slideLayout"/><Relationship Id="rId12" Target="../slideLayouts/slideLayout49.xml" Type="http://schemas.openxmlformats.org/officeDocument/2006/relationships/slideLayout"/><Relationship Id="rId13" Target="../slideLayouts/slideLayout50.xml" Type="http://schemas.openxmlformats.org/officeDocument/2006/relationships/slideLayout"/><Relationship Id="rId14" Target="../slideLayouts/slideLayout51.xml" Type="http://schemas.openxmlformats.org/officeDocument/2006/relationships/slideLayout"/><Relationship Id="rId15" Target="../slideLayouts/slideLayout52.xml" Type="http://schemas.openxmlformats.org/officeDocument/2006/relationships/slideLayout"/><Relationship Id="rId16" Target="../slideLayouts/slideLayout53.xml" Type="http://schemas.openxmlformats.org/officeDocument/2006/relationships/slideLayout"/><Relationship Id="rId17" Target="../slideLayouts/slideLayout54.xml" Type="http://schemas.openxmlformats.org/officeDocument/2006/relationships/slideLayout"/><Relationship Id="rId18" Target="../slideLayouts/slideLayout55.xml" Type="http://schemas.openxmlformats.org/officeDocument/2006/relationships/slideLayout"/><Relationship Id="rId19" Target="../slideLayouts/slideLayout56.xml" Type="http://schemas.openxmlformats.org/officeDocument/2006/relationships/slideLayout"/><Relationship Id="rId2" Target="../slideLayouts/slideLayout39.xml" Type="http://schemas.openxmlformats.org/officeDocument/2006/relationships/slideLayout"/><Relationship Id="rId20" Target="../slideLayouts/slideLayout57.xml" Type="http://schemas.openxmlformats.org/officeDocument/2006/relationships/slideLayout"/><Relationship Id="rId21" Target="../theme/theme3.xml" Type="http://schemas.openxmlformats.org/officeDocument/2006/relationships/theme"/><Relationship Id="rId22" Target="../tags/tag40.xml" Type="http://schemas.openxmlformats.org/officeDocument/2006/relationships/tags"/><Relationship Id="rId23" Target="../embeddings/oleObject39.bin" Type="http://schemas.openxmlformats.org/officeDocument/2006/relationships/oleObject"/><Relationship Id="rId24" Target="../media/image1.emf" Type="http://schemas.openxmlformats.org/officeDocument/2006/relationships/image"/><Relationship Id="rId3" Target="../slideLayouts/slideLayout40.xml" Type="http://schemas.openxmlformats.org/officeDocument/2006/relationships/slideLayout"/><Relationship Id="rId4" Target="../slideLayouts/slideLayout41.xml" Type="http://schemas.openxmlformats.org/officeDocument/2006/relationships/slideLayout"/><Relationship Id="rId5" Target="../slideLayouts/slideLayout42.xml" Type="http://schemas.openxmlformats.org/officeDocument/2006/relationships/slideLayout"/><Relationship Id="rId6" Target="../slideLayouts/slideLayout43.xml" Type="http://schemas.openxmlformats.org/officeDocument/2006/relationships/slideLayout"/><Relationship Id="rId7" Target="../slideLayouts/slideLayout44.xml" Type="http://schemas.openxmlformats.org/officeDocument/2006/relationships/slideLayout"/><Relationship Id="rId8" Target="../slideLayouts/slideLayout45.xml" Type="http://schemas.openxmlformats.org/officeDocument/2006/relationships/slideLayout"/><Relationship Id="rId9" Target="../slideLayouts/slideLayout46.xml" Type="http://schemas.openxmlformats.org/officeDocument/2006/relationships/slideLayout"/></Relationships>
</file>

<file path=ppt/slideMasters/_rels/slideMaster4.xml.rels><?xml version="1.0" encoding="UTF-8" standalone="yes"?><Relationships xmlns="http://schemas.openxmlformats.org/package/2006/relationships"><Relationship Id="rId1" Target="../slideLayouts/slideLayout58.xml" Type="http://schemas.openxmlformats.org/officeDocument/2006/relationships/slideLayout"/><Relationship Id="rId10" Target="../slideLayouts/slideLayout67.xml" Type="http://schemas.openxmlformats.org/officeDocument/2006/relationships/slideLayout"/><Relationship Id="rId11" Target="../slideLayouts/slideLayout68.xml" Type="http://schemas.openxmlformats.org/officeDocument/2006/relationships/slideLayout"/><Relationship Id="rId12" Target="../slideLayouts/slideLayout69.xml" Type="http://schemas.openxmlformats.org/officeDocument/2006/relationships/slideLayout"/><Relationship Id="rId13" Target="../slideLayouts/slideLayout70.xml" Type="http://schemas.openxmlformats.org/officeDocument/2006/relationships/slideLayout"/><Relationship Id="rId14" Target="../slideLayouts/slideLayout71.xml" Type="http://schemas.openxmlformats.org/officeDocument/2006/relationships/slideLayout"/><Relationship Id="rId15" Target="../slideLayouts/slideLayout72.xml" Type="http://schemas.openxmlformats.org/officeDocument/2006/relationships/slideLayout"/><Relationship Id="rId16" Target="../slideLayouts/slideLayout73.xml" Type="http://schemas.openxmlformats.org/officeDocument/2006/relationships/slideLayout"/><Relationship Id="rId17" Target="../slideLayouts/slideLayout74.xml" Type="http://schemas.openxmlformats.org/officeDocument/2006/relationships/slideLayout"/><Relationship Id="rId18" Target="../slideLayouts/slideLayout75.xml" Type="http://schemas.openxmlformats.org/officeDocument/2006/relationships/slideLayout"/><Relationship Id="rId19" Target="../slideLayouts/slideLayout76.xml" Type="http://schemas.openxmlformats.org/officeDocument/2006/relationships/slideLayout"/><Relationship Id="rId2" Target="../slideLayouts/slideLayout59.xml" Type="http://schemas.openxmlformats.org/officeDocument/2006/relationships/slideLayout"/><Relationship Id="rId20" Target="../slideLayouts/slideLayout77.xml" Type="http://schemas.openxmlformats.org/officeDocument/2006/relationships/slideLayout"/><Relationship Id="rId21" Target="../slideLayouts/slideLayout78.xml" Type="http://schemas.openxmlformats.org/officeDocument/2006/relationships/slideLayout"/><Relationship Id="rId22" Target="../slideLayouts/slideLayout79.xml" Type="http://schemas.openxmlformats.org/officeDocument/2006/relationships/slideLayout"/><Relationship Id="rId23" Target="../slideLayouts/slideLayout80.xml" Type="http://schemas.openxmlformats.org/officeDocument/2006/relationships/slideLayout"/><Relationship Id="rId24" Target="../slideLayouts/slideLayout81.xml" Type="http://schemas.openxmlformats.org/officeDocument/2006/relationships/slideLayout"/><Relationship Id="rId25" Target="../slideLayouts/slideLayout82.xml" Type="http://schemas.openxmlformats.org/officeDocument/2006/relationships/slideLayout"/><Relationship Id="rId26" Target="../slideLayouts/slideLayout83.xml" Type="http://schemas.openxmlformats.org/officeDocument/2006/relationships/slideLayout"/><Relationship Id="rId27" Target="../theme/theme4.xml" Type="http://schemas.openxmlformats.org/officeDocument/2006/relationships/theme"/><Relationship Id="rId28" Target="../tags/tag60.xml" Type="http://schemas.openxmlformats.org/officeDocument/2006/relationships/tags"/><Relationship Id="rId29" Target="../embeddings/oleObject1.bin" Type="http://schemas.openxmlformats.org/officeDocument/2006/relationships/oleObject"/><Relationship Id="rId3" Target="../slideLayouts/slideLayout60.xml" Type="http://schemas.openxmlformats.org/officeDocument/2006/relationships/slideLayout"/><Relationship Id="rId30" Target="../media/image1.emf" Type="http://schemas.openxmlformats.org/officeDocument/2006/relationships/image"/><Relationship Id="rId4" Target="../slideLayouts/slideLayout61.xml" Type="http://schemas.openxmlformats.org/officeDocument/2006/relationships/slideLayout"/><Relationship Id="rId5" Target="../slideLayouts/slideLayout62.xml" Type="http://schemas.openxmlformats.org/officeDocument/2006/relationships/slideLayout"/><Relationship Id="rId6" Target="../slideLayouts/slideLayout63.xml" Type="http://schemas.openxmlformats.org/officeDocument/2006/relationships/slideLayout"/><Relationship Id="rId7" Target="../slideLayouts/slideLayout64.xml" Type="http://schemas.openxmlformats.org/officeDocument/2006/relationships/slideLayout"/><Relationship Id="rId8" Target="../slideLayouts/slideLayout65.xml" Type="http://schemas.openxmlformats.org/officeDocument/2006/relationships/slideLayout"/><Relationship Id="rId9" Target="../slideLayouts/slideLayout66.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8"/>
            </p:custDataLst>
            <p:extLst>
              <p:ext uri="{D42A27DB-BD31-4B8C-83A1-F6EECF244321}">
                <p14:modId xmlns:p14="http://schemas.microsoft.com/office/powerpoint/2010/main" val="20312954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30"/>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A741968C-E947-4372-A951-F37CD5A17D49}" type="datetime1">
              <a:rPr lang="fi-FI" smtClean="0"/>
              <a:t>16.4.2026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4090532122"/>
      </p:ext>
    </p:extLst>
  </p:cSld>
  <p:clrMap bg1="lt1" tx1="dk1" bg2="lt2" tx2="dk2" accent1="accent1" accent2="accent2" accent3="accent3" accent4="accent4" accent5="accent5" accent6="accent6" hlink="hlink" folHlink="folHlink"/>
  <p:sldLayoutIdLst>
    <p:sldLayoutId id="2147483674" r:id="rId1"/>
    <p:sldLayoutId id="2147483649" r:id="rId2"/>
    <p:sldLayoutId id="2147483663" r:id="rId3"/>
    <p:sldLayoutId id="2147483651" r:id="rId4"/>
    <p:sldLayoutId id="2147483652" r:id="rId5"/>
    <p:sldLayoutId id="2147483653" r:id="rId6"/>
    <p:sldLayoutId id="2147483654" r:id="rId7"/>
    <p:sldLayoutId id="2147483655" r:id="rId8"/>
    <p:sldLayoutId id="2147483692" r:id="rId9"/>
    <p:sldLayoutId id="2147483675" r:id="rId10"/>
    <p:sldLayoutId id="2147483696" r:id="rId11"/>
    <p:sldLayoutId id="2147483676" r:id="rId12"/>
    <p:sldLayoutId id="2147483693" r:id="rId13"/>
    <p:sldLayoutId id="2147483677" r:id="rId14"/>
    <p:sldLayoutId id="2147483694" r:id="rId15"/>
    <p:sldLayoutId id="2147483679" r:id="rId16"/>
    <p:sldLayoutId id="2147483718" r:id="rId17"/>
    <p:sldLayoutId id="2147483678" r:id="rId18"/>
    <p:sldLayoutId id="2147483665" r:id="rId19"/>
    <p:sldLayoutId id="2147483664" r:id="rId20"/>
    <p:sldLayoutId id="2147483719" r:id="rId21"/>
    <p:sldLayoutId id="2147483667" r:id="rId22"/>
    <p:sldLayoutId id="2147483657" r:id="rId23"/>
    <p:sldLayoutId id="2147483662" r:id="rId24"/>
    <p:sldLayoutId id="2147483672" r:id="rId25"/>
    <p:sldLayoutId id="2147483673" r:id="rId26"/>
  </p:sldLayoutIdLst>
  <p:hf hdr="0" ftr="0" dt="0"/>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819A26C-FFD0-D5D5-CDC7-D75149BB4215}"/>
              </a:ext>
            </a:extLst>
          </p:cNvPr>
          <p:cNvGraphicFramePr>
            <a:graphicFrameLocks noChangeAspect="1"/>
          </p:cNvGraphicFramePr>
          <p:nvPr userDrawn="1">
            <p:custDataLst>
              <p:tags r:id="rId13"/>
            </p:custDataLst>
            <p:extLst>
              <p:ext uri="{D42A27DB-BD31-4B8C-83A1-F6EECF244321}">
                <p14:modId xmlns:p14="http://schemas.microsoft.com/office/powerpoint/2010/main" val="232417695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484" imgH="486" progId="TCLayout.ActiveDocument.1">
                  <p:embed/>
                </p:oleObj>
              </mc:Choice>
              <mc:Fallback>
                <p:oleObj name="think-cell Slide" r:id="rId14" imgW="484" imgH="486" progId="TCLayout.ActiveDocument.1">
                  <p:embed/>
                  <p:pic>
                    <p:nvPicPr>
                      <p:cNvPr id="8" name="think-cell data - do not delete" hidden="1">
                        <a:extLst>
                          <a:ext uri="{FF2B5EF4-FFF2-40B4-BE49-F238E27FC236}">
                            <a16:creationId xmlns:a16="http://schemas.microsoft.com/office/drawing/2014/main" id="{4819A26C-FFD0-D5D5-CDC7-D75149BB4215}"/>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3170F20A-3C56-8221-65A9-7AECBD84FD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01DECE69-BEB6-4273-2FEB-C1571CE1D4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DBF0452-F04D-4FCA-7D0E-3D97E8D145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rtl="0">
              <a:defRPr sz="1200">
                <a:solidFill>
                  <a:schemeClr val="tx1">
                    <a:tint val="75000"/>
                  </a:schemeClr>
                </a:solidFill>
              </a:defRPr>
            </a:lvl1pPr>
          </a:lstStyle>
          <a:p>
            <a:fld id="{8B959265-B778-47E8-B6CC-6EFFDA892B0F}" type="datetime1">
              <a:rPr lang="fi-FI" smtClean="0"/>
              <a:t>16.4.2026</a:t>
            </a:fld>
            <a:endParaRPr lang="fi-FI" dirty="0"/>
          </a:p>
        </p:txBody>
      </p:sp>
      <p:sp>
        <p:nvSpPr>
          <p:cNvPr id="5" name="Alatunnisteen paikkamerkki 4">
            <a:extLst>
              <a:ext uri="{FF2B5EF4-FFF2-40B4-BE49-F238E27FC236}">
                <a16:creationId xmlns:a16="http://schemas.microsoft.com/office/drawing/2014/main" id="{36B5F741-FE2A-A25B-9BBC-10D4AC1633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rtl="0">
              <a:defRPr sz="1200">
                <a:solidFill>
                  <a:schemeClr val="tx1">
                    <a:tint val="75000"/>
                  </a:schemeClr>
                </a:solidFill>
              </a:defRPr>
            </a:lvl1pPr>
          </a:lstStyle>
          <a:p>
            <a:endParaRPr lang="fi-FI" dirty="0"/>
          </a:p>
        </p:txBody>
      </p:sp>
      <p:sp>
        <p:nvSpPr>
          <p:cNvPr id="6" name="Dian numeron paikkamerkki 5">
            <a:extLst>
              <a:ext uri="{FF2B5EF4-FFF2-40B4-BE49-F238E27FC236}">
                <a16:creationId xmlns:a16="http://schemas.microsoft.com/office/drawing/2014/main" id="{307096A0-04DC-8DED-A1BC-43B41A0EBC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rtl="0">
              <a:defRPr sz="1200">
                <a:solidFill>
                  <a:schemeClr val="tx1">
                    <a:tint val="75000"/>
                  </a:schemeClr>
                </a:solidFill>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01520328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2"/>
            </p:custDataLst>
            <p:extLst>
              <p:ext uri="{D42A27DB-BD31-4B8C-83A1-F6EECF244321}">
                <p14:modId xmlns:p14="http://schemas.microsoft.com/office/powerpoint/2010/main" val="143750148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3" imgW="7772400" imgH="10058400" progId="TCLayout.ActiveDocument.1">
                  <p:embed/>
                </p:oleObj>
              </mc:Choice>
              <mc:Fallback>
                <p:oleObj name="think-cell Slide" r:id="rId23"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24"/>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A02AA286-9E2E-4E80-AB49-1DE2A1B5846D}" type="datetime1">
              <a:rPr lang="fi-FI" smtClean="0"/>
              <a:t>16.4.2026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2447554505"/>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716" r:id="rId19"/>
    <p:sldLayoutId id="2147483717" r:id="rId20"/>
  </p:sldLayoutIdLst>
  <p:hf hdr="0" ftr="0" dt="0"/>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8"/>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30"/>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3FD78A26-4174-4963-B0BB-9F28A92D7B6B}" type="datetime1">
              <a:rPr lang="fi-FI" smtClean="0"/>
              <a:t>16.4.2026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327385724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 id="2147483744" r:id="rId24"/>
    <p:sldLayoutId id="2147483745" r:id="rId25"/>
    <p:sldLayoutId id="2147483746" r:id="rId26"/>
  </p:sldLayoutIdLst>
  <p:hf hdr="0" ftr="0" dt="0"/>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Relationships xmlns="http://schemas.openxmlformats.org/package/2006/relationships"><Relationship Id="rId1" Target="../tags/tag86.xml" Type="http://schemas.openxmlformats.org/officeDocument/2006/relationships/tags"/><Relationship Id="rId2" Target="../slideLayouts/slideLayout8.xml" Type="http://schemas.openxmlformats.org/officeDocument/2006/relationships/slideLayout"/><Relationship Id="rId3" Target="../notesSlides/notesSlide1.xml" Type="http://schemas.openxmlformats.org/officeDocument/2006/relationships/notesSlide"/><Relationship Id="rId4" Target="../embeddings/oleObject59.bin" Type="http://schemas.openxmlformats.org/officeDocument/2006/relationships/oleObject"/><Relationship Id="rId5" Target="../media/image18.emf" Type="http://schemas.openxmlformats.org/officeDocument/2006/relationships/image"/><Relationship Id="rId6" Target="../media/image28.jp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18.xml" Type="http://schemas.openxmlformats.org/officeDocument/2006/relationships/slideLayout"/><Relationship Id="rId2" Target="../notesSlides/notesSlide2.xml" Type="http://schemas.openxmlformats.org/officeDocument/2006/relationships/notesSlide"/></Relationships>
</file>

<file path=ppt/slides/_rels/slide3.xml.rels><?xml version="1.0" encoding="UTF-8" standalone="yes"?><Relationships xmlns="http://schemas.openxmlformats.org/package/2006/relationships"><Relationship Id="rId1" Target="../slideLayouts/slideLayout78.xml" Type="http://schemas.openxmlformats.org/officeDocument/2006/relationships/slideLayout"/><Relationship Id="rId10" Target="slide53.xml" Type="http://schemas.openxmlformats.org/officeDocument/2006/relationships/slide"/><Relationship Id="rId11" Target="slide56.xml" Type="http://schemas.openxmlformats.org/officeDocument/2006/relationships/slide"/><Relationship Id="rId12" Target="../media/image29.png" Type="http://schemas.openxmlformats.org/officeDocument/2006/relationships/image"/><Relationship Id="rId13" Target="../media/image30.svg" Type="http://schemas.openxmlformats.org/officeDocument/2006/relationships/image"/><Relationship Id="rId2" Target="../notesSlides/notesSlide3.xml" Type="http://schemas.openxmlformats.org/officeDocument/2006/relationships/notesSlide"/><Relationship Id="rId3" Target="slide5.xml" Type="http://schemas.openxmlformats.org/officeDocument/2006/relationships/slide"/><Relationship Id="rId4" Target="slide13.xml" Type="http://schemas.openxmlformats.org/officeDocument/2006/relationships/slide"/><Relationship Id="rId5" Target="slide24.xml" Type="http://schemas.openxmlformats.org/officeDocument/2006/relationships/slide"/><Relationship Id="rId6" Target="slide30.xml" Type="http://schemas.openxmlformats.org/officeDocument/2006/relationships/slide"/><Relationship Id="rId7" Target="slide41.xml" Type="http://schemas.openxmlformats.org/officeDocument/2006/relationships/slide"/><Relationship Id="rId8" Target="slide49.xml" Type="http://schemas.openxmlformats.org/officeDocument/2006/relationships/slide"/><Relationship Id="rId9" Target="slide6.xml" Type="http://schemas.openxmlformats.org/officeDocument/2006/relationships/slide"/></Relationships>
</file>

<file path=ppt/slides/_rels/slide4.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4.xml" Type="http://schemas.openxmlformats.org/officeDocument/2006/relationships/notesSlide"/></Relationships>
</file>

<file path=ppt/slides/_rels/slide5.xml.rels><?xml version="1.0" encoding="UTF-8" standalone="yes"?><Relationships xmlns="http://schemas.openxmlformats.org/package/2006/relationships"><Relationship Id="rId1" Target="../tags/tag87.xml" Type="http://schemas.openxmlformats.org/officeDocument/2006/relationships/tags"/><Relationship Id="rId2" Target="../slideLayouts/slideLayout11.xml" Type="http://schemas.openxmlformats.org/officeDocument/2006/relationships/slideLayout"/><Relationship Id="rId3" Target="../notesSlides/notesSlide5.xml" Type="http://schemas.openxmlformats.org/officeDocument/2006/relationships/notesSlide"/><Relationship Id="rId4" Target="../embeddings/oleObject60.bin" Type="http://schemas.openxmlformats.org/officeDocument/2006/relationships/oleObject"/><Relationship Id="rId5" Target="../media/image18.emf" Type="http://schemas.openxmlformats.org/officeDocument/2006/relationships/image"/></Relationships>
</file>

<file path=ppt/slides/_rels/slide6.xml.rels><?xml version="1.0" encoding="UTF-8" standalone="yes"?><Relationships xmlns="http://schemas.openxmlformats.org/package/2006/relationships"><Relationship Id="rId1" Target="../tags/tag88.xml" Type="http://schemas.openxmlformats.org/officeDocument/2006/relationships/tags"/><Relationship Id="rId2" Target="../slideLayouts/slideLayout11.xml" Type="http://schemas.openxmlformats.org/officeDocument/2006/relationships/slideLayout"/><Relationship Id="rId3" Target="../notesSlides/notesSlide6.xml" Type="http://schemas.openxmlformats.org/officeDocument/2006/relationships/notesSlide"/><Relationship Id="rId4" Target="../embeddings/oleObject61.bin" Type="http://schemas.openxmlformats.org/officeDocument/2006/relationships/oleObject"/><Relationship Id="rId5" Target="../media/image18.emf" Type="http://schemas.openxmlformats.org/officeDocument/2006/relationships/image"/><Relationship Id="rId6" Target="../media/image31.png" Type="http://schemas.openxmlformats.org/officeDocument/2006/relationships/image"/><Relationship Id="rId7" Target="../media/image32.svg" Type="http://schemas.openxmlformats.org/officeDocument/2006/relationships/image"/><Relationship Id="rId8" Target="../media/image33.png" Type="http://schemas.openxmlformats.org/officeDocument/2006/relationships/image"/><Relationship Id="rId9" Target="../media/image34.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7.xml" Type="http://schemas.openxmlformats.org/officeDocument/2006/relationships/notesSlide"/><Relationship Id="rId3" Target="slide8.xml" Type="http://schemas.openxmlformats.org/officeDocument/2006/relationships/slide"/><Relationship Id="rId4" Target="slide13.xml" Type="http://schemas.openxmlformats.org/officeDocument/2006/relationships/slide"/><Relationship Id="rId5" Target="slide24.xml" Type="http://schemas.openxmlformats.org/officeDocument/2006/relationships/slide"/><Relationship Id="rId6" Target="slide30.xml" Type="http://schemas.openxmlformats.org/officeDocument/2006/relationships/slide"/><Relationship Id="rId7" Target="slide41.xml" Type="http://schemas.openxmlformats.org/officeDocument/2006/relationships/slide"/><Relationship Id="rId8" Target="slide49.xml" Type="http://schemas.openxmlformats.org/officeDocument/2006/relationships/slide"/></Relationships>
</file>

<file path=ppt/slides/_rels/slide8.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8.xml" Type="http://schemas.openxmlformats.org/officeDocument/2006/relationships/notesSlide"/></Relationships>
</file>

<file path=ppt/slides/_rels/slide9.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9.xml" Type="http://schemas.openxmlformats.org/officeDocument/2006/relationships/notesSlide"/></Relationships>
</file>

<file path=ppt/slides/_rels/slide10.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0.xml" Type="http://schemas.openxmlformats.org/officeDocument/2006/relationships/notesSlide"/></Relationships>
</file>

<file path=ppt/slides/_rels/slide11.xml.rels><?xml version="1.0" encoding="UTF-8" standalone="yes"?><Relationships xmlns="http://schemas.openxmlformats.org/package/2006/relationships"><Relationship Id="rId1" Target="../slideLayouts/slideLayout12.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1.xml" Type="http://schemas.openxmlformats.org/officeDocument/2006/relationships/notesSlide"/><Relationship Id="rId3" Target="../media/image35.jpeg" Type="http://schemas.openxmlformats.org/officeDocument/2006/relationships/image"/><Relationship Id="rId4" Target="../media/image36.png" Type="http://schemas.openxmlformats.org/officeDocument/2006/relationships/image"/><Relationship Id="rId5" Target="../media/image37.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2.xml" Type="http://schemas.openxmlformats.org/officeDocument/2006/relationships/notesSlide"/></Relationships>
</file>

<file path=ppt/slides/_rels/slide14.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3.xml" Type="http://schemas.openxmlformats.org/officeDocument/2006/relationships/notesSlide"/><Relationship Id="rId3" Target="https://etelasavonha.fi/asiakkaan-opas/asiakas-ja-potilasturvallisuus-ja-valvonta/oma-ilmoitus-vaaratilanteesta/" TargetMode="External" Type="http://schemas.openxmlformats.org/officeDocument/2006/relationships/hyperlink"/></Relationships>
</file>

<file path=ppt/slides/_rels/slide15.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4.xml" Type="http://schemas.openxmlformats.org/officeDocument/2006/relationships/notesSlide"/></Relationships>
</file>

<file path=ppt/slides/_rels/slide16.xml.rels><?xml version="1.0" encoding="UTF-8" standalone="yes"?><Relationships xmlns="http://schemas.openxmlformats.org/package/2006/relationships"><Relationship Id="rId1" Target="../tags/tag89.xml" Type="http://schemas.openxmlformats.org/officeDocument/2006/relationships/tags"/><Relationship Id="rId2" Target="../slideLayouts/slideLayout12.xml" Type="http://schemas.openxmlformats.org/officeDocument/2006/relationships/slideLayout"/><Relationship Id="rId3" Target="../notesSlides/notesSlide15.xml" Type="http://schemas.openxmlformats.org/officeDocument/2006/relationships/notesSlide"/><Relationship Id="rId4" Target="../embeddings/oleObject62.bin" Type="http://schemas.openxmlformats.org/officeDocument/2006/relationships/oleObject"/><Relationship Id="rId5" Target="../media/image18.emf" Type="http://schemas.openxmlformats.org/officeDocument/2006/relationships/image"/></Relationships>
</file>

<file path=ppt/slides/_rels/slide17.xml.rels><?xml version="1.0" encoding="UTF-8" standalone="yes"?><Relationships xmlns="http://schemas.openxmlformats.org/package/2006/relationships"><Relationship Id="rId1" Target="../tags/tag90.xml" Type="http://schemas.openxmlformats.org/officeDocument/2006/relationships/tags"/><Relationship Id="rId2" Target="../slideLayouts/slideLayout12.xml" Type="http://schemas.openxmlformats.org/officeDocument/2006/relationships/slideLayout"/><Relationship Id="rId3" Target="../notesSlides/notesSlide16.xml" Type="http://schemas.openxmlformats.org/officeDocument/2006/relationships/notesSlide"/><Relationship Id="rId4" Target="../embeddings/oleObject63.bin" Type="http://schemas.openxmlformats.org/officeDocument/2006/relationships/oleObject"/><Relationship Id="rId5" Target="../media/image18.emf" Type="http://schemas.openxmlformats.org/officeDocument/2006/relationships/image"/></Relationships>
</file>

<file path=ppt/slides/_rels/slide18.xml.rels><?xml version="1.0" encoding="UTF-8" standalone="yes"?><Relationships xmlns="http://schemas.openxmlformats.org/package/2006/relationships"><Relationship Id="rId1" Target="../tags/tag91.xml" Type="http://schemas.openxmlformats.org/officeDocument/2006/relationships/tags"/><Relationship Id="rId2" Target="../slideLayouts/slideLayout12.xml" Type="http://schemas.openxmlformats.org/officeDocument/2006/relationships/slideLayout"/><Relationship Id="rId3" Target="../notesSlides/notesSlide17.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julkaisut.valtioneuvosto.fi/bitstream/handle/10024/163858/STM_2022_2.pdf?sequence=1&amp;isAllowed=y" TargetMode="External" Type="http://schemas.openxmlformats.org/officeDocument/2006/relationships/hyperlink"/></Relationships>
</file>

<file path=ppt/slides/_rels/slide19.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5.svg" Type="http://schemas.openxmlformats.org/officeDocument/2006/relationships/image"/><Relationship Id="rId11" Target="../media/image46.png" Type="http://schemas.openxmlformats.org/officeDocument/2006/relationships/image"/><Relationship Id="rId12" Target="../media/image47.svg" Type="http://schemas.openxmlformats.org/officeDocument/2006/relationships/image"/><Relationship Id="rId13" Target="https://etelasavonha.fi/asiakkaan-opas/asiakas-ja-potilasturvallisuus-ja-valvonta/omavalvontaohjelma-ja-suunnitelmat/" TargetMode="External" Type="http://schemas.openxmlformats.org/officeDocument/2006/relationships/hyperlink"/><Relationship Id="rId14" Target="../media/image48.png" Type="http://schemas.openxmlformats.org/officeDocument/2006/relationships/image"/><Relationship Id="rId15" Target="../media/image49.svg" Type="http://schemas.openxmlformats.org/officeDocument/2006/relationships/image"/><Relationship Id="rId2" Target="../notesSlides/notesSlide18.xml" Type="http://schemas.openxmlformats.org/officeDocument/2006/relationships/notesSlide"/><Relationship Id="rId3" Target="../media/image38.png" Type="http://schemas.openxmlformats.org/officeDocument/2006/relationships/image"/><Relationship Id="rId4" Target="../media/image39.svg" Type="http://schemas.openxmlformats.org/officeDocument/2006/relationships/image"/><Relationship Id="rId5" Target="../media/image40.png" Type="http://schemas.openxmlformats.org/officeDocument/2006/relationships/image"/><Relationship Id="rId6" Target="../media/image41.svg" Type="http://schemas.openxmlformats.org/officeDocument/2006/relationships/image"/><Relationship Id="rId7" Target="../media/image42.png" Type="http://schemas.openxmlformats.org/officeDocument/2006/relationships/image"/><Relationship Id="rId8" Target="../media/image43.svg" Type="http://schemas.openxmlformats.org/officeDocument/2006/relationships/image"/><Relationship Id="rId9" Target="../media/image44.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3.svg" Type="http://schemas.openxmlformats.org/officeDocument/2006/relationships/image"/><Relationship Id="rId11" Target="../media/image50.png" Type="http://schemas.openxmlformats.org/officeDocument/2006/relationships/image"/><Relationship Id="rId12" Target="../media/image51.svg" Type="http://schemas.openxmlformats.org/officeDocument/2006/relationships/image"/><Relationship Id="rId13" Target="../media/image52.png" Type="http://schemas.openxmlformats.org/officeDocument/2006/relationships/image"/><Relationship Id="rId14" Target="../media/image53.svg" Type="http://schemas.openxmlformats.org/officeDocument/2006/relationships/image"/><Relationship Id="rId2" Target="../notesSlides/notesSlide19.xml" Type="http://schemas.openxmlformats.org/officeDocument/2006/relationships/notesSlide"/><Relationship Id="rId3" Target="../media/image46.png" Type="http://schemas.openxmlformats.org/officeDocument/2006/relationships/image"/><Relationship Id="rId4" Target="../media/image47.svg" Type="http://schemas.openxmlformats.org/officeDocument/2006/relationships/image"/><Relationship Id="rId5" Target="../media/image38.png" Type="http://schemas.openxmlformats.org/officeDocument/2006/relationships/image"/><Relationship Id="rId6" Target="../media/image39.svg" Type="http://schemas.openxmlformats.org/officeDocument/2006/relationships/image"/><Relationship Id="rId7" Target="../media/image40.png" Type="http://schemas.openxmlformats.org/officeDocument/2006/relationships/image"/><Relationship Id="rId8" Target="../media/image41.svg" Type="http://schemas.openxmlformats.org/officeDocument/2006/relationships/image"/><Relationship Id="rId9" Target="../media/image42.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2.png" Type="http://schemas.openxmlformats.org/officeDocument/2006/relationships/image"/><Relationship Id="rId11" Target="../media/image43.svg" Type="http://schemas.openxmlformats.org/officeDocument/2006/relationships/image"/><Relationship Id="rId2" Target="../notesSlides/notesSlide20.xml" Type="http://schemas.openxmlformats.org/officeDocument/2006/relationships/notesSlide"/><Relationship Id="rId3" Target="https://eloisa.ims.fi/spring/document/6725/approved/with_frames" TargetMode="External" Type="http://schemas.openxmlformats.org/officeDocument/2006/relationships/hyperlink"/><Relationship Id="rId4" Target="../media/image46.png" Type="http://schemas.openxmlformats.org/officeDocument/2006/relationships/image"/><Relationship Id="rId5" Target="../media/image47.svg" Type="http://schemas.openxmlformats.org/officeDocument/2006/relationships/image"/><Relationship Id="rId6" Target="../media/image38.png" Type="http://schemas.openxmlformats.org/officeDocument/2006/relationships/image"/><Relationship Id="rId7" Target="../media/image39.svg" Type="http://schemas.openxmlformats.org/officeDocument/2006/relationships/image"/><Relationship Id="rId8" Target="../media/image40.png" Type="http://schemas.openxmlformats.org/officeDocument/2006/relationships/image"/><Relationship Id="rId9" Target="../media/image41.svg" Type="http://schemas.openxmlformats.org/officeDocument/2006/relationships/image"/></Relationships>
</file>

<file path=ppt/slides/_rels/slide22.xml.rels><?xml version="1.0" encoding="UTF-8" standalone="yes"?><Relationships xmlns="http://schemas.openxmlformats.org/package/2006/relationships"><Relationship Id="rId1" Target="../tags/tag92.xml" Type="http://schemas.openxmlformats.org/officeDocument/2006/relationships/tags"/><Relationship Id="rId10" Target="../media/image57.svg" Type="http://schemas.openxmlformats.org/officeDocument/2006/relationships/image"/><Relationship Id="rId11" Target="../media/image58.png" Type="http://schemas.openxmlformats.org/officeDocument/2006/relationships/image"/><Relationship Id="rId12" Target="../media/image59.svg" Type="http://schemas.openxmlformats.org/officeDocument/2006/relationships/image"/><Relationship Id="rId13" Target="https://julkaisut.valtioneuvosto.fi/handle/10024/72811" TargetMode="External" Type="http://schemas.openxmlformats.org/officeDocument/2006/relationships/hyperlink"/><Relationship Id="rId2" Target="../slideLayouts/slideLayout12.xml" Type="http://schemas.openxmlformats.org/officeDocument/2006/relationships/slideLayout"/><Relationship Id="rId3" Target="../notesSlides/notesSlide21.xml" Type="http://schemas.openxmlformats.org/officeDocument/2006/relationships/notesSlide"/><Relationship Id="rId4" Target="../embeddings/oleObject65.bin" Type="http://schemas.openxmlformats.org/officeDocument/2006/relationships/oleObject"/><Relationship Id="rId5" Target="../media/image18.emf" Type="http://schemas.openxmlformats.org/officeDocument/2006/relationships/image"/><Relationship Id="rId6" Target="https://eloisa.ims.fi/servlet/doc/4294/approved/file" TargetMode="External" Type="http://schemas.openxmlformats.org/officeDocument/2006/relationships/hyperlink"/><Relationship Id="rId7" Target="../media/image54.png" Type="http://schemas.openxmlformats.org/officeDocument/2006/relationships/image"/><Relationship Id="rId8" Target="../media/image55.svg" Type="http://schemas.openxmlformats.org/officeDocument/2006/relationships/image"/><Relationship Id="rId9" Target="../media/image56.png" Type="http://schemas.openxmlformats.org/officeDocument/2006/relationships/image"/></Relationships>
</file>

<file path=ppt/slides/_rels/slide23.xml.rels><?xml version="1.0" encoding="UTF-8" standalone="yes"?><Relationships xmlns="http://schemas.openxmlformats.org/package/2006/relationships"><Relationship Id="rId1" Target="../tags/tag93.xml" Type="http://schemas.openxmlformats.org/officeDocument/2006/relationships/tags"/><Relationship Id="rId2" Target="../slideLayouts/slideLayout12.xml" Type="http://schemas.openxmlformats.org/officeDocument/2006/relationships/slideLayout"/><Relationship Id="rId3" Target="../notesSlides/notesSlide22.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stm.fi/valmiusasiat" TargetMode="External" Type="http://schemas.openxmlformats.org/officeDocument/2006/relationships/hyperlink"/><Relationship Id="rId7" Target="https://www.finlex.fi/fi/laki/ajantasa/2011/20111552" TargetMode="External" Type="http://schemas.openxmlformats.org/officeDocument/2006/relationships/hyperlink"/></Relationships>
</file>

<file path=ppt/slides/_rels/slide24.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23.xml" Type="http://schemas.openxmlformats.org/officeDocument/2006/relationships/notesSlide"/></Relationships>
</file>

<file path=ppt/slides/_rels/slide25.xml.rels><?xml version="1.0" encoding="UTF-8" standalone="yes"?><Relationships xmlns="http://schemas.openxmlformats.org/package/2006/relationships"><Relationship Id="rId1" Target="../tags/tag94.xml" Type="http://schemas.openxmlformats.org/officeDocument/2006/relationships/tags"/><Relationship Id="rId10" Target="../media/image64.png" Type="http://schemas.openxmlformats.org/officeDocument/2006/relationships/image"/><Relationship Id="rId11" Target="../media/image65.svg" Type="http://schemas.openxmlformats.org/officeDocument/2006/relationships/image"/><Relationship Id="rId12" Target="../media/image66.png" Type="http://schemas.openxmlformats.org/officeDocument/2006/relationships/image"/><Relationship Id="rId13" Target="../media/image67.svg" Type="http://schemas.openxmlformats.org/officeDocument/2006/relationships/image"/><Relationship Id="rId14" Target="../media/image68.png" Type="http://schemas.openxmlformats.org/officeDocument/2006/relationships/image"/><Relationship Id="rId15" Target="../media/image69.svg" Type="http://schemas.openxmlformats.org/officeDocument/2006/relationships/image"/><Relationship Id="rId2" Target="../slideLayouts/slideLayout9.xml" Type="http://schemas.openxmlformats.org/officeDocument/2006/relationships/slideLayout"/><Relationship Id="rId3" Target="../notesSlides/notesSlide24.xml" Type="http://schemas.openxmlformats.org/officeDocument/2006/relationships/notesSlide"/><Relationship Id="rId4" Target="../embeddings/oleObject66.bin" Type="http://schemas.openxmlformats.org/officeDocument/2006/relationships/oleObject"/><Relationship Id="rId5" Target="../media/image18.emf" Type="http://schemas.openxmlformats.org/officeDocument/2006/relationships/image"/><Relationship Id="rId6" Target="../media/image60.png" Type="http://schemas.openxmlformats.org/officeDocument/2006/relationships/image"/><Relationship Id="rId7" Target="../media/image61.svg" Type="http://schemas.openxmlformats.org/officeDocument/2006/relationships/image"/><Relationship Id="rId8" Target="../media/image62.png" Type="http://schemas.openxmlformats.org/officeDocument/2006/relationships/image"/><Relationship Id="rId9" Target="../media/image63.svg" Type="http://schemas.openxmlformats.org/officeDocument/2006/relationships/image"/></Relationships>
</file>

<file path=ppt/slides/_rels/slide26.xml.rels><?xml version="1.0" encoding="UTF-8" standalone="yes"?><Relationships xmlns="http://schemas.openxmlformats.org/package/2006/relationships"><Relationship Id="rId1" Target="../tags/tag95.xml" Type="http://schemas.openxmlformats.org/officeDocument/2006/relationships/tags"/><Relationship Id="rId2" Target="../slideLayouts/slideLayout12.xml" Type="http://schemas.openxmlformats.org/officeDocument/2006/relationships/slideLayout"/><Relationship Id="rId3" Target="../notesSlides/notesSlide25.xml" Type="http://schemas.openxmlformats.org/officeDocument/2006/relationships/notesSlide"/><Relationship Id="rId4" Target="../embeddings/oleObject67.bin" Type="http://schemas.openxmlformats.org/officeDocument/2006/relationships/oleObject"/><Relationship Id="rId5" Target="../media/image18.emf" Type="http://schemas.openxmlformats.org/officeDocument/2006/relationships/image"/></Relationships>
</file>

<file path=ppt/slides/_rels/slide27.xml.rels><?xml version="1.0" encoding="UTF-8" standalone="yes"?><Relationships xmlns="http://schemas.openxmlformats.org/package/2006/relationships"><Relationship Id="rId1" Target="../tags/tag96.xml" Type="http://schemas.openxmlformats.org/officeDocument/2006/relationships/tags"/><Relationship Id="rId2" Target="../slideLayouts/slideLayout12.xml" Type="http://schemas.openxmlformats.org/officeDocument/2006/relationships/slideLayout"/><Relationship Id="rId3" Target="../notesSlides/notesSlide26.xml" Type="http://schemas.openxmlformats.org/officeDocument/2006/relationships/notesSlide"/><Relationship Id="rId4" Target="../embeddings/oleObject68.bin" Type="http://schemas.openxmlformats.org/officeDocument/2006/relationships/oleObject"/><Relationship Id="rId5" Target="../media/image18.emf" Type="http://schemas.openxmlformats.org/officeDocument/2006/relationships/image"/><Relationship Id="rId6" Target="../media/image64.png" Type="http://schemas.openxmlformats.org/officeDocument/2006/relationships/image"/><Relationship Id="rId7" Target="../media/image70.svg" Type="http://schemas.openxmlformats.org/officeDocument/2006/relationships/image"/></Relationships>
</file>

<file path=ppt/slides/_rels/slide28.xml.rels><?xml version="1.0" encoding="UTF-8" standalone="yes"?><Relationships xmlns="http://schemas.openxmlformats.org/package/2006/relationships"><Relationship Id="rId1" Target="../tags/tag97.xml" Type="http://schemas.openxmlformats.org/officeDocument/2006/relationships/tags"/><Relationship Id="rId10" Target="../media/image72.svg" Type="http://schemas.openxmlformats.org/officeDocument/2006/relationships/image"/><Relationship Id="rId11" Target="../media/image60.png" Type="http://schemas.openxmlformats.org/officeDocument/2006/relationships/image"/><Relationship Id="rId12" Target="../media/image61.svg" Type="http://schemas.openxmlformats.org/officeDocument/2006/relationships/image"/><Relationship Id="rId13" Target="../media/image68.png" Type="http://schemas.openxmlformats.org/officeDocument/2006/relationships/image"/><Relationship Id="rId14" Target="../media/image69.svg" Type="http://schemas.openxmlformats.org/officeDocument/2006/relationships/image"/><Relationship Id="rId2" Target="../slideLayouts/slideLayout12.xml" Type="http://schemas.openxmlformats.org/officeDocument/2006/relationships/slideLayout"/><Relationship Id="rId3" Target="../notesSlides/notesSlide27.xml" Type="http://schemas.openxmlformats.org/officeDocument/2006/relationships/notesSlide"/><Relationship Id="rId4" Target="../embeddings/oleObject69.bin" Type="http://schemas.openxmlformats.org/officeDocument/2006/relationships/oleObject"/><Relationship Id="rId5" Target="../media/image18.emf" Type="http://schemas.openxmlformats.org/officeDocument/2006/relationships/image"/><Relationship Id="rId6" Target="https://etelasavonha.fi/asiakkaan-opas/palaute-etela-savon-hyvinvointialueelle/" TargetMode="External" Type="http://schemas.openxmlformats.org/officeDocument/2006/relationships/hyperlink"/><Relationship Id="rId7" Target="mailto:kipina.mikkeli@etelasavonha.fi" TargetMode="External" Type="http://schemas.openxmlformats.org/officeDocument/2006/relationships/hyperlink"/><Relationship Id="rId8" Target="https://etelasavonha.fi/asiakkaan-opas/asiakas-ja-potilasturvallisuus-ja-valvonta/oma-ilmoitus-vaaratilanteesta/" TargetMode="External" Type="http://schemas.openxmlformats.org/officeDocument/2006/relationships/hyperlink"/><Relationship Id="rId9" Target="../media/image71.png" Type="http://schemas.openxmlformats.org/officeDocument/2006/relationships/image"/></Relationships>
</file>

<file path=ppt/slides/_rels/slide29.xml.rels><?xml version="1.0" encoding="UTF-8" standalone="yes"?><Relationships xmlns="http://schemas.openxmlformats.org/package/2006/relationships"><Relationship Id="rId1" Target="../tags/tag98.xml" Type="http://schemas.openxmlformats.org/officeDocument/2006/relationships/tags"/><Relationship Id="rId10" Target="../media/image32.svg" Type="http://schemas.openxmlformats.org/officeDocument/2006/relationships/image"/><Relationship Id="rId11" Target="mailto:sosiaali.potilasasiamies@etelasavonha.fi" TargetMode="External" Type="http://schemas.openxmlformats.org/officeDocument/2006/relationships/hyperlink"/><Relationship Id="rId12" Target="../media/image33.png" Type="http://schemas.openxmlformats.org/officeDocument/2006/relationships/image"/><Relationship Id="rId13" Target="../media/image34.svg" Type="http://schemas.openxmlformats.org/officeDocument/2006/relationships/image"/><Relationship Id="rId2" Target="../tags/tag99.xml" Type="http://schemas.openxmlformats.org/officeDocument/2006/relationships/tags"/><Relationship Id="rId3" Target="../slideLayouts/slideLayout12.xml" Type="http://schemas.openxmlformats.org/officeDocument/2006/relationships/slideLayout"/><Relationship Id="rId4" Target="../notesSlides/notesSlide28.xml" Type="http://schemas.openxmlformats.org/officeDocument/2006/relationships/notesSlide"/><Relationship Id="rId5" Target="../embeddings/oleObject70.bin" Type="http://schemas.openxmlformats.org/officeDocument/2006/relationships/oleObject"/><Relationship Id="rId6" Target="../media/image18.emf" Type="http://schemas.openxmlformats.org/officeDocument/2006/relationships/image"/><Relationship Id="rId7" Target="../embeddings/oleObject71.bin" Type="http://schemas.openxmlformats.org/officeDocument/2006/relationships/oleObject"/><Relationship Id="rId8" Target="https://etelasavonha.fi/asiakkaan-opas/lomakkeet-ja-hakemukset/" TargetMode="External" Type="http://schemas.openxmlformats.org/officeDocument/2006/relationships/hyperlink"/><Relationship Id="rId9" Target="../media/image31.png" Type="http://schemas.openxmlformats.org/officeDocument/2006/relationships/image"/></Relationships>
</file>

<file path=ppt/slides/_rels/slide30.xml.rels><?xml version="1.0" encoding="UTF-8" standalone="yes"?><Relationships xmlns="http://schemas.openxmlformats.org/package/2006/relationships"><Relationship Id="rId1" Target="../tags/tag100.xml" Type="http://schemas.openxmlformats.org/officeDocument/2006/relationships/tags"/><Relationship Id="rId2" Target="../slideLayouts/slideLayout12.xml" Type="http://schemas.openxmlformats.org/officeDocument/2006/relationships/slideLayout"/><Relationship Id="rId3" Target="../notesSlides/notesSlide29.xml" Type="http://schemas.openxmlformats.org/officeDocument/2006/relationships/notesSlide"/><Relationship Id="rId4" Target="../embeddings/oleObject72.bin" Type="http://schemas.openxmlformats.org/officeDocument/2006/relationships/oleObject"/><Relationship Id="rId5" Target="../media/image18.emf" Type="http://schemas.openxmlformats.org/officeDocument/2006/relationships/image"/></Relationships>
</file>

<file path=ppt/slides/_rels/slide31.xml.rels><?xml version="1.0" encoding="UTF-8" standalone="yes"?><Relationships xmlns="http://schemas.openxmlformats.org/package/2006/relationships"><Relationship Id="rId1" Target="../tags/tag101.xml" Type="http://schemas.openxmlformats.org/officeDocument/2006/relationships/tags"/><Relationship Id="rId2" Target="../slideLayouts/slideLayout12.xml" Type="http://schemas.openxmlformats.org/officeDocument/2006/relationships/slideLayout"/><Relationship Id="rId3" Target="../notesSlides/notesSlide30.xml" Type="http://schemas.openxmlformats.org/officeDocument/2006/relationships/notesSlide"/><Relationship Id="rId4" Target="../embeddings/oleObject73.bin" Type="http://schemas.openxmlformats.org/officeDocument/2006/relationships/oleObject"/><Relationship Id="rId5" Target="../media/image18.emf"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17.xml" Type="http://schemas.openxmlformats.org/officeDocument/2006/relationships/slideLayout"/><Relationship Id="rId2" Target="https://etelasavonha.fi/asiakkaan-opas/palveluoppaat/" TargetMode="External" Type="http://schemas.openxmlformats.org/officeDocument/2006/relationships/hyperlink"/><Relationship Id="rId3" Target="../media/image73.png" Type="http://schemas.openxmlformats.org/officeDocument/2006/relationships/image"/><Relationship Id="rId4" Target="../media/image74.svg" Type="http://schemas.openxmlformats.org/officeDocument/2006/relationships/image"/></Relationships>
</file>

<file path=ppt/slides/_rels/slide33.xml.rels><?xml version="1.0" encoding="UTF-8" standalone="yes"?><Relationships xmlns="http://schemas.openxmlformats.org/package/2006/relationships"><Relationship Id="rId1" Target="../tags/tag102.xml" Type="http://schemas.openxmlformats.org/officeDocument/2006/relationships/tags"/><Relationship Id="rId2" Target="../slideLayouts/slideLayout13.xml" Type="http://schemas.openxmlformats.org/officeDocument/2006/relationships/slideLayout"/><Relationship Id="rId3" Target="../notesSlides/notesSlide31.xml" Type="http://schemas.openxmlformats.org/officeDocument/2006/relationships/notesSlide"/><Relationship Id="rId4" Target="../embeddings/oleObject74.bin" Type="http://schemas.openxmlformats.org/officeDocument/2006/relationships/oleObject"/><Relationship Id="rId5" Target="../media/image18.emf" Type="http://schemas.openxmlformats.org/officeDocument/2006/relationships/image"/></Relationships>
</file>

<file path=ppt/slides/_rels/slide34.xml.rels><?xml version="1.0" encoding="UTF-8" standalone="yes"?><Relationships xmlns="http://schemas.openxmlformats.org/package/2006/relationships"><Relationship Id="rId1" Target="../tags/tag103.xml" Type="http://schemas.openxmlformats.org/officeDocument/2006/relationships/tags"/><Relationship Id="rId2" Target="../slideLayouts/slideLayout12.xml" Type="http://schemas.openxmlformats.org/officeDocument/2006/relationships/slideLayout"/><Relationship Id="rId3" Target="../notesSlides/notesSlide32.xml" Type="http://schemas.openxmlformats.org/officeDocument/2006/relationships/notesSlide"/><Relationship Id="rId4" Target="../embeddings/oleObject75.bin" Type="http://schemas.openxmlformats.org/officeDocument/2006/relationships/oleObject"/><Relationship Id="rId5" Target="../media/image18.emf" Type="http://schemas.openxmlformats.org/officeDocument/2006/relationships/image"/><Relationship Id="rId6" Target="https://www.julkari.fi/bitstream/handle/10024/139415/THL_OHJ_4_2020_Vireytt%c3%a4%20seniorivuosiin_verkko.pdf?sequence=4&amp;isAllowed=y" TargetMode="External" Type="http://schemas.openxmlformats.org/officeDocument/2006/relationships/hyperlink"/><Relationship Id="rId7" Target="https://www.ruokavirasto.fi/elintarvikkeet/terveytta-edistava-ruokavalio/ravitsemus--ja-ruokasuositukset/" TargetMode="External" Type="http://schemas.openxmlformats.org/officeDocument/2006/relationships/hyperlink"/></Relationships>
</file>

<file path=ppt/slides/_rels/slide35.xml.rels><?xml version="1.0" encoding="UTF-8" standalone="yes"?><Relationships xmlns="http://schemas.openxmlformats.org/package/2006/relationships"><Relationship Id="rId1" Target="../tags/tag104.xml" Type="http://schemas.openxmlformats.org/officeDocument/2006/relationships/tags"/><Relationship Id="rId2" Target="../slideLayouts/slideLayout12.xml" Type="http://schemas.openxmlformats.org/officeDocument/2006/relationships/slideLayout"/><Relationship Id="rId3" Target="../notesSlides/notesSlide33.xml" Type="http://schemas.openxmlformats.org/officeDocument/2006/relationships/notesSlide"/><Relationship Id="rId4" Target="../embeddings/oleObject76.bin" Type="http://schemas.openxmlformats.org/officeDocument/2006/relationships/oleObject"/><Relationship Id="rId5" Target="../media/image18.emf" Type="http://schemas.openxmlformats.org/officeDocument/2006/relationships/image"/></Relationships>
</file>

<file path=ppt/slides/_rels/slide36.xml.rels><?xml version="1.0" encoding="UTF-8" standalone="yes"?><Relationships xmlns="http://schemas.openxmlformats.org/package/2006/relationships"><Relationship Id="rId1" Target="../tags/tag105.xml" Type="http://schemas.openxmlformats.org/officeDocument/2006/relationships/tags"/><Relationship Id="rId2" Target="../slideLayouts/slideLayout12.xml" Type="http://schemas.openxmlformats.org/officeDocument/2006/relationships/slideLayout"/><Relationship Id="rId3" Target="../notesSlides/notesSlide34.xml" Type="http://schemas.openxmlformats.org/officeDocument/2006/relationships/notesSlide"/><Relationship Id="rId4" Target="../embeddings/oleObject77.bin" Type="http://schemas.openxmlformats.org/officeDocument/2006/relationships/oleObject"/><Relationship Id="rId5" Target="../media/image18.emf" Type="http://schemas.openxmlformats.org/officeDocument/2006/relationships/image"/><Relationship Id="rId6" Target="../media/image75.png" Type="http://schemas.openxmlformats.org/officeDocument/2006/relationships/image"/><Relationship Id="rId7" Target="../media/image76.svg" Type="http://schemas.openxmlformats.org/officeDocument/2006/relationships/image"/></Relationships>
</file>

<file path=ppt/slides/_rels/slide37.xml.rels><?xml version="1.0" encoding="UTF-8" standalone="yes"?><Relationships xmlns="http://schemas.openxmlformats.org/package/2006/relationships"><Relationship Id="rId1" Target="../tags/tag106.xml" Type="http://schemas.openxmlformats.org/officeDocument/2006/relationships/tags"/><Relationship Id="rId2" Target="../slideLayouts/slideLayout12.xml" Type="http://schemas.openxmlformats.org/officeDocument/2006/relationships/slideLayout"/><Relationship Id="rId3" Target="../notesSlides/notesSlide35.xml" Type="http://schemas.openxmlformats.org/officeDocument/2006/relationships/notesSlide"/><Relationship Id="rId4" Target="../embeddings/oleObject78.bin" Type="http://schemas.openxmlformats.org/officeDocument/2006/relationships/oleObject"/><Relationship Id="rId5" Target="../media/image18.emf" Type="http://schemas.openxmlformats.org/officeDocument/2006/relationships/image"/><Relationship Id="rId6" Target="https://essote.terveytesi.fi/citizenportal/#/login" TargetMode="External" Type="http://schemas.openxmlformats.org/officeDocument/2006/relationships/hyperlink"/></Relationships>
</file>

<file path=ppt/slides/_rels/slide38.xml.rels><?xml version="1.0" encoding="UTF-8" standalone="yes"?><Relationships xmlns="http://schemas.openxmlformats.org/package/2006/relationships"><Relationship Id="rId1" Target="../tags/tag107.xml" Type="http://schemas.openxmlformats.org/officeDocument/2006/relationships/tags"/><Relationship Id="rId2" Target="../slideLayouts/slideLayout12.xml" Type="http://schemas.openxmlformats.org/officeDocument/2006/relationships/slideLayout"/><Relationship Id="rId3" Target="../notesSlides/notesSlide36.xml" Type="http://schemas.openxmlformats.org/officeDocument/2006/relationships/notesSlide"/><Relationship Id="rId4" Target="../embeddings/oleObject79.bin" Type="http://schemas.openxmlformats.org/officeDocument/2006/relationships/oleObject"/><Relationship Id="rId5" Target="../media/image18.emf" Type="http://schemas.openxmlformats.org/officeDocument/2006/relationships/image"/><Relationship Id="rId6" Target="https://julkaisut.valtioneuvosto.fi/handle/10024/162847" TargetMode="External" Type="http://schemas.openxmlformats.org/officeDocument/2006/relationships/hyperlink"/><Relationship Id="rId7" Target="https://valvira.fi/sosiaali-ja-terveydenhuolto/rajattu-laakevarasto" TargetMode="External" Type="http://schemas.openxmlformats.org/officeDocument/2006/relationships/hyperlink"/></Relationships>
</file>

<file path=ppt/slides/_rels/slide39.xml.rels><?xml version="1.0" encoding="UTF-8" standalone="yes"?><Relationships xmlns="http://schemas.openxmlformats.org/package/2006/relationships"><Relationship Id="rId1" Target="../tags/tag108.xml" Type="http://schemas.openxmlformats.org/officeDocument/2006/relationships/tags"/><Relationship Id="rId2" Target="../slideLayouts/slideLayout12.xml" Type="http://schemas.openxmlformats.org/officeDocument/2006/relationships/slideLayout"/><Relationship Id="rId3" Target="../notesSlides/notesSlide37.xml" Type="http://schemas.openxmlformats.org/officeDocument/2006/relationships/notesSlide"/><Relationship Id="rId4" Target="../embeddings/oleObject80.bin" Type="http://schemas.openxmlformats.org/officeDocument/2006/relationships/oleObject"/><Relationship Id="rId5" Target="../media/image18.emf" Type="http://schemas.openxmlformats.org/officeDocument/2006/relationships/image"/><Relationship Id="rId6" Target="../media/image77.png" Type="http://schemas.openxmlformats.org/officeDocument/2006/relationships/image"/><Relationship Id="rId7" Target="../media/image78.svg" Type="http://schemas.openxmlformats.org/officeDocument/2006/relationships/image"/></Relationships>
</file>

<file path=ppt/slides/_rels/slide40.xml.rels><?xml version="1.0" encoding="UTF-8" standalone="yes"?><Relationships xmlns="http://schemas.openxmlformats.org/package/2006/relationships"><Relationship Id="rId1" Target="../tags/tag109.xml" Type="http://schemas.openxmlformats.org/officeDocument/2006/relationships/tags"/><Relationship Id="rId2" Target="../tags/tag110.xml" Type="http://schemas.openxmlformats.org/officeDocument/2006/relationships/tags"/><Relationship Id="rId3" Target="../slideLayouts/slideLayout47.xml" Type="http://schemas.openxmlformats.org/officeDocument/2006/relationships/slideLayout"/><Relationship Id="rId4" Target="../notesSlides/notesSlide38.xml" Type="http://schemas.openxmlformats.org/officeDocument/2006/relationships/notesSlide"/><Relationship Id="rId5" Target="../embeddings/oleObject81.bin" Type="http://schemas.openxmlformats.org/officeDocument/2006/relationships/oleObject"/><Relationship Id="rId6" Target="../media/image18.emf" Type="http://schemas.openxmlformats.org/officeDocument/2006/relationships/image"/><Relationship Id="rId7" Target="../embeddings/oleObject71.bin" Type="http://schemas.openxmlformats.org/officeDocument/2006/relationships/oleObject"/><Relationship Id="rId8" Target="../media/image79.jpeg" Type="http://schemas.openxmlformats.org/officeDocument/2006/relationships/image"/><Relationship Id="rId9" Target="../media/image80.jpeg" Type="http://schemas.openxmlformats.org/officeDocument/2006/relationships/image"/></Relationships>
</file>

<file path=ppt/slides/_rels/slide41.xml.rels><?xml version="1.0" encoding="UTF-8" standalone="yes"?><Relationships xmlns="http://schemas.openxmlformats.org/package/2006/relationships"><Relationship Id="rId1" Target="../tags/tag111.xml" Type="http://schemas.openxmlformats.org/officeDocument/2006/relationships/tags"/><Relationship Id="rId2" Target="../tags/tag112.xml" Type="http://schemas.openxmlformats.org/officeDocument/2006/relationships/tags"/><Relationship Id="rId3" Target="../slideLayouts/slideLayout12.xml" Type="http://schemas.openxmlformats.org/officeDocument/2006/relationships/slideLayout"/><Relationship Id="rId4" Target="../notesSlides/notesSlide39.xml" Type="http://schemas.openxmlformats.org/officeDocument/2006/relationships/notesSlide"/><Relationship Id="rId5" Target="../embeddings/oleObject82.bin" Type="http://schemas.openxmlformats.org/officeDocument/2006/relationships/oleObject"/><Relationship Id="rId6" Target="../media/image18.emf" Type="http://schemas.openxmlformats.org/officeDocument/2006/relationships/image"/><Relationship Id="rId7" Target="../embeddings/oleObject71.bin" Type="http://schemas.openxmlformats.org/officeDocument/2006/relationships/oleObject"/></Relationships>
</file>

<file path=ppt/slides/_rels/slide42.xml.rels><?xml version="1.0" encoding="UTF-8" standalone="yes"?><Relationships xmlns="http://schemas.openxmlformats.org/package/2006/relationships"><Relationship Id="rId1" Target="../tags/tag113.xml" Type="http://schemas.openxmlformats.org/officeDocument/2006/relationships/tags"/><Relationship Id="rId2" Target="../slideLayouts/slideLayout12.xml" Type="http://schemas.openxmlformats.org/officeDocument/2006/relationships/slideLayout"/><Relationship Id="rId3" Target="../notesSlides/notesSlide40.xml" Type="http://schemas.openxmlformats.org/officeDocument/2006/relationships/notesSlide"/><Relationship Id="rId4" Target="../embeddings/oleObject83.bin" Type="http://schemas.openxmlformats.org/officeDocument/2006/relationships/oleObject"/><Relationship Id="rId5" Target="../media/image18.emf" Type="http://schemas.openxmlformats.org/officeDocument/2006/relationships/image"/><Relationship Id="rId6" Target="https://dvv.fi/nain-ilmoitat-edunvalvontaa-tarvitsevasta-henkilosta" TargetMode="External" Type="http://schemas.openxmlformats.org/officeDocument/2006/relationships/hyperlink"/><Relationship Id="rId7" Target="https://pelastustoimi.fi/asiointi/lomakkeet/ilmoitus-ilmeinen-palonvaara" TargetMode="External" Type="http://schemas.openxmlformats.org/officeDocument/2006/relationships/hyperlink"/><Relationship Id="rId8" Target="https://etelasavonha.fi/asiakkaan-opas/huoli/" TargetMode="External" Type="http://schemas.openxmlformats.org/officeDocument/2006/relationships/hyperlink"/></Relationships>
</file>

<file path=ppt/slides/_rels/slide43.xml.rels><?xml version="1.0" encoding="UTF-8" standalone="yes"?><Relationships xmlns="http://schemas.openxmlformats.org/package/2006/relationships"><Relationship Id="rId1" Target="../tags/tag114.xml" Type="http://schemas.openxmlformats.org/officeDocument/2006/relationships/tags"/><Relationship Id="rId2" Target="../tags/tag115.xml" Type="http://schemas.openxmlformats.org/officeDocument/2006/relationships/tags"/><Relationship Id="rId3" Target="../slideLayouts/slideLayout12.xml" Type="http://schemas.openxmlformats.org/officeDocument/2006/relationships/slideLayout"/><Relationship Id="rId4" Target="../notesSlides/notesSlide41.xml" Type="http://schemas.openxmlformats.org/officeDocument/2006/relationships/notesSlide"/><Relationship Id="rId5" Target="../embeddings/oleObject84.bin" Type="http://schemas.openxmlformats.org/officeDocument/2006/relationships/oleObject"/><Relationship Id="rId6" Target="../media/image18.emf" Type="http://schemas.openxmlformats.org/officeDocument/2006/relationships/image"/><Relationship Id="rId7" Target="../embeddings/oleObject71.bin" Type="http://schemas.openxmlformats.org/officeDocument/2006/relationships/oleObject"/></Relationships>
</file>

<file path=ppt/slides/_rels/slide44.xml.rels><?xml version="1.0" encoding="UTF-8" standalone="yes"?><Relationships xmlns="http://schemas.openxmlformats.org/package/2006/relationships"><Relationship Id="rId1" Target="../tags/tag116.xml" Type="http://schemas.openxmlformats.org/officeDocument/2006/relationships/tags"/><Relationship Id="rId2" Target="../slideLayouts/slideLayout12.xml" Type="http://schemas.openxmlformats.org/officeDocument/2006/relationships/slideLayout"/><Relationship Id="rId3" Target="../notesSlides/notesSlide42.xml" Type="http://schemas.openxmlformats.org/officeDocument/2006/relationships/notesSlide"/><Relationship Id="rId4" Target="../embeddings/oleObject85.bin" Type="http://schemas.openxmlformats.org/officeDocument/2006/relationships/oleObject"/><Relationship Id="rId5" Target="../media/image18.emf" Type="http://schemas.openxmlformats.org/officeDocument/2006/relationships/image"/><Relationship Id="rId6" Target="https://www.kuntarekry.fi/fi/tyonantajat/etela-savon-hyvinvointialue/" TargetMode="External" Type="http://schemas.openxmlformats.org/officeDocument/2006/relationships/hyperlink"/><Relationship Id="rId7" Target="https://valvira.fi/ammattioikeudet/riittava-kielitaito" TargetMode="External" Type="http://schemas.openxmlformats.org/officeDocument/2006/relationships/hyperlink"/></Relationships>
</file>

<file path=ppt/slides/_rels/slide45.xml.rels><?xml version="1.0" encoding="UTF-8" standalone="yes"?><Relationships xmlns="http://schemas.openxmlformats.org/package/2006/relationships"><Relationship Id="rId1" Target="../tags/tag117.xml" Type="http://schemas.openxmlformats.org/officeDocument/2006/relationships/tags"/><Relationship Id="rId2" Target="../slideLayouts/slideLayout12.xml" Type="http://schemas.openxmlformats.org/officeDocument/2006/relationships/slideLayout"/><Relationship Id="rId3" Target="../notesSlides/notesSlide43.xml" Type="http://schemas.openxmlformats.org/officeDocument/2006/relationships/notesSlide"/><Relationship Id="rId4" Target="../embeddings/oleObject86.bin" Type="http://schemas.openxmlformats.org/officeDocument/2006/relationships/oleObject"/><Relationship Id="rId5" Target="../media/image18.emf" Type="http://schemas.openxmlformats.org/officeDocument/2006/relationships/image"/></Relationships>
</file>

<file path=ppt/slides/_rels/slide46.xml.rels><?xml version="1.0" encoding="UTF-8" standalone="yes"?><Relationships xmlns="http://schemas.openxmlformats.org/package/2006/relationships"><Relationship Id="rId1" Target="../tags/tag118.xml" Type="http://schemas.openxmlformats.org/officeDocument/2006/relationships/tags"/><Relationship Id="rId2" Target="../slideLayouts/slideLayout12.xml" Type="http://schemas.openxmlformats.org/officeDocument/2006/relationships/slideLayout"/><Relationship Id="rId3" Target="../notesSlides/notesSlide44.xml" Type="http://schemas.openxmlformats.org/officeDocument/2006/relationships/notesSlide"/><Relationship Id="rId4" Target="../embeddings/oleObject87.bin" Type="http://schemas.openxmlformats.org/officeDocument/2006/relationships/oleObject"/><Relationship Id="rId5" Target="../media/image18.emf" Type="http://schemas.openxmlformats.org/officeDocument/2006/relationships/image"/></Relationships>
</file>

<file path=ppt/slides/_rels/slide47.xml.rels><?xml version="1.0" encoding="UTF-8" standalone="yes"?><Relationships xmlns="http://schemas.openxmlformats.org/package/2006/relationships"><Relationship Id="rId1" Target="../tags/tag119.xml" Type="http://schemas.openxmlformats.org/officeDocument/2006/relationships/tags"/><Relationship Id="rId2" Target="../slideLayouts/slideLayout12.xml" Type="http://schemas.openxmlformats.org/officeDocument/2006/relationships/slideLayout"/><Relationship Id="rId3" Target="../notesSlides/notesSlide45.xml" Type="http://schemas.openxmlformats.org/officeDocument/2006/relationships/notesSlide"/><Relationship Id="rId4" Target="../embeddings/oleObject88.bin" Type="http://schemas.openxmlformats.org/officeDocument/2006/relationships/oleObject"/><Relationship Id="rId5" Target="../media/image18.emf" Type="http://schemas.openxmlformats.org/officeDocument/2006/relationships/image"/></Relationships>
</file>

<file path=ppt/slides/_rels/slide48.xml.rels><?xml version="1.0" encoding="UTF-8" standalone="yes"?><Relationships xmlns="http://schemas.openxmlformats.org/package/2006/relationships"><Relationship Id="rId1" Target="../tags/tag120.xml" Type="http://schemas.openxmlformats.org/officeDocument/2006/relationships/tags"/><Relationship Id="rId10" Target="../media/image85.png" Type="http://schemas.openxmlformats.org/officeDocument/2006/relationships/image"/><Relationship Id="rId11" Target="../media/image86.svg" Type="http://schemas.openxmlformats.org/officeDocument/2006/relationships/image"/><Relationship Id="rId12" Target="../media/image87.png" Type="http://schemas.openxmlformats.org/officeDocument/2006/relationships/image"/><Relationship Id="rId13" Target="../media/image88.svg" Type="http://schemas.openxmlformats.org/officeDocument/2006/relationships/image"/><Relationship Id="rId2" Target="../slideLayouts/slideLayout13.xml" Type="http://schemas.openxmlformats.org/officeDocument/2006/relationships/slideLayout"/><Relationship Id="rId3" Target="../notesSlides/notesSlide46.xml" Type="http://schemas.openxmlformats.org/officeDocument/2006/relationships/notesSlide"/><Relationship Id="rId4" Target="../embeddings/oleObject89.bin" Type="http://schemas.openxmlformats.org/officeDocument/2006/relationships/oleObject"/><Relationship Id="rId5" Target="../media/image18.emf" Type="http://schemas.openxmlformats.org/officeDocument/2006/relationships/image"/><Relationship Id="rId6" Target="../media/image81.png" Type="http://schemas.openxmlformats.org/officeDocument/2006/relationships/image"/><Relationship Id="rId7" Target="../media/image82.svg" Type="http://schemas.openxmlformats.org/officeDocument/2006/relationships/image"/><Relationship Id="rId8" Target="../media/image83.png" Type="http://schemas.openxmlformats.org/officeDocument/2006/relationships/image"/><Relationship Id="rId9" Target="../media/image84.svg" Type="http://schemas.openxmlformats.org/officeDocument/2006/relationships/image"/></Relationships>
</file>

<file path=ppt/slides/_rels/slide49.xml.rels><?xml version="1.0" encoding="UTF-8" standalone="yes"?><Relationships xmlns="http://schemas.openxmlformats.org/package/2006/relationships"><Relationship Id="rId1" Target="../tags/tag121.xml" Type="http://schemas.openxmlformats.org/officeDocument/2006/relationships/tags"/><Relationship Id="rId2" Target="../slideLayouts/slideLayout12.xml" Type="http://schemas.openxmlformats.org/officeDocument/2006/relationships/slideLayout"/><Relationship Id="rId3" Target="../notesSlides/notesSlide47.xml" Type="http://schemas.openxmlformats.org/officeDocument/2006/relationships/notesSlide"/><Relationship Id="rId4" Target="../embeddings/oleObject90.bin" Type="http://schemas.openxmlformats.org/officeDocument/2006/relationships/oleObject"/><Relationship Id="rId5" Target="../media/image18.emf" Type="http://schemas.openxmlformats.org/officeDocument/2006/relationships/image"/></Relationships>
</file>

<file path=ppt/slides/_rels/slide50.xml.rels><?xml version="1.0" encoding="UTF-8" standalone="yes"?><Relationships xmlns="http://schemas.openxmlformats.org/package/2006/relationships"><Relationship Id="rId1" Target="../tags/tag122.xml" Type="http://schemas.openxmlformats.org/officeDocument/2006/relationships/tags"/><Relationship Id="rId10" Target="../media/image34.svg" Type="http://schemas.openxmlformats.org/officeDocument/2006/relationships/image"/><Relationship Id="rId11"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12"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2" Target="../slideLayouts/slideLayout12.xml" Type="http://schemas.openxmlformats.org/officeDocument/2006/relationships/slideLayout"/><Relationship Id="rId3" Target="../notesSlides/notesSlide48.xml" Type="http://schemas.openxmlformats.org/officeDocument/2006/relationships/notesSlide"/><Relationship Id="rId4" Target="../embeddings/oleObject91.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rekisterit/" TargetMode="External" Type="http://schemas.openxmlformats.org/officeDocument/2006/relationships/hyperlink"/><Relationship Id="rId7" Target="../media/image31.png" Type="http://schemas.openxmlformats.org/officeDocument/2006/relationships/image"/><Relationship Id="rId8" Target="../media/image32.svg" Type="http://schemas.openxmlformats.org/officeDocument/2006/relationships/image"/><Relationship Id="rId9" Target="../media/image33.png" Type="http://schemas.openxmlformats.org/officeDocument/2006/relationships/image"/></Relationships>
</file>

<file path=ppt/slides/_rels/slide51.xml.rels><?xml version="1.0" encoding="UTF-8" standalone="yes"?><Relationships xmlns="http://schemas.openxmlformats.org/package/2006/relationships"><Relationship Id="rId1" Target="../tags/tag123.xml" Type="http://schemas.openxmlformats.org/officeDocument/2006/relationships/tags"/><Relationship Id="rId2" Target="../slideLayouts/slideLayout12.xml" Type="http://schemas.openxmlformats.org/officeDocument/2006/relationships/slideLayout"/><Relationship Id="rId3" Target="../notesSlides/notesSlide49.xml" Type="http://schemas.openxmlformats.org/officeDocument/2006/relationships/notesSlide"/><Relationship Id="rId4" Target="../embeddings/oleObject92.bin" Type="http://schemas.openxmlformats.org/officeDocument/2006/relationships/oleObject"/><Relationship Id="rId5" Target="../media/image18.emf" Type="http://schemas.openxmlformats.org/officeDocument/2006/relationships/image"/></Relationships>
</file>

<file path=ppt/slides/_rels/slide52.xml.rels><?xml version="1.0" encoding="UTF-8" standalone="yes"?><Relationships xmlns="http://schemas.openxmlformats.org/package/2006/relationships"><Relationship Id="rId1" Target="../slideLayouts/slideLayout8.xml" Type="http://schemas.openxmlformats.org/officeDocument/2006/relationships/slideLayout"/><Relationship Id="rId2" Target="../notesSlides/notesSlide50.xml" Type="http://schemas.openxmlformats.org/officeDocument/2006/relationships/notesSlide"/></Relationships>
</file>

<file path=ppt/slides/_rels/slide53.xml.rels><?xml version="1.0" encoding="UTF-8" standalone="yes"?><Relationships xmlns="http://schemas.openxmlformats.org/package/2006/relationships"><Relationship Id="rId1" Target="../tags/tag124.xml" Type="http://schemas.openxmlformats.org/officeDocument/2006/relationships/tags"/><Relationship Id="rId2" Target="../slideLayouts/slideLayout15.xml" Type="http://schemas.openxmlformats.org/officeDocument/2006/relationships/slideLayout"/><Relationship Id="rId3" Target="../notesSlides/notesSlide51.xml" Type="http://schemas.openxmlformats.org/officeDocument/2006/relationships/notesSlide"/><Relationship Id="rId4" Target="../embeddings/oleObject93.bin" Type="http://schemas.openxmlformats.org/officeDocument/2006/relationships/oleObject"/><Relationship Id="rId5" Target="../media/image18.emf" Type="http://schemas.openxmlformats.org/officeDocument/2006/relationships/image"/></Relationships>
</file>

<file path=ppt/slides/_rels/slide54.xml.rels><?xml version="1.0" encoding="UTF-8" standalone="yes"?><Relationships xmlns="http://schemas.openxmlformats.org/package/2006/relationships"><Relationship Id="rId1" Target="../tags/tag125.xml" Type="http://schemas.openxmlformats.org/officeDocument/2006/relationships/tags"/><Relationship Id="rId2" Target="../slideLayouts/slideLayout15.xml" Type="http://schemas.openxmlformats.org/officeDocument/2006/relationships/slideLayout"/><Relationship Id="rId3" Target="../notesSlides/notesSlide52.xml" Type="http://schemas.openxmlformats.org/officeDocument/2006/relationships/notesSlide"/><Relationship Id="rId4" Target="../embeddings/oleObject94.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omavalvontaohjelma-ja-suunnitelmat/" TargetMode="External" Type="http://schemas.openxmlformats.org/officeDocument/2006/relationships/hyperlink"/><Relationship Id="rId7" Target="https://etelasavonha.fi/asiakkaan-opas/asiakas-ja-potilasturvallisuus-ja-valvonta/valvonnan-yhteystiedot/" TargetMode="External" Type="http://schemas.openxmlformats.org/officeDocument/2006/relationships/hyperlink"/></Relationships>
</file>

<file path=ppt/slides/_rels/slide55.xml.rels><?xml version="1.0" encoding="UTF-8" standalone="yes"?><Relationships xmlns="http://schemas.openxmlformats.org/package/2006/relationships"><Relationship Id="rId1" Target="../tags/tag126.xml" Type="http://schemas.openxmlformats.org/officeDocument/2006/relationships/tags"/><Relationship Id="rId10" Target="../media/image90.svg" Type="http://schemas.openxmlformats.org/officeDocument/2006/relationships/image"/><Relationship Id="rId2" Target="../slideLayouts/slideLayout16.xml" Type="http://schemas.openxmlformats.org/officeDocument/2006/relationships/slideLayout"/><Relationship Id="rId3" Target="../notesSlides/notesSlide53.xml" Type="http://schemas.openxmlformats.org/officeDocument/2006/relationships/notesSlide"/><Relationship Id="rId4" Target="../embeddings/oleObject70.bin" Type="http://schemas.openxmlformats.org/officeDocument/2006/relationships/oleObject"/><Relationship Id="rId5" Target="../media/image18.emf" Type="http://schemas.openxmlformats.org/officeDocument/2006/relationships/image"/><Relationship Id="rId6" Target="../ink/ink1.xml" Type="http://schemas.openxmlformats.org/officeDocument/2006/relationships/customXml"/><Relationship Id="rId8" Target="../media/image890.png" Type="http://schemas.openxmlformats.org/officeDocument/2006/relationships/image"/><Relationship Id="rId9" Target="../media/image89.png" Type="http://schemas.openxmlformats.org/officeDocument/2006/relationships/image"/></Relationships>
</file>

<file path=ppt/slides/_rels/slide56.xml.rels><?xml version="1.0" encoding="UTF-8" standalone="yes"?><Relationships xmlns="http://schemas.openxmlformats.org/package/2006/relationships"><Relationship Id="rId1" Target="../tags/tag127.xml" Type="http://schemas.openxmlformats.org/officeDocument/2006/relationships/tags"/><Relationship Id="rId2" Target="../slideLayouts/slideLayout15.xml" Type="http://schemas.openxmlformats.org/officeDocument/2006/relationships/slideLayout"/><Relationship Id="rId3" Target="../notesSlides/notesSlide54.xml" Type="http://schemas.openxmlformats.org/officeDocument/2006/relationships/notesSlide"/><Relationship Id="rId4" Target="../embeddings/oleObject95.bin" Type="http://schemas.openxmlformats.org/officeDocument/2006/relationships/oleObject"/><Relationship Id="rId5" Target="../media/image18.emf" Type="http://schemas.openxmlformats.org/officeDocument/2006/relationships/image"/></Relationships>
</file>

<file path=ppt/slides/_rels/slide57.xml.rels><?xml version="1.0" encoding="UTF-8" standalone="yes"?><Relationships xmlns="http://schemas.openxmlformats.org/package/2006/relationships"><Relationship Id="rId1" Target="../tags/tag128.xml" Type="http://schemas.openxmlformats.org/officeDocument/2006/relationships/tags"/><Relationship Id="rId2" Target="../slideLayouts/slideLayout17.xml" Type="http://schemas.openxmlformats.org/officeDocument/2006/relationships/slideLayout"/><Relationship Id="rId3" Target="../notesSlides/notesSlide55.xml" Type="http://schemas.openxmlformats.org/officeDocument/2006/relationships/notesSlide"/><Relationship Id="rId4" Target="../embeddings/oleObject96.bin" Type="http://schemas.openxmlformats.org/officeDocument/2006/relationships/oleObject"/><Relationship Id="rId5" Target="../media/image18.emf" Type="http://schemas.openxmlformats.org/officeDocument/2006/relationships/image"/></Relationships>
</file>

<file path=ppt/slides/_rels/slide58.xml.rels><?xml version="1.0" encoding="UTF-8" standalone="yes"?><Relationships xmlns="http://schemas.openxmlformats.org/package/2006/relationships"><Relationship Id="rId1" Target="../tags/tag129.xml" Type="http://schemas.openxmlformats.org/officeDocument/2006/relationships/tags"/><Relationship Id="rId10" Target="https://pelastustoimi.fi/asiointi/lomakkeet/ilmoitus-ilmeinen-palonvaara" TargetMode="External" Type="http://schemas.openxmlformats.org/officeDocument/2006/relationships/hyperlink"/><Relationship Id="rId11" Target="https://urldefense.proofpoint.com/v2/url?u=https-3A__www.savonlinna.fi_asukas_terveysvalvonta_asumisterveys_&amp;d=DwMFAw&amp;c=euGZstcaTDllvimEN8b7jXrwqOf-v5A_CdpgnVfiiMM&amp;r=mc_BQWkfQO8xQBgHnlkDa0syIeHuwRe1MVW24M-zU6A&amp;m=rh-clCKp1Nzbv9CRjRVHVHhvsbhsxfaGWN7DBI9zuPEFlBVDBc0_tFFxXnvt-5o6&amp;s=QqMsBFvP9m59CpE43Eb2h68w_4bHLJu7ll6Pz5XBLjM&amp;e=" TargetMode="External" Type="http://schemas.openxmlformats.org/officeDocument/2006/relationships/hyperlink"/><Relationship Id="rId12" Target="https://urldefense.proofpoint.com/v2/url?u=https-3A__mikkeli.fi_palvelut_ymparisto_ymparistoterveydenhuolto-2D2_asumisterveys-2Dja-2Dsisailma_&amp;d=DwMFAw&amp;c=euGZstcaTDllvimEN8b7jXrwqOf-v5A_CdpgnVfiiMM&amp;r=mc_BQWkfQO8xQBgHnlkDa0syIeHuwRe1MVW24M-zU6A&amp;m=rh-clCKp1Nzbv9CRjRVHVHhvsbhsxfaGWN7DBI9zuPEFlBVDBc0_tFFxXnvt-5o6&amp;s=t3PoO75kO1TQgDv3VH0HRofQmzsadkjOj0EpDCEYEZo&amp;e=" TargetMode="External" Type="http://schemas.openxmlformats.org/officeDocument/2006/relationships/hyperlink"/><Relationship Id="rId13" Target="https://urldefense.proofpoint.com/v2/url?u=https-3A__keskisavonymparistotoimi.fi_terveysvalvonta_asumisterveys-2D2_&amp;d=DwMFAw&amp;c=euGZstcaTDllvimEN8b7jXrwqOf-v5A_CdpgnVfiiMM&amp;r=mc_BQWkfQO8xQBgHnlkDa0syIeHuwRe1MVW24M-zU6A&amp;m=rh-clCKp1Nzbv9CRjRVHVHhvsbhsxfaGWN7DBI9zuPEFlBVDBc0_tFFxXnvt-5o6&amp;s=YC2VFsqiGJKMWNU4K0EKxg8oVCXaAt-96uh1tjKFBfU&amp;e=" TargetMode="External" Type="http://schemas.openxmlformats.org/officeDocument/2006/relationships/hyperlink"/><Relationship Id="rId14" Target="https://poliisi.fi/tee-rikosilmoitus" TargetMode="External" Type="http://schemas.openxmlformats.org/officeDocument/2006/relationships/hyperlink"/><Relationship Id="rId2" Target="../slideLayouts/slideLayout9.xml" Type="http://schemas.openxmlformats.org/officeDocument/2006/relationships/slideLayout"/><Relationship Id="rId3" Target="../notesSlides/notesSlide56.xml" Type="http://schemas.openxmlformats.org/officeDocument/2006/relationships/notesSlide"/><Relationship Id="rId4" Target="../embeddings/oleObject97.bin" Type="http://schemas.openxmlformats.org/officeDocument/2006/relationships/oleObject"/><Relationship Id="rId5" Target="../media/image18.emf" Type="http://schemas.openxmlformats.org/officeDocument/2006/relationships/image"/><Relationship Id="rId6" Target="https://etelasavonha.fi/asiakkaan-opas/huoli/" TargetMode="External" Type="http://schemas.openxmlformats.org/officeDocument/2006/relationships/hyperlink"/><Relationship Id="rId7" Target="https://etelasavonha.fi/asiakkaan-opas/asiakas-ja-potilasturvallisuus-ja-valvonta/oma-ilmoitus-vaaratilanteesta/" TargetMode="External" Type="http://schemas.openxmlformats.org/officeDocument/2006/relationships/hyperlink"/><Relationship Id="rId8" Target="https://etelasavonha.fi/asiakkaan-opas/lomakkeet-ja-hakemukset/" TargetMode="External" Type="http://schemas.openxmlformats.org/officeDocument/2006/relationships/hyperlink"/><Relationship Id="rId9" Target="https://dvv.fi/nain-ilmoitat-edunvalvontaa-tarvitsevasta-henkilosta" TargetMode="External" Type="http://schemas.openxmlformats.org/officeDocument/2006/relationships/hyperlink"/></Relationships>
</file>

<file path=ppt/slides/_rels/slide59.xml.rels><?xml version="1.0" encoding="UTF-8" standalone="yes"?><Relationships xmlns="http://schemas.openxmlformats.org/package/2006/relationships"><Relationship Id="rId1" Target="../tags/tag130.xml" Type="http://schemas.openxmlformats.org/officeDocument/2006/relationships/tags"/><Relationship Id="rId10" Target="https://etelasavonha.fi/asiakkaan-opas/asiakas-ja-potilasturvallisuus-ja-valvonta/valvonnan-yhteystiedot/" TargetMode="External" Type="http://schemas.openxmlformats.org/officeDocument/2006/relationships/hyperlink"/><Relationship Id="rId11" Target="https://julkaisut.valtioneuvosto.fi/bitstream/handle/10024/163858/STM_2022_2.pdf?sequence=1&amp;isAllowed=y" TargetMode="External" Type="http://schemas.openxmlformats.org/officeDocument/2006/relationships/hyperlink"/><Relationship Id="rId12" Target="https://julkaisut.valtioneuvosto.fi/handle/10024/72811" TargetMode="External" Type="http://schemas.openxmlformats.org/officeDocument/2006/relationships/hyperlink"/><Relationship Id="rId13" Target="https://www.julkari.fi/bitstream/handle/10024/139415/THL_OHJ_4_2020_Vireytt%c3%a4%20seniorivuosiin_verkko.pdf?sequence=4&amp;isAllowed=y" TargetMode="External" Type="http://schemas.openxmlformats.org/officeDocument/2006/relationships/hyperlink"/><Relationship Id="rId14" Target="https://www.ruokavirasto.fi/elintarvikkeet/terveytta-edistava-ruokavalio/ravitsemus--ja-ruokasuositukset/" TargetMode="External" Type="http://schemas.openxmlformats.org/officeDocument/2006/relationships/hyperlink"/><Relationship Id="rId15" Target="https://julkaisut.valtioneuvosto.fi/handle/10024/162847" TargetMode="External" Type="http://schemas.openxmlformats.org/officeDocument/2006/relationships/hyperlink"/><Relationship Id="rId16" Target="https://valvira.fi/sosiaali-ja-terveydenhuolto/rajattu-laakevarasto" TargetMode="External" Type="http://schemas.openxmlformats.org/officeDocument/2006/relationships/hyperlink"/><Relationship Id="rId17" Target="https://www.kuntarekry.fi/fi/tyonantajat/etela-savon-hyvinvointialue/" TargetMode="External" Type="http://schemas.openxmlformats.org/officeDocument/2006/relationships/hyperlink"/><Relationship Id="rId18" Target="https://valvira.fi/ammattioikeudet/riittava-kielitaito" TargetMode="External" Type="http://schemas.openxmlformats.org/officeDocument/2006/relationships/hyperlink"/><Relationship Id="rId19"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2" Target="../slideLayouts/slideLayout18.xml" Type="http://schemas.openxmlformats.org/officeDocument/2006/relationships/slideLayout"/><Relationship Id="rId20"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3" Target="../notesSlides/notesSlide57.xml" Type="http://schemas.openxmlformats.org/officeDocument/2006/relationships/notesSlide"/><Relationship Id="rId4" Target="../embeddings/oleObject98.bin" Type="http://schemas.openxmlformats.org/officeDocument/2006/relationships/oleObject"/><Relationship Id="rId5" Target="../media/image18.emf" Type="http://schemas.openxmlformats.org/officeDocument/2006/relationships/image"/><Relationship Id="rId6" Target="https://etelasavonha.fi/eloisa/tutkimus-ja-kehittamistyo/ikaohjelma-2030/" TargetMode="External" Type="http://schemas.openxmlformats.org/officeDocument/2006/relationships/hyperlink"/><Relationship Id="rId7" Target="https://etelasavonha.fi/asiakkaan-opas/palveluoppaat/" TargetMode="External" Type="http://schemas.openxmlformats.org/officeDocument/2006/relationships/hyperlink"/><Relationship Id="rId8" Target="https://etelasavonha.fi/asiakkaan-opas/asiakas-ja-potilasturvallisuus-ja-valvonta/rekisterit/" TargetMode="External" Type="http://schemas.openxmlformats.org/officeDocument/2006/relationships/hyperlink"/><Relationship Id="rId9" Target="https://etelasavonha.fi/asiakkaan-opas/asiakas-ja-potilasturvallisuus-ja-valvonta/omavalvontaohjelma-ja-suunnitelmat/" TargetMode="External" Type="http://schemas.openxmlformats.org/officeDocument/2006/relationships/hyperlink"/></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09EE3100-5E23-0A26-BDF8-D9B9663E1752}"/>
              </a:ext>
            </a:extLst>
          </p:cNvPr>
          <p:cNvGraphicFramePr>
            <a:graphicFrameLocks noChangeAspect="1"/>
          </p:cNvGraphicFramePr>
          <p:nvPr>
            <p:custDataLst>
              <p:tags r:id="rId1"/>
            </p:custDataLst>
            <p:extLst>
              <p:ext uri="{D42A27DB-BD31-4B8C-83A1-F6EECF244321}">
                <p14:modId xmlns:p14="http://schemas.microsoft.com/office/powerpoint/2010/main" val="29889997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09EE3100-5E23-0A26-BDF8-D9B9663E175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9" name="Sisällön paikkamerkki 2">
            <a:extLst>
              <a:ext uri="{FF2B5EF4-FFF2-40B4-BE49-F238E27FC236}">
                <a16:creationId xmlns:a16="http://schemas.microsoft.com/office/drawing/2014/main" id="{3233CC60-49AA-8583-4A5E-53B34BAD0F1A}"/>
              </a:ext>
            </a:extLst>
          </p:cNvPr>
          <p:cNvSpPr txBox="1">
            <a:spLocks/>
          </p:cNvSpPr>
          <p:nvPr/>
        </p:nvSpPr>
        <p:spPr>
          <a:xfrm>
            <a:off x="1007016" y="1377319"/>
            <a:ext cx="4803045" cy="663844"/>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sz="2400" b="1" spc="40" dirty="0">
                <a:latin typeface="+mj-lt"/>
                <a:ea typeface="Inter" panose="02000503000000020004" pitchFamily="2" charset="0"/>
              </a:rPr>
              <a:t>TOIMINTAKESKUS </a:t>
            </a:r>
          </a:p>
          <a:p>
            <a:pPr marL="0" indent="0">
              <a:buNone/>
            </a:pPr>
            <a:r>
              <a:rPr lang="fi-FI" sz="2400" b="1" spc="40" dirty="0">
                <a:latin typeface="+mj-lt"/>
                <a:ea typeface="Inter" panose="02000503000000020004" pitchFamily="2" charset="0"/>
              </a:rPr>
              <a:t>KIPINÄN</a:t>
            </a:r>
          </a:p>
        </p:txBody>
      </p:sp>
      <p:sp>
        <p:nvSpPr>
          <p:cNvPr id="10" name="Otsikko 1">
            <a:extLst>
              <a:ext uri="{FF2B5EF4-FFF2-40B4-BE49-F238E27FC236}">
                <a16:creationId xmlns:a16="http://schemas.microsoft.com/office/drawing/2014/main" id="{424094F7-DF5A-CE2F-8741-AFFA7E4F428D}"/>
              </a:ext>
            </a:extLst>
          </p:cNvPr>
          <p:cNvSpPr txBox="1">
            <a:spLocks/>
          </p:cNvSpPr>
          <p:nvPr/>
        </p:nvSpPr>
        <p:spPr>
          <a:xfrm>
            <a:off x="838200" y="2235200"/>
            <a:ext cx="8671560" cy="2387600"/>
          </a:xfrm>
          <a:prstGeom prst="rect">
            <a:avLst/>
          </a:prstGeom>
        </p:spPr>
        <p:txBody>
          <a:bodyP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r>
              <a:rPr lang="fi-FI" sz="6400" dirty="0">
                <a:latin typeface="+mj-lt"/>
                <a:ea typeface="Inter" panose="02000503000000020004" pitchFamily="2" charset="0"/>
              </a:rPr>
              <a:t>Omavalvonta-suunnitelma</a:t>
            </a:r>
          </a:p>
        </p:txBody>
      </p:sp>
      <p:sp>
        <p:nvSpPr>
          <p:cNvPr id="3" name="Dian numeron paikkamerkki 2">
            <a:extLst>
              <a:ext uri="{FF2B5EF4-FFF2-40B4-BE49-F238E27FC236}">
                <a16:creationId xmlns:a16="http://schemas.microsoft.com/office/drawing/2014/main" id="{30DAD322-C41C-E332-C421-E794A4D5347F}"/>
              </a:ext>
            </a:extLst>
          </p:cNvPr>
          <p:cNvSpPr>
            <a:spLocks noGrp="1"/>
          </p:cNvSpPr>
          <p:nvPr>
            <p:ph type="sldNum" sz="quarter" idx="12"/>
          </p:nvPr>
        </p:nvSpPr>
        <p:spPr/>
        <p:txBody>
          <a:bodyPr/>
          <a:lstStyle/>
          <a:p>
            <a:fld id="{CF4BB44F-7B72-EC4D-BE8A-419BCE6CF7A5}" type="slidenum">
              <a:rPr lang="fi-FI" smtClean="0"/>
              <a:pPr/>
              <a:t>1</a:t>
            </a:fld>
            <a:endParaRPr lang="fi-FI" dirty="0"/>
          </a:p>
        </p:txBody>
      </p:sp>
      <p:pic>
        <p:nvPicPr>
          <p:cNvPr id="4" name="Picture 8">
            <a:extLst>
              <a:ext uri="{FF2B5EF4-FFF2-40B4-BE49-F238E27FC236}">
                <a16:creationId xmlns:a16="http://schemas.microsoft.com/office/drawing/2014/main" id="{1AFC7C25-E8F7-D1BD-F219-CAD5158EFF2B}"/>
              </a:ext>
            </a:extLst>
          </p:cNvPr>
          <p:cNvPicPr>
            <a:picLocks noChangeAspect="1"/>
          </p:cNvPicPr>
          <p:nvPr/>
        </p:nvPicPr>
        <p:blipFill>
          <a:blip r:embed="rId6"/>
          <a:srcRect/>
          <a:stretch/>
        </p:blipFill>
        <p:spPr>
          <a:xfrm>
            <a:off x="7066528" y="2041163"/>
            <a:ext cx="4407553" cy="3305665"/>
          </a:xfrm>
          <a:prstGeom prst="rect">
            <a:avLst/>
          </a:prstGeom>
        </p:spPr>
      </p:pic>
    </p:spTree>
    <p:extLst>
      <p:ext uri="{BB962C8B-B14F-4D97-AF65-F5344CB8AC3E}">
        <p14:creationId xmlns:p14="http://schemas.microsoft.com/office/powerpoint/2010/main" val="974395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a:latin typeface="+mj-lt"/>
                <a:ea typeface="Inter" panose="02000503000000020004" pitchFamily="2" charset="0"/>
              </a:rPr>
              <a:t>Lukijalle</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1205309"/>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2600" dirty="0">
              <a:latin typeface="+mj-lt"/>
              <a:ea typeface="Inter" panose="02000503000000020004" pitchFamily="2" charset="0"/>
            </a:endParaRPr>
          </a:p>
        </p:txBody>
      </p:sp>
      <p:sp>
        <p:nvSpPr>
          <p:cNvPr id="35" name="Rectangle 34">
            <a:extLst>
              <a:ext uri="{FF2B5EF4-FFF2-40B4-BE49-F238E27FC236}">
                <a16:creationId xmlns:a16="http://schemas.microsoft.com/office/drawing/2014/main" id="{F1DC9D12-00D1-3C63-ED73-EB79BADB4691}"/>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8" name="Content Placeholder 4">
            <a:extLst>
              <a:ext uri="{FF2B5EF4-FFF2-40B4-BE49-F238E27FC236}">
                <a16:creationId xmlns:a16="http://schemas.microsoft.com/office/drawing/2014/main" id="{42C25015-C74F-C0C3-7718-26DC6F17B4FE}"/>
              </a:ext>
            </a:extLst>
          </p:cNvPr>
          <p:cNvSpPr txBox="1">
            <a:spLocks/>
          </p:cNvSpPr>
          <p:nvPr/>
        </p:nvSpPr>
        <p:spPr>
          <a:xfrm>
            <a:off x="451413" y="1825626"/>
            <a:ext cx="11289174" cy="3072051"/>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i-FI" sz="1400" dirty="0">
                <a:latin typeface="+mn-lt"/>
                <a:ea typeface="Inter" panose="02000503000000020004" pitchFamily="2" charset="0"/>
              </a:rPr>
              <a:t>Tämä on Eloisan sosiaalipalveluiden omavalvontasuunnitelma. Dokumentti on tuotettu perinteisen tekstidokumentin sijaan näyttöruuduille sopivassa 16:9-muodossa, ja siihen on lisätty erilaisia kuvia ja kaavioita, jotta omavalvontasuunnitelma olisi mahdollisimman helposti luettavissa ja omaksuttavissa niin henkilöstön kuin asiakkaidenkin toimesta, ja sen käsittely yhteisesti valkokankaalta olisi mahdollisimman helppoa. Dokumentti on laadittu Valviran antaman määräyksen (1/2024) mukaisesti, joka tuli voimaan 15.5.2024. Lomake kattaa kaikki määräyksen asiakokonaisuudet ja jokainen palveluyksikkö ottaa </a:t>
            </a:r>
          </a:p>
          <a:p>
            <a:pPr>
              <a:lnSpc>
                <a:spcPct val="100000"/>
              </a:lnSpc>
            </a:pPr>
            <a:r>
              <a:rPr lang="fi-FI" sz="1400" dirty="0">
                <a:latin typeface="+mn-lt"/>
                <a:ea typeface="Inter" panose="02000503000000020004" pitchFamily="2" charset="0"/>
              </a:rPr>
              <a:t>omassa omavalvontasuunnitelmassaan esille ne asiat, jotka toteutuvat palvelun käytännössä. </a:t>
            </a:r>
          </a:p>
          <a:p>
            <a:pPr>
              <a:lnSpc>
                <a:spcPct val="100000"/>
              </a:lnSpc>
            </a:pPr>
            <a:endParaRPr lang="fi-FI" sz="1400" dirty="0">
              <a:latin typeface="+mn-lt"/>
              <a:ea typeface="Inter" panose="02000503000000020004" pitchFamily="2" charset="0"/>
            </a:endParaRPr>
          </a:p>
          <a:p>
            <a:pPr>
              <a:lnSpc>
                <a:spcPct val="100000"/>
              </a:lnSpc>
            </a:pPr>
            <a:endParaRPr lang="fi-FI" sz="1400" dirty="0">
              <a:latin typeface="+mn-lt"/>
              <a:ea typeface="Inter" panose="02000503000000020004" pitchFamily="2" charset="0"/>
            </a:endParaRPr>
          </a:p>
          <a:p>
            <a:pPr>
              <a:lnSpc>
                <a:spcPct val="100000"/>
              </a:lnSpc>
            </a:pPr>
            <a:endParaRPr lang="fi-FI" dirty="0">
              <a:latin typeface="+mn-lt"/>
              <a:ea typeface="Inter" panose="02000503000000020004" pitchFamily="2" charset="0"/>
            </a:endParaRPr>
          </a:p>
        </p:txBody>
      </p:sp>
      <p:sp>
        <p:nvSpPr>
          <p:cNvPr id="3" name="Dian numeron paikkamerkki 2">
            <a:extLst>
              <a:ext uri="{FF2B5EF4-FFF2-40B4-BE49-F238E27FC236}">
                <a16:creationId xmlns:a16="http://schemas.microsoft.com/office/drawing/2014/main" id="{02DF02A6-8E79-604B-7039-4FA9677DD75E}"/>
              </a:ext>
            </a:extLst>
          </p:cNvPr>
          <p:cNvSpPr>
            <a:spLocks noGrp="1"/>
          </p:cNvSpPr>
          <p:nvPr>
            <p:ph type="sldNum" sz="quarter" idx="12"/>
          </p:nvPr>
        </p:nvSpPr>
        <p:spPr/>
        <p:txBody>
          <a:bodyPr/>
          <a:lstStyle/>
          <a:p>
            <a:fld id="{CF4BB44F-7B72-EC4D-BE8A-419BCE6CF7A5}" type="slidenum">
              <a:rPr lang="fi-FI" smtClean="0"/>
              <a:pPr/>
              <a:t>2</a:t>
            </a:fld>
            <a:endParaRPr lang="fi-FI" dirty="0"/>
          </a:p>
        </p:txBody>
      </p:sp>
    </p:spTree>
    <p:extLst>
      <p:ext uri="{BB962C8B-B14F-4D97-AF65-F5344CB8AC3E}">
        <p14:creationId xmlns:p14="http://schemas.microsoft.com/office/powerpoint/2010/main" val="695973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32363" y="820946"/>
            <a:ext cx="11289174" cy="868004"/>
          </a:xfrm>
        </p:spPr>
        <p:txBody>
          <a:bodyPr vert="horz"/>
          <a:lstStyle/>
          <a:p>
            <a:r>
              <a:rPr lang="fi-FI" sz="2600">
                <a:latin typeface="+mj-lt"/>
                <a:ea typeface="Inter" panose="02000503000000020004" pitchFamily="2" charset="0"/>
              </a:rPr>
              <a:t>Sisällysluettelo</a:t>
            </a:r>
            <a:endParaRPr lang="fi-FI" dirty="0"/>
          </a:p>
        </p:txBody>
      </p:sp>
      <p:sp>
        <p:nvSpPr>
          <p:cNvPr id="4" name="TextBox 3">
            <a:extLst>
              <a:ext uri="{FF2B5EF4-FFF2-40B4-BE49-F238E27FC236}">
                <a16:creationId xmlns:a16="http://schemas.microsoft.com/office/drawing/2014/main" id="{83CA2BFC-BBC3-4506-C864-AFC381D87D5F}"/>
              </a:ext>
            </a:extLst>
          </p:cNvPr>
          <p:cNvSpPr txBox="1">
            <a:spLocks/>
          </p:cNvSpPr>
          <p:nvPr/>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6" name="TextBox 5">
            <a:extLst>
              <a:ext uri="{FF2B5EF4-FFF2-40B4-BE49-F238E27FC236}">
                <a16:creationId xmlns:a16="http://schemas.microsoft.com/office/drawing/2014/main" id="{B0587810-B5AC-7F2A-A646-39BBE5621D09}"/>
              </a:ext>
            </a:extLst>
          </p:cNvPr>
          <p:cNvSpPr txBox="1">
            <a:spLocks/>
          </p:cNvSpPr>
          <p:nvPr/>
        </p:nvSpPr>
        <p:spPr>
          <a:xfrm>
            <a:off x="4111824" y="2972213"/>
            <a:ext cx="4286896" cy="2956387"/>
          </a:xfrm>
          <a:prstGeom prst="rect">
            <a:avLst/>
          </a:prstGeom>
          <a:noFill/>
        </p:spPr>
        <p:txBody>
          <a:bodyPr wrap="square" lIns="91440" tIns="45720" rIns="91440" bIns="45720" rtlCol="0" anchor="t">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3" action="ppaction://hlinksldjump"/>
              </a:rPr>
              <a:t>Toiminta-ajatus, arvot ja toimintaperiaatteet…..…...</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a:ln>
                  <a:noFill/>
                </a:ln>
                <a:solidFill>
                  <a:srgbClr val="000000"/>
                </a:solidFill>
                <a:effectLst/>
                <a:uLnTx/>
                <a:uFill>
                  <a:solidFill>
                    <a:srgbClr val="FFFFFF"/>
                  </a:solidFill>
                </a:uFill>
                <a:latin typeface="Arial" panose="020B0604020202020204"/>
                <a:ea typeface="+mn-ea"/>
                <a:cs typeface="+mn-cs"/>
                <a:hlinkClick r:id="rId4" action="ppaction://hlinksldjump"/>
              </a:rPr>
              <a:t>Omavalvonnan toimeenpano … ...…………………..</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5" action="ppaction://hlinksldjump"/>
              </a:rPr>
              <a:t>Asiakkaan asema ja oikeudet………………………..</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6" action="ppaction://hlinksldjump"/>
              </a:rPr>
              <a:t>Palvelun sisällön omavalvonta..…………………..…</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7" action="ppaction://hlinksldjump"/>
              </a:rPr>
              <a:t>Asiakasturvallisuus……………………………….......</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 </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Inter" panose="02000503000000020004" pitchFamily="2" charset="0"/>
                <a:cs typeface="+mn-cs"/>
                <a:hlinkClick r:id="rId8" action="ppaction://hlinksldjump"/>
              </a:rPr>
              <a:t>Asiakas- ja potilastietojen käsittely ja kirjaaminen…</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Inter" panose="02000503000000020004" pitchFamily="2" charset="0"/>
              <a:cs typeface="+mn-cs"/>
            </a:endParaRPr>
          </a:p>
        </p:txBody>
      </p:sp>
      <p:cxnSp>
        <p:nvCxnSpPr>
          <p:cNvPr id="13" name="Straight Connector 12">
            <a:extLst>
              <a:ext uri="{FF2B5EF4-FFF2-40B4-BE49-F238E27FC236}">
                <a16:creationId xmlns:a16="http://schemas.microsoft.com/office/drawing/2014/main" id="{16AC985C-2194-CA51-7341-957CC9136BB1}"/>
              </a:ext>
            </a:extLst>
          </p:cNvPr>
          <p:cNvCxnSpPr>
            <a:cxnSpLocks/>
          </p:cNvCxnSpPr>
          <p:nvPr/>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21D1854-BE73-951C-6210-EE0DCA65D51A}"/>
              </a:ext>
            </a:extLst>
          </p:cNvPr>
          <p:cNvCxnSpPr>
            <a:cxnSpLocks/>
          </p:cNvCxnSpPr>
          <p:nvPr/>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8E41B4F-28D1-AF66-FE1F-CFD3739E2173}"/>
              </a:ext>
            </a:extLst>
          </p:cNvPr>
          <p:cNvSpPr txBox="1"/>
          <p:nvPr/>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0" name="TextBox 19">
            <a:extLst>
              <a:ext uri="{FF2B5EF4-FFF2-40B4-BE49-F238E27FC236}">
                <a16:creationId xmlns:a16="http://schemas.microsoft.com/office/drawing/2014/main" id="{0DD80B9A-55FB-6F8A-B7DB-F9426B28698E}"/>
              </a:ext>
            </a:extLst>
          </p:cNvPr>
          <p:cNvSpPr txBox="1">
            <a:spLocks/>
          </p:cNvSpPr>
          <p:nvPr/>
        </p:nvSpPr>
        <p:spPr>
          <a:xfrm>
            <a:off x="383346" y="2972213"/>
            <a:ext cx="3292398" cy="914802"/>
          </a:xfrm>
          <a:prstGeom prst="rect">
            <a:avLst/>
          </a:prstGeom>
          <a:noFill/>
          <a:ln>
            <a:noFill/>
          </a:ln>
        </p:spPr>
        <p:txBody>
          <a:bodyPr wrap="square">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3" action="ppaction://hlinksldjump"/>
              </a:rPr>
              <a:t>Palveluntuottajaa koskevat tiedot……….....</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9" action="ppaction://hlinksldjump"/>
              </a:rPr>
              <a:t>Omavalvontasuunnitelman laatiminen..…...</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p:txBody>
      </p:sp>
      <p:sp>
        <p:nvSpPr>
          <p:cNvPr id="24" name="TextBox 23">
            <a:extLst>
              <a:ext uri="{FF2B5EF4-FFF2-40B4-BE49-F238E27FC236}">
                <a16:creationId xmlns:a16="http://schemas.microsoft.com/office/drawing/2014/main" id="{8C90E8CC-15DA-CA5F-6364-6F83F681403C}"/>
              </a:ext>
            </a:extLst>
          </p:cNvPr>
          <p:cNvSpPr txBox="1">
            <a:spLocks/>
          </p:cNvSpPr>
          <p:nvPr/>
        </p:nvSpPr>
        <p:spPr>
          <a:xfrm>
            <a:off x="8576750" y="2972213"/>
            <a:ext cx="3292397" cy="914802"/>
          </a:xfrm>
          <a:prstGeom prst="rect">
            <a:avLst/>
          </a:prstGeom>
          <a:noFill/>
        </p:spPr>
        <p:txBody>
          <a:bodyPr wrap="square">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10" action="ppaction://hlinksldjump"/>
              </a:rPr>
              <a:t>Yhteenveto kehittämissuunnitelmasta.......</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11" action="ppaction://hlinksldjump"/>
              </a:rPr>
              <a:t>Omavalvontasuunnitelman seuranta…......</a:t>
            </a:r>
            <a:endPar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endParaRPr>
          </a:p>
        </p:txBody>
      </p:sp>
      <p:sp>
        <p:nvSpPr>
          <p:cNvPr id="34" name="Rectangle 33">
            <a:extLst>
              <a:ext uri="{FF2B5EF4-FFF2-40B4-BE49-F238E27FC236}">
                <a16:creationId xmlns:a16="http://schemas.microsoft.com/office/drawing/2014/main" id="{BF9383D8-21BB-CACB-8E97-7C63EE2D10E6}"/>
              </a:ext>
            </a:extLst>
          </p:cNvPr>
          <p:cNvSpPr/>
          <p:nvPr/>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2" name="Rectangle 32">
            <a:extLst>
              <a:ext uri="{FF2B5EF4-FFF2-40B4-BE49-F238E27FC236}">
                <a16:creationId xmlns:a16="http://schemas.microsoft.com/office/drawing/2014/main" id="{EE3E36B6-A762-781E-4B20-89634D8E56EC}"/>
              </a:ext>
            </a:extLst>
          </p:cNvPr>
          <p:cNvSpPr/>
          <p:nvPr/>
        </p:nvSpPr>
        <p:spPr>
          <a:xfrm>
            <a:off x="1754934" y="5099475"/>
            <a:ext cx="1735250" cy="829125"/>
          </a:xfrm>
          <a:prstGeom prst="rect">
            <a:avLst/>
          </a:prstGeom>
          <a:solidFill>
            <a:schemeClr val="bg1"/>
          </a:solidFill>
          <a:ln>
            <a:solidFill>
              <a:schemeClr val="tx1">
                <a:lumMod val="75000"/>
                <a:lumOff val="2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100" b="0" i="1" u="none" strike="noStrike" kern="1200" cap="none" spc="0" normalizeH="0" baseline="0" noProof="0" dirty="0">
                <a:ln>
                  <a:noFill/>
                </a:ln>
                <a:solidFill>
                  <a:srgbClr val="000000">
                    <a:lumMod val="75000"/>
                    <a:lumOff val="25000"/>
                  </a:srgbClr>
                </a:solidFill>
                <a:effectLst/>
                <a:uLnTx/>
                <a:uFillTx/>
                <a:latin typeface="Arial" panose="020B0604020202020204"/>
                <a:ea typeface="+mn-ea"/>
                <a:cs typeface="+mn-cs"/>
              </a:rPr>
              <a:t>Pääset navigoimaan dokumentissa klikkaamalla otsikoita (ctrl + klikkaus) </a:t>
            </a:r>
          </a:p>
        </p:txBody>
      </p:sp>
      <p:grpSp>
        <p:nvGrpSpPr>
          <p:cNvPr id="8" name="Group 4">
            <a:extLst>
              <a:ext uri="{FF2B5EF4-FFF2-40B4-BE49-F238E27FC236}">
                <a16:creationId xmlns:a16="http://schemas.microsoft.com/office/drawing/2014/main" id="{8C3F1396-EC50-CAE5-C4DA-51BF9C8F7FD7}"/>
              </a:ext>
            </a:extLst>
          </p:cNvPr>
          <p:cNvGrpSpPr/>
          <p:nvPr/>
        </p:nvGrpSpPr>
        <p:grpSpPr>
          <a:xfrm>
            <a:off x="1266276" y="4541525"/>
            <a:ext cx="742144" cy="829125"/>
            <a:chOff x="1086880" y="4436738"/>
            <a:chExt cx="742144" cy="829125"/>
          </a:xfrm>
        </p:grpSpPr>
        <p:grpSp>
          <p:nvGrpSpPr>
            <p:cNvPr id="10" name="Group 31">
              <a:extLst>
                <a:ext uri="{FF2B5EF4-FFF2-40B4-BE49-F238E27FC236}">
                  <a16:creationId xmlns:a16="http://schemas.microsoft.com/office/drawing/2014/main" id="{5213751A-EA01-98A2-3A29-F7E9982DEE48}"/>
                </a:ext>
              </a:extLst>
            </p:cNvPr>
            <p:cNvGrpSpPr/>
            <p:nvPr/>
          </p:nvGrpSpPr>
          <p:grpSpPr>
            <a:xfrm>
              <a:off x="1093045" y="4436738"/>
              <a:ext cx="735979" cy="829125"/>
              <a:chOff x="944056" y="4326811"/>
              <a:chExt cx="1966412" cy="1966412"/>
            </a:xfrm>
          </p:grpSpPr>
          <p:pic>
            <p:nvPicPr>
              <p:cNvPr id="12" name="Graphic 28" descr="Pinch Zoom Out outline">
                <a:extLst>
                  <a:ext uri="{FF2B5EF4-FFF2-40B4-BE49-F238E27FC236}">
                    <a16:creationId xmlns:a16="http://schemas.microsoft.com/office/drawing/2014/main" id="{77CF8B5F-3E94-B9F8-70CA-D78DAB2E743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44056" y="4326811"/>
                <a:ext cx="1966412" cy="1966412"/>
              </a:xfrm>
              <a:prstGeom prst="rect">
                <a:avLst/>
              </a:prstGeom>
            </p:spPr>
          </p:pic>
          <p:sp>
            <p:nvSpPr>
              <p:cNvPr id="14" name="Rectangle 29">
                <a:extLst>
                  <a:ext uri="{FF2B5EF4-FFF2-40B4-BE49-F238E27FC236}">
                    <a16:creationId xmlns:a16="http://schemas.microsoft.com/office/drawing/2014/main" id="{6C27C9D6-F2D2-3B1D-53BA-E0E8A54213ED}"/>
                  </a:ext>
                </a:extLst>
              </p:cNvPr>
              <p:cNvSpPr/>
              <p:nvPr/>
            </p:nvSpPr>
            <p:spPr>
              <a:xfrm>
                <a:off x="1081669" y="4506420"/>
                <a:ext cx="457198" cy="80155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5" name="Rectangle 30">
                <a:extLst>
                  <a:ext uri="{FF2B5EF4-FFF2-40B4-BE49-F238E27FC236}">
                    <a16:creationId xmlns:a16="http://schemas.microsoft.com/office/drawing/2014/main" id="{348E5334-8892-2A73-8E54-399ECE5EC8EF}"/>
                  </a:ext>
                </a:extLst>
              </p:cNvPr>
              <p:cNvSpPr/>
              <p:nvPr/>
            </p:nvSpPr>
            <p:spPr>
              <a:xfrm>
                <a:off x="2233196" y="5650085"/>
                <a:ext cx="364921" cy="24917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sp>
          <p:nvSpPr>
            <p:cNvPr id="11" name="Rectangle 29">
              <a:extLst>
                <a:ext uri="{FF2B5EF4-FFF2-40B4-BE49-F238E27FC236}">
                  <a16:creationId xmlns:a16="http://schemas.microsoft.com/office/drawing/2014/main" id="{0CEB2629-CDB5-209A-B801-63730B3D9B78}"/>
                </a:ext>
              </a:extLst>
            </p:cNvPr>
            <p:cNvSpPr/>
            <p:nvPr/>
          </p:nvSpPr>
          <p:spPr>
            <a:xfrm>
              <a:off x="1086880" y="4692182"/>
              <a:ext cx="171118" cy="33797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769390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lang="fi-FI" sz="6000" dirty="0">
                <a:solidFill>
                  <a:srgbClr val="00FF00">
                    <a:lumMod val="50000"/>
                  </a:srgbClr>
                </a:solidFill>
                <a:latin typeface="Arial Black" panose="020B0A04020102020204"/>
                <a:ea typeface="Inter" panose="02000503000000020004" pitchFamily="2" charset="0"/>
              </a:rPr>
              <a:t>Palveluyksikön/-pisteen</a:t>
            </a:r>
            <a:r>
              <a:rPr kumimoji="0" lang="fi-FI" sz="6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rPr>
              <a:t> tiedot</a:t>
            </a:r>
          </a:p>
        </p:txBody>
      </p:sp>
      <p:sp>
        <p:nvSpPr>
          <p:cNvPr id="3" name="Dian numeron paikkamerkki 2">
            <a:extLst>
              <a:ext uri="{FF2B5EF4-FFF2-40B4-BE49-F238E27FC236}">
                <a16:creationId xmlns:a16="http://schemas.microsoft.com/office/drawing/2014/main" id="{7969E1F5-9977-32F2-920B-6B7915089881}"/>
              </a:ext>
            </a:extLst>
          </p:cNvPr>
          <p:cNvSpPr>
            <a:spLocks noGrp="1"/>
          </p:cNvSpPr>
          <p:nvPr>
            <p:ph type="sldNum" sz="quarter" idx="12"/>
          </p:nvPr>
        </p:nvSpPr>
        <p:spPr/>
        <p:txBody>
          <a:bodyPr/>
          <a:lstStyle/>
          <a:p>
            <a:fld id="{CF4BB44F-7B72-EC4D-BE8A-419BCE6CF7A5}" type="slidenum">
              <a:rPr lang="fi-FI" smtClean="0"/>
              <a:pPr/>
              <a:t>4</a:t>
            </a:fld>
            <a:endParaRPr lang="fi-FI" dirty="0"/>
          </a:p>
        </p:txBody>
      </p:sp>
    </p:spTree>
    <p:extLst>
      <p:ext uri="{BB962C8B-B14F-4D97-AF65-F5344CB8AC3E}">
        <p14:creationId xmlns:p14="http://schemas.microsoft.com/office/powerpoint/2010/main" val="3712438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0FD3B79-121D-D7EA-BAFE-FED12C13377D}"/>
              </a:ext>
            </a:extLst>
          </p:cNvPr>
          <p:cNvGraphicFramePr>
            <a:graphicFrameLocks noChangeAspect="1"/>
          </p:cNvGraphicFramePr>
          <p:nvPr>
            <p:custDataLst>
              <p:tags r:id="rId1"/>
            </p:custDataLst>
            <p:extLst>
              <p:ext uri="{D42A27DB-BD31-4B8C-83A1-F6EECF244321}">
                <p14:modId xmlns:p14="http://schemas.microsoft.com/office/powerpoint/2010/main" val="40556246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0FD3B79-121D-D7EA-BAFE-FED12C13377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 name="Title 6">
            <a:extLst>
              <a:ext uri="{FF2B5EF4-FFF2-40B4-BE49-F238E27FC236}">
                <a16:creationId xmlns:a16="http://schemas.microsoft.com/office/drawing/2014/main" id="{EA7CFFF0-E7CA-1F7A-982F-7AE67E9E8DFD}"/>
              </a:ext>
            </a:extLst>
          </p:cNvPr>
          <p:cNvSpPr>
            <a:spLocks noGrp="1"/>
          </p:cNvSpPr>
          <p:nvPr>
            <p:ph type="title"/>
          </p:nvPr>
        </p:nvSpPr>
        <p:spPr/>
        <p:txBody>
          <a:bodyPr vert="horz">
            <a:normAutofit/>
          </a:bodyPr>
          <a:lstStyle/>
          <a:p>
            <a:r>
              <a:rPr lang="fi-FI" sz="2600" dirty="0">
                <a:solidFill>
                  <a:schemeClr val="accent1">
                    <a:lumMod val="50000"/>
                  </a:schemeClr>
                </a:solidFill>
                <a:latin typeface="+mj-lt"/>
                <a:ea typeface="Inter" panose="02000503000000020004" pitchFamily="2" charset="0"/>
              </a:rPr>
              <a:t>Palveluntuottajaa </a:t>
            </a:r>
            <a:r>
              <a:rPr lang="fi-FI" sz="2600">
                <a:solidFill>
                  <a:schemeClr val="accent1">
                    <a:lumMod val="50000"/>
                  </a:schemeClr>
                </a:solidFill>
                <a:latin typeface="+mj-lt"/>
                <a:ea typeface="Inter" panose="02000503000000020004" pitchFamily="2" charset="0"/>
              </a:rPr>
              <a:t>koskevat tiedot</a:t>
            </a:r>
            <a:endParaRPr lang="fi-FI" dirty="0"/>
          </a:p>
        </p:txBody>
      </p:sp>
      <p:sp>
        <p:nvSpPr>
          <p:cNvPr id="3" name="Sisällön paikkamerkki 2">
            <a:extLst>
              <a:ext uri="{FF2B5EF4-FFF2-40B4-BE49-F238E27FC236}">
                <a16:creationId xmlns:a16="http://schemas.microsoft.com/office/drawing/2014/main" id="{752374CD-364A-A185-A000-E263E99B29B1}"/>
              </a:ext>
            </a:extLst>
          </p:cNvPr>
          <p:cNvSpPr txBox="1">
            <a:spLocks/>
          </p:cNvSpPr>
          <p:nvPr/>
        </p:nvSpPr>
        <p:spPr>
          <a:xfrm>
            <a:off x="838206" y="2021568"/>
            <a:ext cx="10468087" cy="3778341"/>
          </a:xfrm>
          <a:prstGeom prst="rect">
            <a:avLst/>
          </a:prstGeom>
        </p:spPr>
        <p:txBody>
          <a:bodyPr numCol="3" spcCol="720000"/>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fi-FI" sz="1200" dirty="0">
              <a:latin typeface="+mn-lt"/>
              <a:ea typeface="Inter" panose="02000503000000020004" pitchFamily="2" charset="0"/>
            </a:endParaRPr>
          </a:p>
        </p:txBody>
      </p:sp>
      <p:sp>
        <p:nvSpPr>
          <p:cNvPr id="16" name="Rectangle 15">
            <a:extLst>
              <a:ext uri="{FF2B5EF4-FFF2-40B4-BE49-F238E27FC236}">
                <a16:creationId xmlns:a16="http://schemas.microsoft.com/office/drawing/2014/main" id="{702F182A-A4FA-4BE3-55EB-6CF1F5F8C10D}"/>
              </a:ext>
            </a:extLst>
          </p:cNvPr>
          <p:cNvSpPr/>
          <p:nvPr/>
        </p:nvSpPr>
        <p:spPr>
          <a:xfrm>
            <a:off x="451413" y="1499648"/>
            <a:ext cx="2930234" cy="1632404"/>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20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Palveluntuottaja</a:t>
            </a:r>
            <a:endParaRPr kumimoji="0" lang="fi-FI" sz="12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pPr>
              <a:spcAft>
                <a:spcPts val="12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Nimi:</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Eloisa (</a:t>
            </a:r>
            <a:r>
              <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mn-cs"/>
              </a:rPr>
              <a:t>Etelä-Savon hyvinvointialue)</a:t>
            </a:r>
            <a:endPar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Y-tunnus: </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3221315-8</a:t>
            </a:r>
          </a:p>
          <a:p>
            <a:pPr marL="0" marR="0" lvl="0" indent="0" algn="l" defTabSz="914377" eaLnBrk="1" fontAlgn="auto" latinLnBrk="0" hangingPunct="1">
              <a:lnSpc>
                <a:spcPct val="100000"/>
              </a:lnSpc>
              <a:spcBef>
                <a:spcPts val="0"/>
              </a:spcBef>
              <a:spcAft>
                <a:spcPts val="1200"/>
              </a:spcAft>
              <a:buClrTx/>
              <a:buSzTx/>
              <a:buFontTx/>
              <a:buNone/>
              <a:tabLst/>
              <a:defRPr/>
            </a:pPr>
            <a:endParaRPr lang="fi-FI" sz="1200" dirty="0">
              <a:solidFill>
                <a:srgbClr val="000000"/>
              </a:solidFill>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p:txBody>
      </p:sp>
      <p:sp>
        <p:nvSpPr>
          <p:cNvPr id="17" name="Rectangle 16">
            <a:extLst>
              <a:ext uri="{FF2B5EF4-FFF2-40B4-BE49-F238E27FC236}">
                <a16:creationId xmlns:a16="http://schemas.microsoft.com/office/drawing/2014/main" id="{5C646F02-081C-100D-CD35-61224BC2BED8}"/>
              </a:ext>
            </a:extLst>
          </p:cNvPr>
          <p:cNvSpPr/>
          <p:nvPr/>
        </p:nvSpPr>
        <p:spPr>
          <a:xfrm>
            <a:off x="2508636" y="1748480"/>
            <a:ext cx="9014804" cy="3778342"/>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200"/>
              </a:spcAft>
              <a:defRPr/>
            </a:pPr>
            <a:r>
              <a:rPr lang="fi-FI" sz="2000" b="1" dirty="0">
                <a:solidFill>
                  <a:srgbClr val="00FF00"/>
                </a:solidFill>
                <a:latin typeface="Arial" panose="020B0604020202020204"/>
                <a:ea typeface="Inter" panose="02000503000000020004" pitchFamily="2" charset="0"/>
                <a:cs typeface="Times New Roman"/>
              </a:rPr>
              <a:t>Sosiaalipalvelut, Vammaispalvelu, Osallisuutta ja työllisyyttä tukevat palvelut</a:t>
            </a:r>
            <a:endParaRPr lang="fi-FI" sz="2000" b="1" dirty="0">
              <a:solidFill>
                <a:srgbClr val="00FF00"/>
              </a:solidFill>
              <a:ea typeface="Inter" panose="02000503000000020004" pitchFamily="2" charset="0"/>
              <a:cs typeface="Times New Roman"/>
            </a:endParaRPr>
          </a:p>
          <a:p>
            <a:pPr>
              <a:spcAft>
                <a:spcPts val="12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Nimi:</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a:t>
            </a: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Toimintakeskus Kipinä</a:t>
            </a:r>
          </a:p>
          <a:p>
            <a:pPr>
              <a:spcAft>
                <a:spcPts val="12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a:rPr>
              <a:t>Sijaintikunta yhteystietoineen: Mikkeli</a:t>
            </a:r>
          </a:p>
          <a:p>
            <a:pPr>
              <a:spcAft>
                <a:spcPts val="1200"/>
              </a:spcAft>
              <a:defRPr/>
            </a:pPr>
            <a:r>
              <a:rPr lang="fi-FI" sz="1200" b="1" dirty="0">
                <a:solidFill>
                  <a:srgbClr val="000000"/>
                </a:solidFill>
                <a:latin typeface="Arial" panose="020B0604020202020204"/>
                <a:ea typeface="Inter" panose="02000503000000020004" pitchFamily="2" charset="0"/>
                <a:cs typeface="Arial"/>
              </a:rPr>
              <a:t>Minkä hyvinvointialueen alueella palvelua tuotetaan: Etelä-Savon hyvinvointialue</a:t>
            </a:r>
          </a:p>
          <a:p>
            <a:pPr>
              <a:spcAft>
                <a:spcPts val="600"/>
              </a:spcAft>
              <a:defRPr/>
            </a:pPr>
            <a:r>
              <a:rPr lang="fi-FI" sz="1200" b="1" dirty="0">
                <a:solidFill>
                  <a:srgbClr val="000000"/>
                </a:solidFill>
                <a:latin typeface="Arial" panose="020B0604020202020204"/>
                <a:ea typeface="Inter" panose="02000503000000020004" pitchFamily="2" charset="0"/>
                <a:cs typeface="Times New Roman" panose="02020603050405020304" pitchFamily="18" charset="0"/>
              </a:rPr>
              <a:t>Katuosoite, postinumero ja postitoimipaikka: </a:t>
            </a:r>
            <a:r>
              <a:rPr lang="fi-FI" sz="1200" b="1" dirty="0">
                <a:solidFill>
                  <a:srgbClr val="000000"/>
                </a:solidFill>
                <a:latin typeface="Arial" panose="020B0604020202020204"/>
                <a:cs typeface="Arial" panose="020B0604020202020204" pitchFamily="34" charset="0"/>
              </a:rPr>
              <a:t>Raviradantie 4-6 b-rakennus, 50100 Mikkeli</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a:spcAft>
                <a:spcPts val="6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Palvelumuoto; asiakasryhmä(t), jolle palvelua tuotetaan; asiakaspaikkamäärä: 70, Aikuisia kehitysvammaisia 30 asiakasta, Erityislapsia 40 asiakasta.</a:t>
            </a:r>
          </a:p>
          <a:p>
            <a:pPr>
              <a:spcAft>
                <a:spcPts val="600"/>
              </a:spcAft>
              <a:defRPr/>
            </a:pPr>
            <a:endParaRPr lang="fi-FI" sz="1200" b="1" dirty="0">
              <a:solidFill>
                <a:srgbClr val="000000"/>
              </a:solidFill>
              <a:latin typeface="Arial" panose="020B0604020202020204"/>
              <a:ea typeface="Inter" panose="02000503000000020004" pitchFamily="2" charset="0"/>
              <a:cs typeface="Times New Roman" panose="02020603050405020304" pitchFamily="18" charset="0"/>
            </a:endParaRPr>
          </a:p>
          <a:p>
            <a:pPr>
              <a:spcAft>
                <a:spcPts val="6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Alihankintana ostettavat palvelut ja niiden tuottajat: </a:t>
            </a:r>
            <a:endPar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a:spcAft>
                <a:spcPts val="600"/>
              </a:spcAft>
              <a:defRPr/>
            </a:pPr>
            <a:r>
              <a:rPr lang="fi-FI" sz="1200" b="1" dirty="0">
                <a:solidFill>
                  <a:srgbClr val="000000"/>
                </a:solidFill>
                <a:latin typeface="Arial" panose="020B0604020202020204"/>
                <a:cs typeface="Arial" panose="020B0604020202020204" pitchFamily="34" charset="0"/>
              </a:rPr>
              <a:t>Kuljetuspalvelut</a:t>
            </a: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r>
              <a:rPr kumimoji="0" lang="fi-FI" sz="1200" b="1" i="0" u="none" strike="noStrike" kern="1200" cap="none" spc="0" normalizeH="0" baseline="0" noProof="0" dirty="0" err="1">
                <a:ln>
                  <a:noFill/>
                </a:ln>
                <a:solidFill>
                  <a:srgbClr val="000000"/>
                </a:solidFill>
                <a:effectLst/>
                <a:uLnTx/>
                <a:uFillTx/>
                <a:latin typeface="Arial" panose="020B0604020202020204"/>
                <a:ea typeface="+mn-ea"/>
                <a:cs typeface="Arial" panose="020B0604020202020204" pitchFamily="34" charset="0"/>
              </a:rPr>
              <a:t>DRide</a:t>
            </a: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Oy, Mikkelin Pesula Oy, </a:t>
            </a:r>
            <a:r>
              <a:rPr kumimoji="0" lang="fi-FI" sz="1200" b="1" i="0" u="none" strike="noStrike" kern="1200" cap="none" spc="0" normalizeH="0" baseline="0" noProof="0" dirty="0" err="1">
                <a:ln>
                  <a:noFill/>
                </a:ln>
                <a:solidFill>
                  <a:srgbClr val="000000"/>
                </a:solidFill>
                <a:effectLst/>
                <a:uLnTx/>
                <a:uFillTx/>
                <a:latin typeface="Arial" panose="020B0604020202020204"/>
                <a:ea typeface="+mn-ea"/>
                <a:cs typeface="Arial" panose="020B0604020202020204" pitchFamily="34" charset="0"/>
              </a:rPr>
              <a:t>Iss-</a:t>
            </a: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kiinteistöhuolto, </a:t>
            </a:r>
            <a:r>
              <a:rPr kumimoji="0" lang="fi-FI" sz="1200" b="1" i="0" u="none" strike="noStrike" kern="1200" cap="none" spc="0" normalizeH="0" baseline="0" noProof="0" dirty="0" err="1">
                <a:ln>
                  <a:noFill/>
                </a:ln>
                <a:solidFill>
                  <a:srgbClr val="000000"/>
                </a:solidFill>
                <a:effectLst/>
                <a:uLnTx/>
                <a:uFillTx/>
                <a:latin typeface="Arial" panose="020B0604020202020204"/>
                <a:ea typeface="+mn-ea"/>
                <a:cs typeface="Arial" panose="020B0604020202020204" pitchFamily="34" charset="0"/>
              </a:rPr>
              <a:t>Avarn</a:t>
            </a: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Security Oy</a:t>
            </a:r>
          </a:p>
        </p:txBody>
      </p:sp>
      <p:sp>
        <p:nvSpPr>
          <p:cNvPr id="18" name="Rectangle 17">
            <a:extLst>
              <a:ext uri="{FF2B5EF4-FFF2-40B4-BE49-F238E27FC236}">
                <a16:creationId xmlns:a16="http://schemas.microsoft.com/office/drawing/2014/main" id="{A6B65BFB-A478-C839-C0F0-5BA3770E5027}"/>
              </a:ext>
            </a:extLst>
          </p:cNvPr>
          <p:cNvSpPr/>
          <p:nvPr/>
        </p:nvSpPr>
        <p:spPr>
          <a:xfrm>
            <a:off x="1665838" y="5422983"/>
            <a:ext cx="10074749" cy="1435018"/>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14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Alihankintana tuotettujen palvelujen laadun varmistaminen</a:t>
            </a:r>
            <a:endParaRPr kumimoji="0" lang="fi-FI" sz="14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r>
              <a:rPr lang="fi-FI" sz="1000" dirty="0">
                <a:solidFill>
                  <a:schemeClr val="tx1"/>
                </a:solidFill>
              </a:rPr>
              <a:t>Palveluntuottajalla on kokonaisvastuu tuottamistaan palveluista ja sopimuksen mukaisten velvoitteiden täyttämisestä siitä riippumatta, käyttääkö Palveluntuottaja alihankkijoita. Palveluntuottaja vastaa alihankkijan yksittäiselle asiakkaalle antamasta palvelusta. Palveluntuottaja on osaltaan vastuussa alihankkijoidensa ohjauksesta ja valvonnasta. Tähän liittyen palveluntuottaja on velvollinen huolehtimaan siitä, että alihankkijan tuottamat palvelut vastaavat lainsäädännön vaatimuksia ja sitä, mitä tilaaja edellyttää palveluntuottajalta sekä siitä, että alihankkija noudattaa osaltaan tilaajan ja palveluntuottajan välistä sopimusta sekä tilaajan ohjeita</a:t>
            </a:r>
          </a:p>
          <a:p>
            <a:endParaRPr kumimoji="0" lang="fi-FI" sz="1200" b="0" i="0" u="none" strike="noStrike" kern="1200" cap="none" spc="0" normalizeH="0" baseline="0" noProof="0" dirty="0">
              <a:ln>
                <a:noFill/>
              </a:ln>
              <a:solidFill>
                <a:schemeClr val="tx1"/>
              </a:solidFill>
              <a:effectLst/>
              <a:highlight>
                <a:srgbClr val="FFFF00"/>
              </a:highlight>
              <a:uLnTx/>
              <a:uFillTx/>
              <a:latin typeface="Arial" panose="020B0604020202020204"/>
              <a:ea typeface="Inter" panose="02000503000000020004" pitchFamily="2" charset="0"/>
              <a:cs typeface="Times New Roman" panose="02020603050405020304" pitchFamily="18" charset="0"/>
            </a:endParaRPr>
          </a:p>
        </p:txBody>
      </p:sp>
      <p:sp>
        <p:nvSpPr>
          <p:cNvPr id="2" name="Dian numeron paikkamerkki 1">
            <a:extLst>
              <a:ext uri="{FF2B5EF4-FFF2-40B4-BE49-F238E27FC236}">
                <a16:creationId xmlns:a16="http://schemas.microsoft.com/office/drawing/2014/main" id="{FDCE26BB-266E-355A-BB68-A8175EB21EE8}"/>
              </a:ext>
            </a:extLst>
          </p:cNvPr>
          <p:cNvSpPr>
            <a:spLocks noGrp="1"/>
          </p:cNvSpPr>
          <p:nvPr>
            <p:ph type="sldNum" sz="quarter" idx="12"/>
          </p:nvPr>
        </p:nvSpPr>
        <p:spPr/>
        <p:txBody>
          <a:bodyPr/>
          <a:lstStyle/>
          <a:p>
            <a:fld id="{CF4BB44F-7B72-EC4D-BE8A-419BCE6CF7A5}" type="slidenum">
              <a:rPr lang="fi-FI" smtClean="0"/>
              <a:pPr/>
              <a:t>5</a:t>
            </a:fld>
            <a:endParaRPr lang="fi-FI" dirty="0"/>
          </a:p>
        </p:txBody>
      </p:sp>
    </p:spTree>
    <p:extLst>
      <p:ext uri="{BB962C8B-B14F-4D97-AF65-F5344CB8AC3E}">
        <p14:creationId xmlns:p14="http://schemas.microsoft.com/office/powerpoint/2010/main" val="2293981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355CFF4E-5A98-0547-9FD1-0674481FC4C5}"/>
              </a:ext>
            </a:extLst>
          </p:cNvPr>
          <p:cNvGraphicFramePr>
            <a:graphicFrameLocks noChangeAspect="1"/>
          </p:cNvGraphicFramePr>
          <p:nvPr>
            <p:custDataLst>
              <p:tags r:id="rId1"/>
            </p:custDataLst>
            <p:extLst>
              <p:ext uri="{D42A27DB-BD31-4B8C-83A1-F6EECF244321}">
                <p14:modId xmlns:p14="http://schemas.microsoft.com/office/powerpoint/2010/main" val="31754601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355CFF4E-5A98-0547-9FD1-0674481FC4C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itle 3">
            <a:extLst>
              <a:ext uri="{FF2B5EF4-FFF2-40B4-BE49-F238E27FC236}">
                <a16:creationId xmlns:a16="http://schemas.microsoft.com/office/drawing/2014/main" id="{EA907B2C-55EF-7064-E4FF-7F465E59154F}"/>
              </a:ext>
            </a:extLst>
          </p:cNvPr>
          <p:cNvSpPr>
            <a:spLocks noGrp="1"/>
          </p:cNvSpPr>
          <p:nvPr>
            <p:ph type="title"/>
          </p:nvPr>
        </p:nvSpPr>
        <p:spPr/>
        <p:txBody>
          <a:bodyPr vert="horz">
            <a:normAutofit/>
          </a:bodyPr>
          <a:lstStyle/>
          <a:p>
            <a:r>
              <a:rPr lang="fi-FI" sz="2600">
                <a:solidFill>
                  <a:schemeClr val="accent1">
                    <a:lumMod val="50000"/>
                  </a:schemeClr>
                </a:solidFill>
                <a:latin typeface="+mj-lt"/>
                <a:ea typeface="Inter" panose="02000503000000020004" pitchFamily="2" charset="0"/>
              </a:rPr>
              <a:t>Omavalvontasuunnitelman laatiminen</a:t>
            </a:r>
            <a:endParaRPr lang="fi-FI" dirty="0"/>
          </a:p>
        </p:txBody>
      </p:sp>
      <p:sp>
        <p:nvSpPr>
          <p:cNvPr id="5" name="Content Placeholder 4">
            <a:extLst>
              <a:ext uri="{FF2B5EF4-FFF2-40B4-BE49-F238E27FC236}">
                <a16:creationId xmlns:a16="http://schemas.microsoft.com/office/drawing/2014/main" id="{9DF9B0DE-9F50-010F-A787-B0D9069F9EA6}"/>
              </a:ext>
            </a:extLst>
          </p:cNvPr>
          <p:cNvSpPr>
            <a:spLocks noGrp="1"/>
          </p:cNvSpPr>
          <p:nvPr>
            <p:ph sz="half" idx="1"/>
          </p:nvPr>
        </p:nvSpPr>
        <p:spPr>
          <a:xfrm>
            <a:off x="451413" y="1825625"/>
            <a:ext cx="5506255" cy="1225635"/>
          </a:xfrm>
        </p:spPr>
        <p:txBody>
          <a:bodyPr numCol="1"/>
          <a:lstStyle/>
          <a:p>
            <a:pPr marL="0" indent="0">
              <a:lnSpc>
                <a:spcPct val="100000"/>
              </a:lnSpc>
              <a:buNone/>
            </a:pPr>
            <a:r>
              <a:rPr lang="fi-FI" sz="2000" b="1" dirty="0">
                <a:latin typeface="+mn-lt"/>
                <a:ea typeface="Inter" panose="02000503000000020004" pitchFamily="2" charset="0"/>
                <a:cs typeface="Times New Roman" panose="02020603050405020304" pitchFamily="18" charset="0"/>
              </a:rPr>
              <a:t>Omavalvonnan suunnittelusta vastaava henkilö tai henkilöt</a:t>
            </a:r>
          </a:p>
          <a:p>
            <a:pPr marL="0" indent="0">
              <a:lnSpc>
                <a:spcPct val="100000"/>
              </a:lnSpc>
              <a:buNone/>
            </a:pPr>
            <a:r>
              <a:rPr lang="fi-FI" sz="1200" dirty="0">
                <a:latin typeface="+mn-lt"/>
                <a:ea typeface="Inter" panose="02000503000000020004" pitchFamily="2" charset="0"/>
              </a:rPr>
              <a:t>Tämä omavalvontasuunnitelma on laadittu palveluyksikön/-pisteen palveluesihenkilön ja työntekijöiden yhteistyönä.</a:t>
            </a: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Arial" panose="020B0604020202020204" pitchFamily="34"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lang="fi-FI" sz="2000" b="1" dirty="0">
              <a:solidFill>
                <a:srgbClr val="000000"/>
              </a:solidFill>
              <a:latin typeface="Arial" panose="020B0604020202020204"/>
              <a:ea typeface="Inter" panose="02000503000000020004" pitchFamily="2" charset="0"/>
            </a:endParaRPr>
          </a:p>
        </p:txBody>
      </p:sp>
      <p:sp>
        <p:nvSpPr>
          <p:cNvPr id="2" name="Rectangle 1">
            <a:extLst>
              <a:ext uri="{FF2B5EF4-FFF2-40B4-BE49-F238E27FC236}">
                <a16:creationId xmlns:a16="http://schemas.microsoft.com/office/drawing/2014/main" id="{3C6FA19D-8A12-8D18-EF13-823E7BA7E52C}"/>
              </a:ext>
            </a:extLst>
          </p:cNvPr>
          <p:cNvSpPr/>
          <p:nvPr/>
        </p:nvSpPr>
        <p:spPr>
          <a:xfrm>
            <a:off x="451412" y="3051260"/>
            <a:ext cx="5455440" cy="1874031"/>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Henkilöstö on osallistunnut suunnitelman laatimiseen seuraavasti:</a:t>
            </a:r>
          </a:p>
          <a:p>
            <a:pPr>
              <a:spcBef>
                <a:spcPts val="300"/>
              </a:spcBef>
              <a:defRPr/>
            </a:pPr>
            <a:r>
              <a:rPr lang="fi-FI" sz="1200" dirty="0">
                <a:solidFill>
                  <a:srgbClr val="000000"/>
                </a:solidFill>
                <a:latin typeface="Arial" panose="020B0604020202020204"/>
                <a:cs typeface="Arial" panose="020B0604020202020204" pitchFamily="34" charset="0"/>
              </a:rPr>
              <a:t>Omavalvontasuunnitelmaa on yksikön henkilökunnan kanssa työryhmänä käsitelty yksikön kehittämispäivässä, työryhmissä ja työpaikkakokouksissa. Henkilökunta on nostanut esiin Kipinän toiminta-ajatusta, arvoja ja toimintaperiaatteita kehitysvammaisten aikuisten ja erityislapsi asiakkaiden kohtaamisen, ohjauksen ja hoidon näkökulmasta.</a:t>
            </a:r>
            <a:endPar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marL="0" marR="0" lvl="0" indent="0" algn="l" defTabSz="914377" eaLnBrk="1" fontAlgn="auto" latinLnBrk="0" hangingPunct="1">
              <a:lnSpc>
                <a:spcPct val="100000"/>
              </a:lnSpc>
              <a:spcBef>
                <a:spcPts val="300"/>
              </a:spcBef>
              <a:spcAft>
                <a:spcPts val="0"/>
              </a:spcAft>
              <a:buClrTx/>
              <a:buSzTx/>
              <a:buFontTx/>
              <a:buNone/>
              <a:tabLst/>
              <a:defRPr/>
            </a:pP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p>
        </p:txBody>
      </p:sp>
      <p:grpSp>
        <p:nvGrpSpPr>
          <p:cNvPr id="10" name="Ryhmä 9">
            <a:extLst>
              <a:ext uri="{FF2B5EF4-FFF2-40B4-BE49-F238E27FC236}">
                <a16:creationId xmlns:a16="http://schemas.microsoft.com/office/drawing/2014/main" id="{C113BA58-3B5F-56E3-6268-085A3AB3065A}"/>
              </a:ext>
            </a:extLst>
          </p:cNvPr>
          <p:cNvGrpSpPr/>
          <p:nvPr/>
        </p:nvGrpSpPr>
        <p:grpSpPr>
          <a:xfrm>
            <a:off x="349106" y="4925291"/>
            <a:ext cx="5557746" cy="1081846"/>
            <a:chOff x="349106" y="4953470"/>
            <a:chExt cx="5557746" cy="1081846"/>
          </a:xfrm>
        </p:grpSpPr>
        <p:grpSp>
          <p:nvGrpSpPr>
            <p:cNvPr id="7" name="Ryhmä 6">
              <a:extLst>
                <a:ext uri="{FF2B5EF4-FFF2-40B4-BE49-F238E27FC236}">
                  <a16:creationId xmlns:a16="http://schemas.microsoft.com/office/drawing/2014/main" id="{5F60CB4C-6BE2-17DE-8F80-8CFD93D6CB43}"/>
                </a:ext>
              </a:extLst>
            </p:cNvPr>
            <p:cNvGrpSpPr/>
            <p:nvPr/>
          </p:nvGrpSpPr>
          <p:grpSpPr>
            <a:xfrm>
              <a:off x="349106" y="4953470"/>
              <a:ext cx="5455440" cy="1081846"/>
              <a:chOff x="349106" y="4953470"/>
              <a:chExt cx="5455440" cy="1081846"/>
            </a:xfrm>
          </p:grpSpPr>
          <p:sp>
            <p:nvSpPr>
              <p:cNvPr id="16" name="Rectangle 15">
                <a:extLst>
                  <a:ext uri="{FF2B5EF4-FFF2-40B4-BE49-F238E27FC236}">
                    <a16:creationId xmlns:a16="http://schemas.microsoft.com/office/drawing/2014/main" id="{86F894FC-12D0-E02E-9C73-A5F595B7A1A6}"/>
                  </a:ext>
                </a:extLst>
              </p:cNvPr>
              <p:cNvSpPr/>
              <p:nvPr/>
            </p:nvSpPr>
            <p:spPr>
              <a:xfrm>
                <a:off x="349106" y="4953470"/>
                <a:ext cx="5455440" cy="1037867"/>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Omavalvonnan suunnittelusta ja seurannasta vastaa:</a:t>
                </a: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Greta Jauhijärvi, avopalveluiden palvelupäällikkö</a:t>
                </a:r>
              </a:p>
              <a:p>
                <a:pPr marL="0" marR="0" lvl="0" indent="0" algn="l" defTabSz="914377" eaLnBrk="1" fontAlgn="auto" latinLnBrk="0" hangingPunct="1">
                  <a:lnSpc>
                    <a:spcPct val="100000"/>
                  </a:lnSpc>
                  <a:spcBef>
                    <a:spcPts val="300"/>
                  </a:spcBef>
                  <a:spcAft>
                    <a:spcPts val="0"/>
                  </a:spcAft>
                  <a:buClrTx/>
                  <a:buSzTx/>
                  <a:buFontTx/>
                  <a:buNone/>
                  <a:tabLst/>
                  <a:defRPr/>
                </a:pPr>
                <a:r>
                  <a:rPr lang="fi-FI" sz="1200" dirty="0">
                    <a:solidFill>
                      <a:srgbClr val="000000"/>
                    </a:solidFill>
                    <a:latin typeface="Arial" panose="020B0604020202020204"/>
                    <a:cs typeface="Arial" panose="020B0604020202020204" pitchFamily="34" charset="0"/>
                  </a:rPr>
                  <a:t>Arja Brotkin,</a:t>
                </a: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yksikön </a:t>
                </a: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palveluesihenkilö</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3" name="Graphic 41" descr="Speaker phone with solid fill">
                <a:extLst>
                  <a:ext uri="{FF2B5EF4-FFF2-40B4-BE49-F238E27FC236}">
                    <a16:creationId xmlns:a16="http://schemas.microsoft.com/office/drawing/2014/main" id="{C75F94AD-40FB-B41C-51C0-B704B439AF3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4381" y="5631474"/>
                <a:ext cx="403842" cy="403842"/>
              </a:xfrm>
              <a:prstGeom prst="rect">
                <a:avLst/>
              </a:prstGeom>
            </p:spPr>
          </p:pic>
          <p:pic>
            <p:nvPicPr>
              <p:cNvPr id="6" name="Graphic 44" descr="Email with solid fill">
                <a:extLst>
                  <a:ext uri="{FF2B5EF4-FFF2-40B4-BE49-F238E27FC236}">
                    <a16:creationId xmlns:a16="http://schemas.microsoft.com/office/drawing/2014/main" id="{0B3F1933-49DC-4B50-9937-C8312CA92A6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775290" y="5631474"/>
                <a:ext cx="403842" cy="403842"/>
              </a:xfrm>
              <a:prstGeom prst="rect">
                <a:avLst/>
              </a:prstGeom>
            </p:spPr>
          </p:pic>
        </p:grpSp>
        <p:sp>
          <p:nvSpPr>
            <p:cNvPr id="8" name="Tekstiruutu 7">
              <a:extLst>
                <a:ext uri="{FF2B5EF4-FFF2-40B4-BE49-F238E27FC236}">
                  <a16:creationId xmlns:a16="http://schemas.microsoft.com/office/drawing/2014/main" id="{C0774547-BADA-5D03-7E0C-314F05B57E26}"/>
                </a:ext>
              </a:extLst>
            </p:cNvPr>
            <p:cNvSpPr txBox="1"/>
            <p:nvPr/>
          </p:nvSpPr>
          <p:spPr>
            <a:xfrm>
              <a:off x="958223" y="5729363"/>
              <a:ext cx="1701415"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puh 040 129 4869</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DEC13BEA-38BD-4B81-E148-5EC5655E2592}"/>
                </a:ext>
              </a:extLst>
            </p:cNvPr>
            <p:cNvSpPr txBox="1"/>
            <p:nvPr/>
          </p:nvSpPr>
          <p:spPr>
            <a:xfrm>
              <a:off x="3179132" y="5707839"/>
              <a:ext cx="2727720"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i="0" u="none" strike="noStrike" kern="1200" cap="none" spc="0" normalizeH="0" baseline="0" noProof="0" dirty="0" err="1">
                  <a:ln>
                    <a:noFill/>
                  </a:ln>
                  <a:solidFill>
                    <a:srgbClr val="000000"/>
                  </a:solidFill>
                  <a:effectLst/>
                  <a:uLnTx/>
                  <a:uFillTx/>
                  <a:latin typeface="Arial" panose="020B0604020202020204"/>
                  <a:ea typeface="+mn-ea"/>
                  <a:cs typeface="+mn-cs"/>
                </a:rPr>
                <a:t>arja.b</a:t>
              </a:r>
              <a:r>
                <a:rPr lang="fi-FI" sz="1200" dirty="0">
                  <a:solidFill>
                    <a:srgbClr val="000000"/>
                  </a:solidFill>
                  <a:latin typeface="Arial" panose="020B0604020202020204"/>
                </a:rPr>
                <a:t>rotkin@etelasavonha.fi</a:t>
              </a:r>
              <a:endParaRPr kumimoji="0" lang="fi-FI" sz="120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12" name="Content Placeholder 4">
            <a:extLst>
              <a:ext uri="{FF2B5EF4-FFF2-40B4-BE49-F238E27FC236}">
                <a16:creationId xmlns:a16="http://schemas.microsoft.com/office/drawing/2014/main" id="{17C83BD3-F861-9C82-4C32-86102DA84297}"/>
              </a:ext>
            </a:extLst>
          </p:cNvPr>
          <p:cNvSpPr txBox="1">
            <a:spLocks/>
          </p:cNvSpPr>
          <p:nvPr/>
        </p:nvSpPr>
        <p:spPr>
          <a:xfrm>
            <a:off x="6162281" y="1832551"/>
            <a:ext cx="5577206" cy="4351339"/>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fi-FI" sz="2000" b="1" dirty="0">
                <a:solidFill>
                  <a:srgbClr val="000000"/>
                </a:solidFill>
                <a:latin typeface="Arial" panose="020B0604020202020204"/>
                <a:ea typeface="Inter" panose="02000503000000020004" pitchFamily="2" charset="0"/>
              </a:rPr>
              <a:t>Omavalvontasuunnitelman päivittäminen</a:t>
            </a:r>
            <a:r>
              <a:rPr lang="fi-FI" sz="1800" b="1" dirty="0">
                <a:solidFill>
                  <a:srgbClr val="000000"/>
                </a:solidFill>
                <a:latin typeface="Arial" panose="020B0604020202020204"/>
                <a:ea typeface="Inter" panose="02000503000000020004" pitchFamily="2" charset="0"/>
              </a:rPr>
              <a:t> </a:t>
            </a:r>
            <a:r>
              <a:rPr lang="fi-FI" dirty="0">
                <a:solidFill>
                  <a:srgbClr val="000000"/>
                </a:solidFill>
                <a:latin typeface="Arial" panose="020B0604020202020204"/>
                <a:ea typeface="Inter" panose="02000503000000020004" pitchFamily="2" charset="0"/>
              </a:rPr>
              <a:t>Omavalvontasuunnitelma tarkastetaan ja päivitetään vuosittain sekä silloin, kun toiminnassa tapahtuu palvelun laatuun ja asiakasturvallisuuteen liittyviä muutoksia. Omavalvonnan vastuuhenkilö huolehtii yhdessä henkilöstön kanssa omavalvontasuunnitelman ajantasaisuudesta.</a:t>
            </a:r>
          </a:p>
          <a:p>
            <a:pPr>
              <a:lnSpc>
                <a:spcPct val="100000"/>
              </a:lnSpc>
              <a:defRPr/>
            </a:pPr>
            <a:r>
              <a:rPr lang="fi-FI" sz="2000" b="1" dirty="0">
                <a:solidFill>
                  <a:srgbClr val="000000"/>
                </a:solidFill>
                <a:latin typeface="Arial" panose="020B0604020202020204"/>
                <a:ea typeface="Inter" panose="02000503000000020004" pitchFamily="2" charset="0"/>
              </a:rPr>
              <a:t>Omavalvontasuunnitelman julkisuus</a:t>
            </a:r>
          </a:p>
          <a:p>
            <a:pPr>
              <a:lnSpc>
                <a:spcPct val="100000"/>
              </a:lnSpc>
              <a:defRPr/>
            </a:pPr>
            <a:r>
              <a:rPr lang="fi-FI" dirty="0">
                <a:solidFill>
                  <a:srgbClr val="000000"/>
                </a:solidFill>
                <a:latin typeface="Arial" panose="020B0604020202020204"/>
                <a:ea typeface="Inter" panose="02000503000000020004" pitchFamily="2" charset="0"/>
              </a:rPr>
              <a:t>Ajan tasalla oleva omavalvontasuunnitelma on julkisesti nähtävillä, jotta asiakkaat, omaiset ja omavalvonnasta kiinnostuneet voivat helposti ja ilman erillistä pyyntöä tutustua siihen. </a:t>
            </a: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asiakkaille </a:t>
            </a:r>
            <a:r>
              <a:rPr lang="fi-FI" dirty="0">
                <a:solidFill>
                  <a:srgbClr val="000000"/>
                </a:solidFill>
                <a:latin typeface="Arial" panose="020B0604020202020204"/>
                <a:ea typeface="Inter" panose="02000503000000020004" pitchFamily="2" charset="0"/>
              </a:rPr>
              <a:t>Eloisan internetsivuilla</a:t>
            </a: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henkilöstölle </a:t>
            </a:r>
            <a:r>
              <a:rPr lang="fi-FI" dirty="0">
                <a:latin typeface="Arial" panose="020B0604020202020204"/>
                <a:ea typeface="Inter" panose="02000503000000020004" pitchFamily="2" charset="0"/>
              </a:rPr>
              <a:t>Palveluyksikön/-pisteen toimistoissa ja Eloisan IMS-järjestelmässä.</a:t>
            </a:r>
            <a:endParaRPr lang="fi-FI" dirty="0"/>
          </a:p>
        </p:txBody>
      </p:sp>
      <p:sp>
        <p:nvSpPr>
          <p:cNvPr id="11" name="Dian numeron paikkamerkki 10">
            <a:extLst>
              <a:ext uri="{FF2B5EF4-FFF2-40B4-BE49-F238E27FC236}">
                <a16:creationId xmlns:a16="http://schemas.microsoft.com/office/drawing/2014/main" id="{9AE23CB4-065E-CA53-79F6-D618435FD86E}"/>
              </a:ext>
            </a:extLst>
          </p:cNvPr>
          <p:cNvSpPr>
            <a:spLocks noGrp="1"/>
          </p:cNvSpPr>
          <p:nvPr>
            <p:ph type="sldNum" sz="quarter" idx="12"/>
          </p:nvPr>
        </p:nvSpPr>
        <p:spPr/>
        <p:txBody>
          <a:bodyPr/>
          <a:lstStyle/>
          <a:p>
            <a:fld id="{CF4BB44F-7B72-EC4D-BE8A-419BCE6CF7A5}" type="slidenum">
              <a:rPr lang="fi-FI" smtClean="0"/>
              <a:pPr/>
              <a:t>6</a:t>
            </a:fld>
            <a:endParaRPr lang="fi-FI" dirty="0"/>
          </a:p>
        </p:txBody>
      </p:sp>
    </p:spTree>
    <p:extLst>
      <p:ext uri="{BB962C8B-B14F-4D97-AF65-F5344CB8AC3E}">
        <p14:creationId xmlns:p14="http://schemas.microsoft.com/office/powerpoint/2010/main" val="3260247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784520" y="2466780"/>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Toimintaperiaatteet </a:t>
            </a:r>
            <a:b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b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&amp; käytännöt</a:t>
            </a:r>
          </a:p>
        </p:txBody>
      </p:sp>
      <p:sp>
        <p:nvSpPr>
          <p:cNvPr id="13" name="TextBox 5">
            <a:extLst>
              <a:ext uri="{FF2B5EF4-FFF2-40B4-BE49-F238E27FC236}">
                <a16:creationId xmlns:a16="http://schemas.microsoft.com/office/drawing/2014/main" id="{3D37FFB7-E776-7FB3-3CAD-DC3C9A0C45F1}"/>
              </a:ext>
            </a:extLst>
          </p:cNvPr>
          <p:cNvSpPr txBox="1"/>
          <p:nvPr/>
        </p:nvSpPr>
        <p:spPr>
          <a:xfrm>
            <a:off x="1934375" y="4689774"/>
            <a:ext cx="9241017" cy="1905650"/>
          </a:xfrm>
          <a:prstGeom prst="rect">
            <a:avLst/>
          </a:prstGeom>
          <a:noFill/>
        </p:spPr>
        <p:txBody>
          <a:bodyPr wrap="square" rtlCol="0">
            <a:spAutoFit/>
          </a:bodyPr>
          <a:lstStyle/>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3" action="ppaction://hlinksldjump">
                  <a:extLst>
                    <a:ext uri="{A12FA001-AC4F-418D-AE19-62706E023703}">
                      <ahyp:hlinkClr xmlns:ahyp="http://schemas.microsoft.com/office/drawing/2018/hyperlinkcolor" val="tx"/>
                    </a:ext>
                  </a:extLst>
                </a:hlinkClick>
              </a:rPr>
              <a:t>Toiminta-ajatus, arvot ja periaatteet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4" action="ppaction://hlinksldjump">
                  <a:extLst>
                    <a:ext uri="{A12FA001-AC4F-418D-AE19-62706E023703}">
                      <ahyp:hlinkClr xmlns:ahyp="http://schemas.microsoft.com/office/drawing/2018/hyperlinkcolor" val="tx"/>
                    </a:ext>
                  </a:extLst>
                </a:hlinkClick>
              </a:rPr>
              <a:t>Omavalvonnan toimeenpano </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5" action="ppaction://hlinksldjump">
                  <a:extLst>
                    <a:ext uri="{A12FA001-AC4F-418D-AE19-62706E023703}">
                      <ahyp:hlinkClr xmlns:ahyp="http://schemas.microsoft.com/office/drawing/2018/hyperlinkcolor" val="tx"/>
                    </a:ext>
                  </a:extLst>
                </a:hlinkClick>
              </a:rPr>
              <a:t>Asiakkaan/potilaan asema ja oikeudet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6" action="ppaction://hlinksldjump">
                  <a:extLst>
                    <a:ext uri="{A12FA001-AC4F-418D-AE19-62706E023703}">
                      <ahyp:hlinkClr xmlns:ahyp="http://schemas.microsoft.com/office/drawing/2018/hyperlinkcolor" val="tx"/>
                    </a:ext>
                  </a:extLst>
                </a:hlinkClick>
              </a:rPr>
              <a:t>Palvelun sisällön omavalvonta</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7" action="ppaction://hlinksldjump">
                  <a:extLst>
                    <a:ext uri="{A12FA001-AC4F-418D-AE19-62706E023703}">
                      <ahyp:hlinkClr xmlns:ahyp="http://schemas.microsoft.com/office/drawing/2018/hyperlinkcolor" val="tx"/>
                    </a:ext>
                  </a:extLst>
                </a:hlinkClick>
              </a:rPr>
              <a:t>Asiakas- ja turvallisuus</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hlinkClick r:id="rId8" action="ppaction://hlinksldjump">
                  <a:extLst>
                    <a:ext uri="{A12FA001-AC4F-418D-AE19-62706E023703}">
                      <ahyp:hlinkClr xmlns:ahyp="http://schemas.microsoft.com/office/drawing/2018/hyperlinkcolor" val="tx"/>
                    </a:ext>
                  </a:extLst>
                </a:hlinkClick>
              </a:rPr>
              <a:t>Asiakas- ja potilastietojen käsittely ja kirjaaminen</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endParaRPr>
          </a:p>
        </p:txBody>
      </p:sp>
      <p:sp>
        <p:nvSpPr>
          <p:cNvPr id="3" name="Dian numeron paikkamerkki 2">
            <a:extLst>
              <a:ext uri="{FF2B5EF4-FFF2-40B4-BE49-F238E27FC236}">
                <a16:creationId xmlns:a16="http://schemas.microsoft.com/office/drawing/2014/main" id="{9D980E1B-A8E9-474E-822B-A2DED1D320C7}"/>
              </a:ext>
            </a:extLst>
          </p:cNvPr>
          <p:cNvSpPr>
            <a:spLocks noGrp="1"/>
          </p:cNvSpPr>
          <p:nvPr>
            <p:ph type="sldNum" sz="quarter" idx="12"/>
          </p:nvPr>
        </p:nvSpPr>
        <p:spPr/>
        <p:txBody>
          <a:bodyPr/>
          <a:lstStyle/>
          <a:p>
            <a:fld id="{CF4BB44F-7B72-EC4D-BE8A-419BCE6CF7A5}" type="slidenum">
              <a:rPr lang="fi-FI" smtClean="0"/>
              <a:pPr/>
              <a:t>7</a:t>
            </a:fld>
            <a:endParaRPr lang="fi-FI" dirty="0"/>
          </a:p>
        </p:txBody>
      </p:sp>
    </p:spTree>
    <p:extLst>
      <p:ext uri="{BB962C8B-B14F-4D97-AF65-F5344CB8AC3E}">
        <p14:creationId xmlns:p14="http://schemas.microsoft.com/office/powerpoint/2010/main" val="850368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Toiminta-ajatus, arvot &amp; toimintaperiaatteet</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8">
            <a:extLst>
              <a:ext uri="{FF2B5EF4-FFF2-40B4-BE49-F238E27FC236}">
                <a16:creationId xmlns:a16="http://schemas.microsoft.com/office/drawing/2014/main" id="{2F1422B6-F0E9-8F33-75DB-9E2BF4E0808F}"/>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14" name="Ryhmä 13">
            <a:extLst>
              <a:ext uri="{FF2B5EF4-FFF2-40B4-BE49-F238E27FC236}">
                <a16:creationId xmlns:a16="http://schemas.microsoft.com/office/drawing/2014/main" id="{C2CF32A9-73BA-94E1-B55D-C3A95CB71A73}"/>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48F5428A-DF2E-5FCB-FFEB-0F7E4EFEDE66}"/>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C6DF03C2-9089-A308-8CC3-AC3C2C197B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A469076B-3FE9-9EA5-98A5-5FA6D346928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2936D695-C8FE-8A10-30F3-9829723B860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3FBB102F-AE6A-6859-0E45-42D7D0ADA057}"/>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171309EF-06E5-8640-0026-8543B1726196}"/>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3" name="Dian numeron paikkamerkki 2">
            <a:extLst>
              <a:ext uri="{FF2B5EF4-FFF2-40B4-BE49-F238E27FC236}">
                <a16:creationId xmlns:a16="http://schemas.microsoft.com/office/drawing/2014/main" id="{04A99102-559C-20F5-E30C-9088F97F00AA}"/>
              </a:ext>
            </a:extLst>
          </p:cNvPr>
          <p:cNvSpPr>
            <a:spLocks noGrp="1"/>
          </p:cNvSpPr>
          <p:nvPr>
            <p:ph type="sldNum" sz="quarter" idx="12"/>
          </p:nvPr>
        </p:nvSpPr>
        <p:spPr/>
        <p:txBody>
          <a:bodyPr/>
          <a:lstStyle/>
          <a:p>
            <a:fld id="{CF4BB44F-7B72-EC4D-BE8A-419BCE6CF7A5}" type="slidenum">
              <a:rPr lang="fi-FI" smtClean="0"/>
              <a:pPr/>
              <a:t>8</a:t>
            </a:fld>
            <a:endParaRPr lang="fi-FI" dirty="0"/>
          </a:p>
        </p:txBody>
      </p:sp>
    </p:spTree>
    <p:extLst>
      <p:ext uri="{BB962C8B-B14F-4D97-AF65-F5344CB8AC3E}">
        <p14:creationId xmlns:p14="http://schemas.microsoft.com/office/powerpoint/2010/main" val="3334168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9FF827-2964-8CF3-4F91-274AB6518AF4}"/>
              </a:ext>
            </a:extLst>
          </p:cNvPr>
          <p:cNvSpPr/>
          <p:nvPr/>
        </p:nvSpPr>
        <p:spPr>
          <a:xfrm>
            <a:off x="5603240" y="2761845"/>
            <a:ext cx="6394789" cy="30657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22000"/>
              </a:lnSpc>
            </a:pPr>
            <a:r>
              <a:rPr lang="fi-FI" sz="1300" b="1" dirty="0">
                <a:solidFill>
                  <a:schemeClr val="accent5"/>
                </a:solidFill>
                <a:latin typeface="+mj-lt"/>
              </a:rPr>
              <a:t>YHDENVERTAISU.      </a:t>
            </a:r>
            <a:r>
              <a:rPr lang="fi-FI" sz="1300" dirty="0">
                <a:solidFill>
                  <a:schemeClr val="accent5"/>
                </a:solidFill>
              </a:rPr>
              <a:t>– Palvelumme ovat kaikkien lähellä ja tukena.</a:t>
            </a:r>
          </a:p>
          <a:p>
            <a:pPr>
              <a:lnSpc>
                <a:spcPct val="122000"/>
              </a:lnSpc>
            </a:pPr>
            <a:endParaRPr lang="fi-FI" sz="1300" dirty="0">
              <a:solidFill>
                <a:schemeClr val="accent5"/>
              </a:solidFill>
            </a:endParaRPr>
          </a:p>
          <a:p>
            <a:pPr>
              <a:lnSpc>
                <a:spcPct val="122000"/>
              </a:lnSpc>
            </a:pPr>
            <a:r>
              <a:rPr lang="fi-FI" sz="1300" b="1" dirty="0">
                <a:solidFill>
                  <a:schemeClr val="accent5"/>
                </a:solidFill>
                <a:latin typeface="+mj-lt"/>
              </a:rPr>
              <a:t>VAIKUTTAVUU   </a:t>
            </a:r>
            <a:r>
              <a:rPr lang="fi-FI" sz="1300" dirty="0">
                <a:solidFill>
                  <a:schemeClr val="accent5"/>
                </a:solidFill>
              </a:rPr>
              <a:t>– Toimintamme on tarkoituksenmukaista ja vastuullista.</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ASIAKASLÄHTÖISYYS   – </a:t>
            </a:r>
            <a:r>
              <a:rPr lang="fi-FI" sz="1300" dirty="0">
                <a:solidFill>
                  <a:schemeClr val="accent5"/>
                </a:solidFill>
              </a:rPr>
              <a:t>Palvelemme asiakkaita inhimillisesti ja arvostavasti.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ROHKEU </a:t>
            </a:r>
            <a:r>
              <a:rPr lang="fi-FI" sz="1300" dirty="0">
                <a:solidFill>
                  <a:schemeClr val="accent5"/>
                </a:solidFill>
              </a:rPr>
              <a:t>– Uudistumme luovasti ja ennakkoluulottomasti.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TURVALLISUU   </a:t>
            </a:r>
            <a:r>
              <a:rPr lang="fi-FI" sz="1300" dirty="0">
                <a:solidFill>
                  <a:schemeClr val="accent5"/>
                </a:solidFill>
              </a:rPr>
              <a:t>– Luomme turvaa asumiseen, työhön ja vapaa-aikaan.</a:t>
            </a:r>
          </a:p>
          <a:p>
            <a:pPr>
              <a:lnSpc>
                <a:spcPct val="122000"/>
              </a:lnSpc>
            </a:pPr>
            <a:endParaRPr lang="fi-FI" sz="1400" b="1" dirty="0">
              <a:solidFill>
                <a:schemeClr val="accent5"/>
              </a:solidFill>
              <a:latin typeface="+mj-lt"/>
            </a:endParaRPr>
          </a:p>
        </p:txBody>
      </p:sp>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Yksikön toiminta toteuttaa Eloisan yhteistä missiota ja </a:t>
            </a:r>
            <a:r>
              <a:rPr lang="fi-FI">
                <a:solidFill>
                  <a:schemeClr val="accent5"/>
                </a:solidFill>
                <a:latin typeface="+mj-lt"/>
                <a:ea typeface="Inter" panose="02000503000000020004" pitchFamily="2" charset="0"/>
                <a:cs typeface="Times New Roman" panose="02020603050405020304" pitchFamily="18" charset="0"/>
              </a:rPr>
              <a:t>arvoja!</a:t>
            </a:r>
            <a:endParaRPr lang="fi-FI" dirty="0"/>
          </a:p>
        </p:txBody>
      </p:sp>
      <p:sp>
        <p:nvSpPr>
          <p:cNvPr id="20" name="Rectangle 19">
            <a:extLst>
              <a:ext uri="{FF2B5EF4-FFF2-40B4-BE49-F238E27FC236}">
                <a16:creationId xmlns:a16="http://schemas.microsoft.com/office/drawing/2014/main" id="{85B6E7AF-6D09-FB0D-CA51-CEDE77D34EC8}"/>
              </a:ext>
            </a:extLst>
          </p:cNvPr>
          <p:cNvSpPr/>
          <p:nvPr/>
        </p:nvSpPr>
        <p:spPr>
          <a:xfrm>
            <a:off x="565099" y="2242617"/>
            <a:ext cx="4414403" cy="3438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4000" b="1" dirty="0" err="1">
                <a:solidFill>
                  <a:schemeClr val="accent5"/>
                </a:solidFill>
                <a:latin typeface="+mj-lt"/>
              </a:rPr>
              <a:t>Myö</a:t>
            </a:r>
            <a:r>
              <a:rPr lang="fi-FI" sz="4000" b="1" dirty="0">
                <a:solidFill>
                  <a:schemeClr val="accent5"/>
                </a:solidFill>
                <a:latin typeface="+mj-lt"/>
              </a:rPr>
              <a:t> </a:t>
            </a:r>
            <a:r>
              <a:rPr lang="fi-FI" sz="4000" b="1" dirty="0" err="1">
                <a:solidFill>
                  <a:schemeClr val="accent5"/>
                </a:solidFill>
                <a:latin typeface="+mj-lt"/>
              </a:rPr>
              <a:t>yhessä</a:t>
            </a:r>
            <a:r>
              <a:rPr lang="fi-FI" sz="4000" b="1" dirty="0">
                <a:solidFill>
                  <a:schemeClr val="accent5"/>
                </a:solidFill>
                <a:latin typeface="+mj-lt"/>
              </a:rPr>
              <a:t> – Terveyttä ja turvaa Etelä-Savossa</a:t>
            </a:r>
          </a:p>
        </p:txBody>
      </p:sp>
      <p:sp>
        <p:nvSpPr>
          <p:cNvPr id="2" name="Rectangle 1">
            <a:extLst>
              <a:ext uri="{FF2B5EF4-FFF2-40B4-BE49-F238E27FC236}">
                <a16:creationId xmlns:a16="http://schemas.microsoft.com/office/drawing/2014/main" id="{AC7411C1-23F6-A219-84B9-A4162F6318DE}"/>
              </a:ext>
            </a:extLst>
          </p:cNvPr>
          <p:cNvSpPr/>
          <p:nvPr/>
        </p:nvSpPr>
        <p:spPr>
          <a:xfrm>
            <a:off x="5300095" y="2682623"/>
            <a:ext cx="2239086"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YHDENVERTAISUUS</a:t>
            </a:r>
            <a:endParaRPr lang="fi-FI" sz="1600" dirty="0"/>
          </a:p>
        </p:txBody>
      </p:sp>
      <p:sp>
        <p:nvSpPr>
          <p:cNvPr id="5" name="Rectangle 4">
            <a:extLst>
              <a:ext uri="{FF2B5EF4-FFF2-40B4-BE49-F238E27FC236}">
                <a16:creationId xmlns:a16="http://schemas.microsoft.com/office/drawing/2014/main" id="{5D548383-C1FC-A19A-3D77-936315374F0B}"/>
              </a:ext>
            </a:extLst>
          </p:cNvPr>
          <p:cNvSpPr/>
          <p:nvPr/>
        </p:nvSpPr>
        <p:spPr>
          <a:xfrm>
            <a:off x="5300095" y="3175860"/>
            <a:ext cx="1773426"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VAIKUTTAVUUS</a:t>
            </a:r>
            <a:endParaRPr lang="fi-FI" sz="1600" dirty="0"/>
          </a:p>
        </p:txBody>
      </p:sp>
      <p:sp>
        <p:nvSpPr>
          <p:cNvPr id="6" name="Rectangle 5">
            <a:extLst>
              <a:ext uri="{FF2B5EF4-FFF2-40B4-BE49-F238E27FC236}">
                <a16:creationId xmlns:a16="http://schemas.microsoft.com/office/drawing/2014/main" id="{10BB6E66-1132-1D2A-C234-79A6C719CF63}"/>
              </a:ext>
            </a:extLst>
          </p:cNvPr>
          <p:cNvSpPr/>
          <p:nvPr/>
        </p:nvSpPr>
        <p:spPr>
          <a:xfrm>
            <a:off x="5300095" y="3662527"/>
            <a:ext cx="2420672"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ASIAKASLÄHTÖISYYS</a:t>
            </a:r>
            <a:endParaRPr lang="fi-FI" sz="1600" dirty="0"/>
          </a:p>
        </p:txBody>
      </p:sp>
      <p:sp>
        <p:nvSpPr>
          <p:cNvPr id="8" name="Rectangle 7">
            <a:extLst>
              <a:ext uri="{FF2B5EF4-FFF2-40B4-BE49-F238E27FC236}">
                <a16:creationId xmlns:a16="http://schemas.microsoft.com/office/drawing/2014/main" id="{FD72A78D-A693-07A7-788B-EEA74DD8095D}"/>
              </a:ext>
            </a:extLst>
          </p:cNvPr>
          <p:cNvSpPr/>
          <p:nvPr/>
        </p:nvSpPr>
        <p:spPr>
          <a:xfrm>
            <a:off x="5300095" y="4110003"/>
            <a:ext cx="1205482"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ROHKEUS</a:t>
            </a:r>
            <a:endParaRPr lang="fi-FI" sz="1600" dirty="0"/>
          </a:p>
        </p:txBody>
      </p:sp>
      <p:sp>
        <p:nvSpPr>
          <p:cNvPr id="9" name="Rectangle 8">
            <a:extLst>
              <a:ext uri="{FF2B5EF4-FFF2-40B4-BE49-F238E27FC236}">
                <a16:creationId xmlns:a16="http://schemas.microsoft.com/office/drawing/2014/main" id="{EB933D6E-CFFD-5366-5EE5-B9B7D44F1F55}"/>
              </a:ext>
            </a:extLst>
          </p:cNvPr>
          <p:cNvSpPr/>
          <p:nvPr/>
        </p:nvSpPr>
        <p:spPr>
          <a:xfrm>
            <a:off x="5300095" y="4584374"/>
            <a:ext cx="1773426"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TURVALLISUUS</a:t>
            </a:r>
            <a:endParaRPr lang="fi-FI" sz="1600" dirty="0"/>
          </a:p>
        </p:txBody>
      </p:sp>
      <p:cxnSp>
        <p:nvCxnSpPr>
          <p:cNvPr id="12" name="Straight Connector 11">
            <a:extLst>
              <a:ext uri="{FF2B5EF4-FFF2-40B4-BE49-F238E27FC236}">
                <a16:creationId xmlns:a16="http://schemas.microsoft.com/office/drawing/2014/main" id="{F23A4B58-B159-59BA-8693-CF452982E1BB}"/>
              </a:ext>
            </a:extLst>
          </p:cNvPr>
          <p:cNvCxnSpPr>
            <a:cxnSpLocks/>
          </p:cNvCxnSpPr>
          <p:nvPr/>
        </p:nvCxnSpPr>
        <p:spPr>
          <a:xfrm flipV="1">
            <a:off x="5139799" y="1796142"/>
            <a:ext cx="0" cy="42312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52B63C-8776-5F27-1A06-EBEA8E843CE0}"/>
              </a:ext>
            </a:extLst>
          </p:cNvPr>
          <p:cNvCxnSpPr>
            <a:cxnSpLocks/>
          </p:cNvCxnSpPr>
          <p:nvPr/>
        </p:nvCxnSpPr>
        <p:spPr>
          <a:xfrm>
            <a:off x="565099" y="1805639"/>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F55FC07-D5F2-B67D-0056-5587551E14BE}"/>
              </a:ext>
            </a:extLst>
          </p:cNvPr>
          <p:cNvCxnSpPr>
            <a:cxnSpLocks/>
          </p:cNvCxnSpPr>
          <p:nvPr/>
        </p:nvCxnSpPr>
        <p:spPr>
          <a:xfrm>
            <a:off x="607297" y="6027395"/>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4054BB73-235F-BF50-6BCB-1C8F69C43278}"/>
              </a:ext>
            </a:extLst>
          </p:cNvPr>
          <p:cNvSpPr/>
          <p:nvPr/>
        </p:nvSpPr>
        <p:spPr>
          <a:xfrm>
            <a:off x="5130836" y="2054718"/>
            <a:ext cx="6496066" cy="4231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fi-FI" sz="1400" spc="300" dirty="0">
                <a:solidFill>
                  <a:schemeClr val="tx1"/>
                </a:solidFill>
              </a:rPr>
              <a:t>ARVOT:</a:t>
            </a:r>
          </a:p>
          <a:p>
            <a:pPr>
              <a:lnSpc>
                <a:spcPct val="110000"/>
              </a:lnSpc>
            </a:pPr>
            <a:endParaRPr lang="fi-FI" sz="1400" b="1" dirty="0">
              <a:solidFill>
                <a:schemeClr val="tx1"/>
              </a:solidFill>
              <a:latin typeface="+mj-lt"/>
            </a:endParaRPr>
          </a:p>
        </p:txBody>
      </p:sp>
      <p:sp>
        <p:nvSpPr>
          <p:cNvPr id="35" name="Rectangle 34">
            <a:extLst>
              <a:ext uri="{FF2B5EF4-FFF2-40B4-BE49-F238E27FC236}">
                <a16:creationId xmlns:a16="http://schemas.microsoft.com/office/drawing/2014/main" id="{B83B3E8C-A7D7-8C01-096B-48DD3A83EE57}"/>
              </a:ext>
            </a:extLst>
          </p:cNvPr>
          <p:cNvSpPr/>
          <p:nvPr/>
        </p:nvSpPr>
        <p:spPr>
          <a:xfrm>
            <a:off x="565099" y="2003630"/>
            <a:ext cx="4565736" cy="6672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i-FI" sz="1351" spc="300" dirty="0">
                <a:solidFill>
                  <a:schemeClr val="tx1"/>
                </a:solidFill>
              </a:rPr>
              <a:t>MISSIO:</a:t>
            </a:r>
            <a:endParaRPr lang="fi-FI" sz="4000" b="1" dirty="0">
              <a:solidFill>
                <a:schemeClr val="tx1"/>
              </a:solidFill>
              <a:latin typeface="+mj-lt"/>
            </a:endParaRPr>
          </a:p>
        </p:txBody>
      </p:sp>
      <p:grpSp>
        <p:nvGrpSpPr>
          <p:cNvPr id="4" name="Ryhmä 3">
            <a:extLst>
              <a:ext uri="{FF2B5EF4-FFF2-40B4-BE49-F238E27FC236}">
                <a16:creationId xmlns:a16="http://schemas.microsoft.com/office/drawing/2014/main" id="{3B18AED4-3C66-47AB-8657-3F92D4FBBF1C}"/>
              </a:ext>
            </a:extLst>
          </p:cNvPr>
          <p:cNvGrpSpPr/>
          <p:nvPr/>
        </p:nvGrpSpPr>
        <p:grpSpPr>
          <a:xfrm>
            <a:off x="4928896" y="468949"/>
            <a:ext cx="2338976" cy="45719"/>
            <a:chOff x="4928896" y="468949"/>
            <a:chExt cx="2338976" cy="45719"/>
          </a:xfrm>
        </p:grpSpPr>
        <p:sp>
          <p:nvSpPr>
            <p:cNvPr id="37" name="Rectangle 42">
              <a:extLst>
                <a:ext uri="{FF2B5EF4-FFF2-40B4-BE49-F238E27FC236}">
                  <a16:creationId xmlns:a16="http://schemas.microsoft.com/office/drawing/2014/main" id="{9D37DD45-1B76-BAC5-9BA6-FBB239B70ECE}"/>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3">
              <a:extLst>
                <a:ext uri="{FF2B5EF4-FFF2-40B4-BE49-F238E27FC236}">
                  <a16:creationId xmlns:a16="http://schemas.microsoft.com/office/drawing/2014/main" id="{D0E0306D-744F-67FC-69CD-84A4F1DC2620}"/>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C0B73645-5003-7E51-170B-CC8EC6D744F3}"/>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7CB4B7B2-3538-4220-F18C-B1D9B984B059}"/>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87FE52A6-D662-1B17-0CC5-FDC04F4DA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737986CC-CB88-D13F-CFB6-CFD6C7EC445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7" name="Dian numeron paikkamerkki 6">
            <a:extLst>
              <a:ext uri="{FF2B5EF4-FFF2-40B4-BE49-F238E27FC236}">
                <a16:creationId xmlns:a16="http://schemas.microsoft.com/office/drawing/2014/main" id="{506C91E7-7C97-8DCD-5A87-D3A04BC6339A}"/>
              </a:ext>
            </a:extLst>
          </p:cNvPr>
          <p:cNvSpPr>
            <a:spLocks noGrp="1"/>
          </p:cNvSpPr>
          <p:nvPr>
            <p:ph type="sldNum" sz="quarter" idx="12"/>
          </p:nvPr>
        </p:nvSpPr>
        <p:spPr/>
        <p:txBody>
          <a:bodyPr/>
          <a:lstStyle/>
          <a:p>
            <a:fld id="{CF4BB44F-7B72-EC4D-BE8A-419BCE6CF7A5}" type="slidenum">
              <a:rPr lang="fi-FI" smtClean="0"/>
              <a:pPr/>
              <a:t>9</a:t>
            </a:fld>
            <a:endParaRPr lang="fi-FI" dirty="0"/>
          </a:p>
        </p:txBody>
      </p:sp>
    </p:spTree>
    <p:extLst>
      <p:ext uri="{BB962C8B-B14F-4D97-AF65-F5344CB8AC3E}">
        <p14:creationId xmlns:p14="http://schemas.microsoft.com/office/powerpoint/2010/main" val="1251587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latin typeface="+mj-lt"/>
                <a:ea typeface="Inter" panose="02000503000000020004" pitchFamily="2" charset="0"/>
                <a:cs typeface="Times New Roman" panose="02020603050405020304" pitchFamily="18" charset="0"/>
              </a:rPr>
              <a:t>T</a:t>
            </a:r>
            <a:r>
              <a:rPr lang="fi-FI" dirty="0">
                <a:solidFill>
                  <a:schemeClr val="accent5"/>
                </a:solidFill>
                <a:latin typeface="+mj-lt"/>
                <a:ea typeface="Inter" panose="02000503000000020004" pitchFamily="2" charset="0"/>
                <a:cs typeface="Times New Roman" panose="02020603050405020304" pitchFamily="18" charset="0"/>
              </a:rPr>
              <a:t>oiminta-ajatus, arvot ja toimintaperiaatteet</a:t>
            </a:r>
          </a:p>
        </p:txBody>
      </p:sp>
      <p:sp>
        <p:nvSpPr>
          <p:cNvPr id="41" name="Content Placeholder 30">
            <a:extLst>
              <a:ext uri="{FF2B5EF4-FFF2-40B4-BE49-F238E27FC236}">
                <a16:creationId xmlns:a16="http://schemas.microsoft.com/office/drawing/2014/main" id="{A0F75A8B-6339-1E2F-889A-DF4810DE8FF8}"/>
              </a:ext>
            </a:extLst>
          </p:cNvPr>
          <p:cNvSpPr>
            <a:spLocks noGrp="1"/>
          </p:cNvSpPr>
          <p:nvPr>
            <p:ph sz="half" idx="1"/>
          </p:nvPr>
        </p:nvSpPr>
        <p:spPr>
          <a:xfrm>
            <a:off x="451413" y="1825625"/>
            <a:ext cx="5529132" cy="4514194"/>
          </a:xfrm>
        </p:spPr>
        <p:txBody>
          <a:bodyPr numCol="1"/>
          <a:lstStyle/>
          <a:p>
            <a:pPr marL="0" lvl="1">
              <a:spcBef>
                <a:spcPts val="900"/>
              </a:spcBef>
              <a:spcAft>
                <a:spcPts val="200"/>
              </a:spcAft>
            </a:pPr>
            <a:r>
              <a:rPr lang="fi-FI" sz="2000" b="1" dirty="0"/>
              <a:t>Toiminta-ajatus</a:t>
            </a:r>
          </a:p>
          <a:p>
            <a:pPr marL="0" lvl="1">
              <a:spcBef>
                <a:spcPts val="900"/>
              </a:spcBef>
              <a:spcAft>
                <a:spcPts val="200"/>
              </a:spcAft>
            </a:pPr>
            <a:r>
              <a:rPr lang="fi-FI" sz="1100" dirty="0">
                <a:effectLst/>
                <a:latin typeface="+mn-lt"/>
                <a:ea typeface="Times New Roman" panose="02020603050405020304" pitchFamily="18" charset="0"/>
              </a:rPr>
              <a:t>Toimintakeskus</a:t>
            </a:r>
            <a:r>
              <a:rPr lang="fi-FI" sz="1100" dirty="0">
                <a:solidFill>
                  <a:schemeClr val="accent5"/>
                </a:solidFill>
                <a:effectLst/>
                <a:latin typeface="+mn-lt"/>
                <a:ea typeface="Times New Roman" panose="02020603050405020304" pitchFamily="18" charset="0"/>
              </a:rPr>
              <a:t> </a:t>
            </a:r>
            <a:r>
              <a:rPr lang="fi-FI" sz="1100" dirty="0">
                <a:effectLst/>
                <a:latin typeface="+mn-lt"/>
                <a:ea typeface="Times New Roman" panose="02020603050405020304" pitchFamily="18" charset="0"/>
              </a:rPr>
              <a:t>Kipinässä järjestetään kehitysvammaisille ja vammaisille aikuisille päivätoimintaa, työtoimintaan ja tukikäyntejä. Kouluikäisille erityislapsille ja -nuorille järjestetään lyhytaikaisena huolenpitona aamu-iltapäivä- ja loma-ajan hoitoa. </a:t>
            </a:r>
          </a:p>
          <a:p>
            <a:r>
              <a:rPr lang="fi-FI" sz="1100" dirty="0">
                <a:effectLst/>
                <a:latin typeface="+mn-lt"/>
                <a:ea typeface="Calibri" panose="020F0502020204030204" pitchFamily="34" charset="0"/>
                <a:cs typeface="Arial" panose="020B0604020202020204" pitchFamily="34" charset="0"/>
              </a:rPr>
              <a:t>Kipinän toiminta-ajatuksena on tarjota jokapäiväistä elämää tukevia palveluja kehitysvammaisille ja vammaisille aikuisille, nuorille ja lapsille. Toiminta on virikkeellistä osallistavaa ja asiakkaiden yksilölliset tarpeet huomioon ottavaa. Toimintaa järjestetään r</a:t>
            </a:r>
            <a:r>
              <a:rPr lang="fi-FI" sz="1100" dirty="0">
                <a:effectLst/>
                <a:latin typeface="+mn-lt"/>
                <a:ea typeface="Calibri" panose="020F0502020204030204" pitchFamily="34" charset="0"/>
                <a:cs typeface="Times New Roman" panose="02020603050405020304" pitchFamily="18" charset="0"/>
              </a:rPr>
              <a:t>yhmätoimintana ja yksilöohjauksena.   </a:t>
            </a:r>
          </a:p>
          <a:p>
            <a:pPr>
              <a:lnSpc>
                <a:spcPct val="100000"/>
              </a:lnSpc>
              <a:spcAft>
                <a:spcPts val="800"/>
              </a:spcAft>
            </a:pPr>
            <a:r>
              <a:rPr lang="fi-FI" sz="1100" dirty="0">
                <a:effectLst/>
                <a:latin typeface="+mn-lt"/>
                <a:ea typeface="Calibri" panose="020F0502020204030204" pitchFamily="34" charset="0"/>
                <a:cs typeface="Arial" panose="020B0604020202020204" pitchFamily="34" charset="0"/>
              </a:rPr>
              <a:t>Päivätoimintaa järjestetään kehitysvammaisille ja vammaisille aikuisille, jotka eivät vammansa tai muun </a:t>
            </a:r>
            <a:r>
              <a:rPr lang="fi-FI" sz="1100" dirty="0">
                <a:effectLst/>
                <a:latin typeface="+mn-lt"/>
                <a:ea typeface="Calibri" panose="020F0502020204030204" pitchFamily="34" charset="0"/>
                <a:cs typeface="Times New Roman" panose="02020603050405020304" pitchFamily="18" charset="0"/>
              </a:rPr>
              <a:t>syyn takia kykene osallistumaan työtoimintaan. </a:t>
            </a:r>
            <a:r>
              <a:rPr lang="fi-FI" sz="1100" dirty="0">
                <a:latin typeface="+mn-lt"/>
                <a:ea typeface="Calibri" panose="020F0502020204030204" pitchFamily="34" charset="0"/>
                <a:cs typeface="Times New Roman" panose="02020603050405020304" pitchFamily="18" charset="0"/>
              </a:rPr>
              <a:t>T</a:t>
            </a:r>
            <a:r>
              <a:rPr lang="fi-FI" sz="1100" dirty="0">
                <a:effectLst/>
                <a:latin typeface="+mn-lt"/>
                <a:ea typeface="Calibri" panose="020F0502020204030204" pitchFamily="34" charset="0"/>
                <a:cs typeface="Times New Roman" panose="02020603050405020304" pitchFamily="18" charset="0"/>
              </a:rPr>
              <a:t>yötoimintaa järjestetään työikäisille kehitysvammaisille, jotka eivät vammansa johdosta pysty osallistumaan normaaliin työelämään. </a:t>
            </a:r>
            <a:r>
              <a:rPr lang="fi-FI" sz="1100" dirty="0">
                <a:effectLst/>
                <a:latin typeface="+mn-lt"/>
                <a:ea typeface="Calibri" panose="020F0502020204030204" pitchFamily="34" charset="0"/>
                <a:cs typeface="Arial" panose="020B0604020202020204" pitchFamily="34" charset="0"/>
              </a:rPr>
              <a:t>Tukikäynneillä turvataan asiakkaiden kotona selviäminen tukemalla ja ohjaamalla asiakasta hänen arjessaan. </a:t>
            </a:r>
            <a:r>
              <a:rPr lang="fi-FI" sz="1100" dirty="0">
                <a:effectLst/>
                <a:latin typeface="+mn-lt"/>
                <a:ea typeface="Times New Roman" panose="02020603050405020304" pitchFamily="18" charset="0"/>
              </a:rPr>
              <a:t>Päivätoiminta, työtoiminta ja tukikäynnit perustuvat yksilöllisesti suunniteltuun toimintaan.  Toiminnan tarkoituksena on tarjota kehitysvammaiselle aikuisille </a:t>
            </a:r>
            <a:r>
              <a:rPr lang="fi-FI" sz="1100" dirty="0">
                <a:effectLst/>
                <a:latin typeface="+mn-lt"/>
                <a:ea typeface="Calibri" panose="020F0502020204030204" pitchFamily="34" charset="0"/>
                <a:cs typeface="Arial" panose="020B0604020202020204" pitchFamily="34" charset="0"/>
              </a:rPr>
              <a:t>kodin ulkopuolista toimintaa, jossa sosiaalisella toiminnalla, kuntoutuksella ja yhteisöllisyydellä on suuri merkitys.</a:t>
            </a:r>
            <a:endParaRPr lang="fi-FI" sz="1100" dirty="0">
              <a:effectLst/>
              <a:latin typeface="+mn-lt"/>
              <a:ea typeface="Calibri" panose="020F0502020204030204" pitchFamily="34" charset="0"/>
              <a:cs typeface="Times New Roman" panose="02020603050405020304" pitchFamily="18" charset="0"/>
            </a:endParaRPr>
          </a:p>
          <a:p>
            <a:pPr algn="just">
              <a:lnSpc>
                <a:spcPct val="100000"/>
              </a:lnSpc>
            </a:pPr>
            <a:r>
              <a:rPr lang="fi-FI" sz="1100" dirty="0">
                <a:effectLst/>
                <a:latin typeface="+mn-lt"/>
                <a:ea typeface="Times New Roman" panose="02020603050405020304" pitchFamily="18" charset="0"/>
              </a:rPr>
              <a:t>Erityislasten iltapäivä- ja loma-ajan hoito on subjektiivinen oikeus kehitysvammaiselle lapselle ja hänen perheelleen. Palvelun tarkoitus on turvata lapsen sairauden mukainen hoito, perheen jaksamisen tukeminen ja vanhempien työssäkäynnin mahdollistaminen.</a:t>
            </a:r>
          </a:p>
          <a:p>
            <a:pPr algn="just"/>
            <a:r>
              <a:rPr lang="fi-FI" dirty="0">
                <a:effectLst/>
                <a:latin typeface="+mn-lt"/>
                <a:ea typeface="Times New Roman" panose="02020603050405020304" pitchFamily="18" charset="0"/>
              </a:rPr>
              <a:t> </a:t>
            </a:r>
          </a:p>
          <a:p>
            <a:pPr algn="just"/>
            <a:endParaRPr lang="fi-FI" dirty="0">
              <a:latin typeface="+mn-lt"/>
              <a:ea typeface="Times New Roman" panose="02020603050405020304" pitchFamily="18" charset="0"/>
            </a:endParaRPr>
          </a:p>
          <a:p>
            <a:pPr algn="just"/>
            <a:endParaRPr lang="fi-FI" dirty="0">
              <a:effectLst/>
              <a:latin typeface="+mn-lt"/>
              <a:ea typeface="Times New Roman" panose="02020603050405020304" pitchFamily="18" charset="0"/>
            </a:endParaRPr>
          </a:p>
          <a:p>
            <a:endParaRPr lang="fi-FI" dirty="0">
              <a:latin typeface="+mn-lt"/>
              <a:ea typeface="Times New Roman" panose="02020603050405020304" pitchFamily="18" charset="0"/>
            </a:endParaRPr>
          </a:p>
          <a:p>
            <a:pPr algn="just"/>
            <a:endParaRPr lang="fi-FI" dirty="0">
              <a:effectLst/>
              <a:latin typeface="+mn-lt"/>
              <a:ea typeface="Times New Roman" panose="02020603050405020304" pitchFamily="18" charset="0"/>
            </a:endParaRPr>
          </a:p>
          <a:p>
            <a:pPr algn="just"/>
            <a:r>
              <a:rPr lang="fi-FI" dirty="0">
                <a:effectLst/>
                <a:latin typeface="+mn-lt"/>
                <a:ea typeface="Times New Roman" panose="02020603050405020304" pitchFamily="18" charset="0"/>
              </a:rPr>
              <a:t> </a:t>
            </a:r>
          </a:p>
          <a:p>
            <a:pPr marL="0" lvl="1">
              <a:spcBef>
                <a:spcPts val="900"/>
              </a:spcBef>
              <a:spcAft>
                <a:spcPts val="200"/>
              </a:spcAft>
            </a:pPr>
            <a:endParaRPr lang="fi-FI" b="1" i="1" dirty="0">
              <a:solidFill>
                <a:schemeClr val="accent5"/>
              </a:solidFill>
              <a:latin typeface="+mn-lt"/>
            </a:endParaRPr>
          </a:p>
          <a:p>
            <a:pPr marL="0" lvl="1">
              <a:spcAft>
                <a:spcPts val="600"/>
              </a:spcAft>
            </a:pPr>
            <a:endParaRPr lang="fi-FI" dirty="0">
              <a:highlight>
                <a:srgbClr val="FFFF00"/>
              </a:highlight>
              <a:latin typeface="+mn-lt"/>
              <a:ea typeface="Inter" panose="02000503000000020004" pitchFamily="2" charset="0"/>
            </a:endParaRPr>
          </a:p>
          <a:p>
            <a:pPr marL="0" lvl="1">
              <a:spcBef>
                <a:spcPts val="900"/>
              </a:spcBef>
              <a:spcAft>
                <a:spcPts val="200"/>
              </a:spcAft>
            </a:pPr>
            <a:endParaRPr lang="fi-FI" b="1" dirty="0">
              <a:latin typeface="+mn-lt"/>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lnSpc>
                <a:spcPct val="100000"/>
              </a:lnSpc>
              <a:spcAft>
                <a:spcPts val="600"/>
              </a:spcAft>
              <a:defRPr/>
            </a:pPr>
            <a:endParaRPr lang="fi-FI" sz="1200" dirty="0">
              <a:latin typeface="+mn-lt"/>
            </a:endParaRPr>
          </a:p>
        </p:txBody>
      </p:sp>
      <p:sp>
        <p:nvSpPr>
          <p:cNvPr id="33" name="Content Placeholder 30">
            <a:extLst>
              <a:ext uri="{FF2B5EF4-FFF2-40B4-BE49-F238E27FC236}">
                <a16:creationId xmlns:a16="http://schemas.microsoft.com/office/drawing/2014/main" id="{AF05345F-4EFD-F972-1D17-A3DA0981C209}"/>
              </a:ext>
            </a:extLst>
          </p:cNvPr>
          <p:cNvSpPr txBox="1">
            <a:spLocks/>
          </p:cNvSpPr>
          <p:nvPr/>
        </p:nvSpPr>
        <p:spPr>
          <a:xfrm>
            <a:off x="6300470" y="1825625"/>
            <a:ext cx="5529132" cy="4514194"/>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fi-FI" sz="1100" dirty="0">
                <a:effectLst/>
                <a:latin typeface="+mn-lt"/>
                <a:ea typeface="Times New Roman" panose="02020603050405020304" pitchFamily="18" charset="0"/>
              </a:rPr>
              <a:t>Päivätoiminta, työtoimintaa, tukikäyntejä ja erityislasten iltapäivä- ja loma-ajan hoitoa ohjaa kehitysvammaisten erityishuoltolaki ja vuoden 2025 alusta vammaispalvelulaki. Oikeus palveluihin määritellään mm. erityishuolto-ohjelmassa. Asiakkaiden toiminnat ovat yksilöllisiä ja palvelusuunnitelma toimii perustana toimintaa suunniteltaessa.</a:t>
            </a:r>
          </a:p>
          <a:p>
            <a:pPr marL="0" lvl="1">
              <a:spcBef>
                <a:spcPts val="900"/>
              </a:spcBef>
              <a:spcAft>
                <a:spcPts val="200"/>
              </a:spcAft>
            </a:pPr>
            <a:r>
              <a:rPr lang="fi-FI" sz="2000" b="1" dirty="0">
                <a:ea typeface="Inter" panose="02000503000000020004" pitchFamily="2" charset="0"/>
                <a:cs typeface="Times New Roman" panose="02020603050405020304" pitchFamily="18" charset="0"/>
              </a:rPr>
              <a:t>Arvot ja toimintaperiaatteet</a:t>
            </a:r>
          </a:p>
          <a:p>
            <a:pPr marL="0" lvl="1">
              <a:spcAft>
                <a:spcPts val="600"/>
              </a:spcAft>
              <a:defRPr/>
            </a:pPr>
            <a:r>
              <a:rPr lang="fi-FI" sz="1100" dirty="0">
                <a:ea typeface="Inter" panose="02000503000000020004" pitchFamily="2" charset="0"/>
              </a:rPr>
              <a:t>Eloisan yhteiset arvo (</a:t>
            </a:r>
            <a:r>
              <a:rPr lang="fi-FI" sz="1100" i="1" dirty="0">
                <a:ea typeface="Inter" panose="02000503000000020004" pitchFamily="2" charset="0"/>
              </a:rPr>
              <a:t>yhdenvertaisuus, vaikuttavuus, asiakaslähtöisyys, turvallisuus, rohkeus</a:t>
            </a:r>
            <a:r>
              <a:rPr lang="fi-FI" sz="1100" dirty="0">
                <a:ea typeface="Inter" panose="02000503000000020004" pitchFamily="2" charset="0"/>
              </a:rPr>
              <a:t>) ohjaavat yksikön toimintaa. </a:t>
            </a:r>
            <a:endParaRPr lang="fi-FI" sz="1100" dirty="0">
              <a:latin typeface="+mn-lt"/>
            </a:endParaRPr>
          </a:p>
          <a:p>
            <a:pPr marL="0" marR="0" lvl="1" indent="0" algn="l" defTabSz="914286" rtl="0" eaLnBrk="1" fontAlgn="auto" latinLnBrk="0" hangingPunct="1">
              <a:lnSpc>
                <a:spcPct val="90000"/>
              </a:lnSpc>
              <a:spcBef>
                <a:spcPts val="600"/>
              </a:spcBef>
              <a:spcAft>
                <a:spcPts val="600"/>
              </a:spcAft>
              <a:buClrTx/>
              <a:buSzTx/>
              <a:buFont typeface="Arial" panose="020B0604020202020204" pitchFamily="34" charset="0"/>
              <a:buNone/>
              <a:tabLst/>
              <a:defRPr/>
            </a:pP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Toimimme </a:t>
            </a:r>
            <a:r>
              <a:rPr kumimoji="0" lang="fi-FI" sz="11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yhdenvertaisesti</a:t>
            </a: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asiakkaitamme, työntekijöitämme ja yhteistyökumppaneitamme kohtaan. Meillä jokainen tulee kuulluksi ja ymmärretyksi jokapäiväisissä tilanteissa. Välitämme toisistamme ja annamme sen näkyä  </a:t>
            </a:r>
          </a:p>
          <a:p>
            <a:pPr marL="0" marR="0" lvl="1" indent="0" algn="l" defTabSz="914286" rtl="0" eaLnBrk="1" fontAlgn="auto" latinLnBrk="0" hangingPunct="1">
              <a:lnSpc>
                <a:spcPct val="90000"/>
              </a:lnSpc>
              <a:spcBef>
                <a:spcPts val="600"/>
              </a:spcBef>
              <a:spcAft>
                <a:spcPts val="600"/>
              </a:spcAft>
              <a:buClrTx/>
              <a:buSzTx/>
              <a:buFont typeface="Arial" panose="020B0604020202020204" pitchFamily="34" charset="0"/>
              <a:buNone/>
              <a:tabLst/>
              <a:defRPr/>
            </a:pP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Toimintamme on </a:t>
            </a:r>
            <a:r>
              <a:rPr kumimoji="0" lang="fi-FI" sz="11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asiakaslähtöistä</a:t>
            </a: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asiakasta ja hänen itsemääräämisoikeuttaan arvostavaa ja toteuttavaa. Kaikella toiminnalla tuetaan asiakkaan osallisuutta. </a:t>
            </a:r>
          </a:p>
          <a:p>
            <a:pPr marL="0" marR="0" lvl="1" indent="0" algn="l" defTabSz="914286" rtl="0" eaLnBrk="1" fontAlgn="auto" latinLnBrk="0" hangingPunct="1">
              <a:lnSpc>
                <a:spcPct val="90000"/>
              </a:lnSpc>
              <a:spcBef>
                <a:spcPts val="600"/>
              </a:spcBef>
              <a:spcAft>
                <a:spcPts val="600"/>
              </a:spcAft>
              <a:buClrTx/>
              <a:buSzTx/>
              <a:buFont typeface="Arial" panose="020B0604020202020204" pitchFamily="34" charset="0"/>
              <a:buNone/>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Kiinnitämme erityistä huomiota </a:t>
            </a:r>
            <a:r>
              <a:rPr kumimoji="0" lang="fi-FI" sz="11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turvallisuuteen</a:t>
            </a: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ja sen rakentamiseen sekä asiakkaidemme, työntekijöidemme että yhteistyökumppaneittemme näkökulmasta. </a:t>
            </a:r>
          </a:p>
          <a:p>
            <a:pPr marL="0" marR="0" lvl="1" indent="0" algn="l" defTabSz="914286" rtl="0" eaLnBrk="1" fontAlgn="auto" latinLnBrk="0" hangingPunct="1">
              <a:lnSpc>
                <a:spcPct val="90000"/>
              </a:lnSpc>
              <a:spcBef>
                <a:spcPts val="600"/>
              </a:spcBef>
              <a:spcAft>
                <a:spcPts val="600"/>
              </a:spcAft>
              <a:buClrTx/>
              <a:buSzTx/>
              <a:buFont typeface="Arial" panose="020B0604020202020204" pitchFamily="34" charset="0"/>
              <a:buNone/>
              <a:tabLst/>
              <a:defRPr/>
            </a:pP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Toimintamme on </a:t>
            </a:r>
            <a:r>
              <a:rPr kumimoji="0" lang="fi-FI" sz="11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vaikuttavaa</a:t>
            </a: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vastuullista ja tarkoituksen mukaista voimassa olevia toimintaa ohjaavia lakeja toteuttaen. Pidämme yllä ja kehitämme osaamistamme..</a:t>
            </a:r>
          </a:p>
          <a:p>
            <a:pPr marL="0" marR="0" lvl="1" indent="0" defTabSz="914286"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Olemme </a:t>
            </a:r>
            <a:r>
              <a:rPr kumimoji="0" lang="fi-FI" sz="11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rohkeita</a:t>
            </a: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ja uudistumme toimintaamme luovasti, joustavasti ja ennakkoluulottomasti.  Puutumme epäkohtiin </a:t>
            </a:r>
            <a:r>
              <a:rPr kumimoji="0" lang="fi-FI" sz="11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rohkeasti</a:t>
            </a: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ja ratkomme haasteita yhdessä. </a:t>
            </a:r>
          </a:p>
          <a:p>
            <a:pPr marL="0" lvl="1">
              <a:lnSpc>
                <a:spcPct val="100000"/>
              </a:lnSpc>
              <a:spcAft>
                <a:spcPts val="600"/>
              </a:spcAft>
              <a:defRPr/>
            </a:pPr>
            <a:endParaRPr lang="fi-FI" dirty="0">
              <a:latin typeface="+mn-lt"/>
            </a:endParaRPr>
          </a:p>
        </p:txBody>
      </p:sp>
      <p:grpSp>
        <p:nvGrpSpPr>
          <p:cNvPr id="4" name="Ryhmä 3">
            <a:extLst>
              <a:ext uri="{FF2B5EF4-FFF2-40B4-BE49-F238E27FC236}">
                <a16:creationId xmlns:a16="http://schemas.microsoft.com/office/drawing/2014/main" id="{12192642-DF26-9378-7917-2BA47DA73E18}"/>
              </a:ext>
            </a:extLst>
          </p:cNvPr>
          <p:cNvGrpSpPr/>
          <p:nvPr/>
        </p:nvGrpSpPr>
        <p:grpSpPr>
          <a:xfrm>
            <a:off x="4928896" y="468949"/>
            <a:ext cx="2338976" cy="45719"/>
            <a:chOff x="4928896" y="468949"/>
            <a:chExt cx="2338976" cy="45719"/>
          </a:xfrm>
        </p:grpSpPr>
        <p:sp>
          <p:nvSpPr>
            <p:cNvPr id="5" name="Rectangle 42">
              <a:extLst>
                <a:ext uri="{FF2B5EF4-FFF2-40B4-BE49-F238E27FC236}">
                  <a16:creationId xmlns:a16="http://schemas.microsoft.com/office/drawing/2014/main" id="{9408E5DE-40DD-EB00-4BC8-EEA4884AB2B5}"/>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3">
              <a:extLst>
                <a:ext uri="{FF2B5EF4-FFF2-40B4-BE49-F238E27FC236}">
                  <a16:creationId xmlns:a16="http://schemas.microsoft.com/office/drawing/2014/main" id="{A6590940-CBF3-8A42-3918-5E5D9A54E65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4">
              <a:extLst>
                <a:ext uri="{FF2B5EF4-FFF2-40B4-BE49-F238E27FC236}">
                  <a16:creationId xmlns:a16="http://schemas.microsoft.com/office/drawing/2014/main" id="{FB2AABBF-663D-C427-862B-D1481FD651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5">
              <a:extLst>
                <a:ext uri="{FF2B5EF4-FFF2-40B4-BE49-F238E27FC236}">
                  <a16:creationId xmlns:a16="http://schemas.microsoft.com/office/drawing/2014/main" id="{D8FD0C10-5FA8-C50B-09A6-698619EBDD2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F864AE21-7B09-D5A0-EC86-5EEAE702A41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829EBEA0-67D8-4365-2535-CC51A16B95A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Dian numeron paikkamerkki 1">
            <a:extLst>
              <a:ext uri="{FF2B5EF4-FFF2-40B4-BE49-F238E27FC236}">
                <a16:creationId xmlns:a16="http://schemas.microsoft.com/office/drawing/2014/main" id="{41918CD0-2522-2B8C-43EA-13D7BDAEE959}"/>
              </a:ext>
            </a:extLst>
          </p:cNvPr>
          <p:cNvSpPr>
            <a:spLocks noGrp="1"/>
          </p:cNvSpPr>
          <p:nvPr>
            <p:ph type="sldNum" sz="quarter" idx="12"/>
          </p:nvPr>
        </p:nvSpPr>
        <p:spPr/>
        <p:txBody>
          <a:bodyPr/>
          <a:lstStyle/>
          <a:p>
            <a:fld id="{CF4BB44F-7B72-EC4D-BE8A-419BCE6CF7A5}" type="slidenum">
              <a:rPr lang="fi-FI" smtClean="0"/>
              <a:pPr/>
              <a:t>10</a:t>
            </a:fld>
            <a:endParaRPr lang="fi-FI" dirty="0"/>
          </a:p>
        </p:txBody>
      </p:sp>
    </p:spTree>
    <p:extLst>
      <p:ext uri="{BB962C8B-B14F-4D97-AF65-F5344CB8AC3E}">
        <p14:creationId xmlns:p14="http://schemas.microsoft.com/office/powerpoint/2010/main" val="1097926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1538FA98-EFBB-64D4-E465-4BD08ED9F504}"/>
              </a:ext>
            </a:extLst>
          </p:cNvPr>
          <p:cNvSpPr>
            <a:spLocks noGrp="1"/>
          </p:cNvSpPr>
          <p:nvPr>
            <p:ph type="title"/>
          </p:nvPr>
        </p:nvSpPr>
        <p:spPr>
          <a:xfrm>
            <a:off x="451413" y="822684"/>
            <a:ext cx="11289174" cy="641464"/>
          </a:xfrm>
        </p:spPr>
        <p:txBody>
          <a:bodyPr/>
          <a:lstStyle/>
          <a:p>
            <a:r>
              <a:rPr lang="fi-FI" dirty="0">
                <a:latin typeface="Arial Black"/>
              </a:rPr>
              <a:t>Omavalvonnan johtaminen ja valvonta</a:t>
            </a:r>
            <a:endParaRPr lang="fi-FI" b="0" dirty="0">
              <a:latin typeface="Arial Black"/>
            </a:endParaRPr>
          </a:p>
          <a:p>
            <a:endParaRPr lang="fi-FI" dirty="0">
              <a:highlight>
                <a:srgbClr val="FFFF00"/>
              </a:highlight>
            </a:endParaRPr>
          </a:p>
        </p:txBody>
      </p:sp>
      <p:sp>
        <p:nvSpPr>
          <p:cNvPr id="5" name="Content Placeholder 30">
            <a:extLst>
              <a:ext uri="{FF2B5EF4-FFF2-40B4-BE49-F238E27FC236}">
                <a16:creationId xmlns:a16="http://schemas.microsoft.com/office/drawing/2014/main" id="{97E32E48-02A4-74BB-5EE6-1F0C161F7935}"/>
              </a:ext>
            </a:extLst>
          </p:cNvPr>
          <p:cNvSpPr txBox="1">
            <a:spLocks/>
          </p:cNvSpPr>
          <p:nvPr/>
        </p:nvSpPr>
        <p:spPr>
          <a:xfrm>
            <a:off x="371667" y="1464148"/>
            <a:ext cx="11061054" cy="4553778"/>
          </a:xfrm>
          <a:prstGeom prst="rect">
            <a:avLst/>
          </a:prstGeom>
        </p:spPr>
        <p:txBody>
          <a:bodyPr vert="horz" lIns="91440" tIns="45720" rIns="91440" bIns="45720" numCol="1" spcCol="720000" rtlCol="0" anchor="t">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defRPr/>
            </a:pPr>
            <a:r>
              <a:rPr lang="fi-FI" sz="1050" b="1" dirty="0">
                <a:latin typeface="Arial"/>
                <a:ea typeface="Inter" panose="02000503000000020004" pitchFamily="2" charset="0"/>
                <a:cs typeface="Arial"/>
              </a:rPr>
              <a:t>Palveluesihenkilö </a:t>
            </a:r>
            <a:r>
              <a:rPr lang="fi-FI" sz="1050" dirty="0">
                <a:latin typeface="Arial"/>
                <a:ea typeface="Inter" panose="02000503000000020004" pitchFamily="2" charset="0"/>
                <a:cs typeface="Arial"/>
              </a:rPr>
              <a:t>vastaa palvelupisteen omavalvonnan toteutumisesta. Laatii omavalvontasuunnitelman palvelupisteeseen yhteistyössä henkilöstön kanssa. Käsittelee epäkohdat, korjaa ne ja raportoi palvelualuepäällikölle ja valvontatiimille. Ohjaa henkilöstöä ilmoitusvelvollisuudesta ja omavalvonnan toteuttamisesta palvelupisteessä. Raportoi omavalvontasuunnitelman seurannasta ja kehittämistoimenpiteistä. </a:t>
            </a:r>
            <a:endParaRPr lang="fi-FI" sz="1050" dirty="0"/>
          </a:p>
          <a:p>
            <a:pPr marL="0" lvl="1">
              <a:spcAft>
                <a:spcPts val="600"/>
              </a:spcAft>
              <a:defRPr/>
            </a:pPr>
            <a:r>
              <a:rPr lang="fi-FI" sz="1050" b="1" dirty="0">
                <a:latin typeface="Arial"/>
                <a:ea typeface="Inter" panose="02000503000000020004" pitchFamily="2" charset="0"/>
                <a:cs typeface="Arial"/>
              </a:rPr>
              <a:t>Palvelualuepäällikkö  </a:t>
            </a:r>
            <a:r>
              <a:rPr lang="fi-FI" sz="1050" dirty="0">
                <a:latin typeface="Arial"/>
                <a:ea typeface="Inter" panose="02000503000000020004" pitchFamily="2" charset="0"/>
                <a:cs typeface="Arial"/>
              </a:rPr>
              <a:t>johtaa palvelualueen toimintaa ja vastaa sen toiminnasta ja taloudesta. Vastaa palveluntuottajan, oman toiminnan ja alihankkijan omavalvonnasta, toiminnan laadusta ja asianmukaisuudesta. Tekee yhteistyötä valvontatiimin kanssa valvonnan yhteydessä (välittää sopimustietoa valvontatiimille valvonnan yhteydessä). Vastaa palvelualueensa yksityisten palveluntuottajien kanssa tehtyjen sopimusten noudattamisesta. Vastaa omavalvonnan toteutumisesta omalla palvelualueellaan yhteistyössä Palveluyksikön/-pisteen palveluesihenkilön kanssa. On palveluyksikön vastuuhenkilö. Vastaa hoitoon pääsyn, määräaikojen ja mitoitusten omavalvonnasta ja raportoinnista. Huolehtii palvelualueensa omavalvontasuunnitelmien laadinnan toimeenpanosta. Toimii valvontatiimin yhteyshenkilönä ja osallistuu valvontakäynneille sovitusti. Ohjaa yksityistä palvelutuotantoa tuottamiseen liittyvistä asioista. Osallistuu vuosittaisen valvontasuunnitelman laadintaan yhteistyössä valvontatiimin kanssa.</a:t>
            </a:r>
            <a:endParaRPr lang="fi-FI" sz="1050" dirty="0">
              <a:latin typeface="+mn-lt"/>
            </a:endParaRPr>
          </a:p>
          <a:p>
            <a:pPr marL="0" lvl="1">
              <a:spcAft>
                <a:spcPts val="600"/>
              </a:spcAft>
              <a:defRPr/>
            </a:pPr>
            <a:r>
              <a:rPr lang="fi-FI" sz="1050" dirty="0">
                <a:solidFill>
                  <a:srgbClr val="000000"/>
                </a:solidFill>
                <a:latin typeface="+mn-lt"/>
                <a:cs typeface="Arial"/>
              </a:rPr>
              <a:t>Palvelualuepäälliköt vastaavat osaltaan myös riskien arvioinnista, tunnistamisesta ja toimenpiteiden toteutuksesta mukaan lukien varautuminen. </a:t>
            </a:r>
            <a:endParaRPr lang="fi-FI" sz="1050" dirty="0">
              <a:solidFill>
                <a:srgbClr val="000000"/>
              </a:solidFill>
            </a:endParaRPr>
          </a:p>
          <a:p>
            <a:pPr marL="0" lvl="1">
              <a:spcAft>
                <a:spcPts val="600"/>
              </a:spcAft>
              <a:defRPr/>
            </a:pPr>
            <a:r>
              <a:rPr lang="fi-FI" sz="1050" b="1" dirty="0">
                <a:solidFill>
                  <a:srgbClr val="000000"/>
                </a:solidFill>
                <a:latin typeface="+mn-lt"/>
                <a:cs typeface="Arial"/>
              </a:rPr>
              <a:t>Toimialajohtajalla </a:t>
            </a:r>
            <a:r>
              <a:rPr lang="fi-FI" sz="1050" dirty="0">
                <a:solidFill>
                  <a:srgbClr val="000000"/>
                </a:solidFill>
                <a:latin typeface="+mn-lt"/>
                <a:cs typeface="Arial"/>
              </a:rPr>
              <a:t>ja muilla esihenkilöillä on taloudellinen ja tuotannollinen kokonaisvastuu. Toimialajohtaja vastaa palveluntuottajan, oman toiminnan ja alihankkijan omavalvonnasta, toiminnan laadusta, asianmukaisuudesta yhdessä palvelualuepäällikön kanssa. Vastaa omavalvonnan toimeenpanosta omalla toimialallaan omavalvontaohjelman mukaisesti.</a:t>
            </a:r>
            <a:endParaRPr lang="fi-FI" sz="1050" dirty="0"/>
          </a:p>
          <a:p>
            <a:pPr>
              <a:defRPr/>
            </a:pPr>
            <a:r>
              <a:rPr lang="fi-FI" sz="1050" b="1" dirty="0">
                <a:latin typeface="+mn-lt"/>
                <a:cs typeface="Arial"/>
              </a:rPr>
              <a:t>Sosiaali- ja integraatiojohtaja </a:t>
            </a:r>
            <a:r>
              <a:rPr lang="fi-FI" sz="1050" dirty="0">
                <a:latin typeface="+mn-lt"/>
                <a:cs typeface="Arial"/>
              </a:rPr>
              <a:t>on sosiaalihuollon johtava viranhaltija. Varmistaa osaltaan sosiaalihuollon järjestämisen asianmukaisuutta, laatua ja yhdenvertaisuutta yhteistyössä järjestämistoiminnon ja toimialajohdon kanssa. Ohjaa viranomaisten omavalvonnallisesti käsiteltäväksi siirretyt asiat valvontatiimin käsittelyyn.</a:t>
            </a:r>
          </a:p>
          <a:p>
            <a:pPr>
              <a:defRPr/>
            </a:pPr>
            <a:r>
              <a:rPr lang="fi-FI" sz="1050" b="1" dirty="0"/>
              <a:t>Johtajaylilääkäri </a:t>
            </a:r>
            <a:r>
              <a:rPr lang="fi-FI" sz="1050" dirty="0"/>
              <a:t>toimii terveydenhuollon palveluyksikön/-pisteen vastaavana lääkärinä ja johtaa ja valvoo hyvinvointialueen terveyden- ja sairaanhoitoa. Valvoo toiminnan laatua ja potilasturvallisuutta. Voi antaa laissa määriteltyjä tehtäviä ja muuta johto- ja valvontavastuuta organisaatiossa alemmalle viranhaltijalle. Vastaa hyvinvointialueen terveydenhuollon yleisestä ohjauksesta, suunnittelusta, kehittämisestä ja omavalvonnan valvonnasta. Toimii valvontatiimin työtä ohjaavana esihenkilönä. Käsittelee terveydenhuollon kantelut ja muistutukset. Ohjaa viranomaisten omavalvonnallisesti käsiteltäväksi siirretyt asiat valvontatiimin käsittelyyn. Laatii vuosittaisen valvontasuunnitelman yhteistyössä valvontatiimin kanssa. Vastaa terveydenhuollon osalta (esim. hoitoon pääsy) raportoinnista. </a:t>
            </a:r>
          </a:p>
          <a:p>
            <a:pPr>
              <a:defRPr/>
            </a:pPr>
            <a:r>
              <a:rPr lang="fi-FI" sz="1050" b="1" dirty="0">
                <a:latin typeface="Arial"/>
                <a:cs typeface="Arial"/>
              </a:rPr>
              <a:t>Valvontatiimi </a:t>
            </a:r>
            <a:r>
              <a:rPr lang="fi-FI" sz="1050" dirty="0">
                <a:latin typeface="Arial"/>
                <a:cs typeface="Arial"/>
              </a:rPr>
              <a:t>valvoo hyvinvointialueen järjestämisvastuulla olevan oman palvelutuotannon ja yksityisten palvelutuottajien omavalvonnan toteutumista. Valvoo sopimusten noudattamista valvonnan yhteydessä. Vastaa palvelunjärjestäjän toteuttamasta ohjaus- ja valvontavelvoitteesta. Vastaa osaltaan viranomaisyhteistyöstä. Vastaa omavalvontaohjelman päivittämisestä. Käsittelee ne epäkohdat, jotka tulevat valvontatiimin. Vastaa lakisääteisten mitoitusten määräaikojen omavalvonnan valvonnasta. Ilmoittaa viranomaiselle ne poikkeamat, joita ei saada omavalvonnallisesti korjattua. Toteuttaa valvontakäyntejä (ennakollinen, suunnitelmallinen ja reaktiivinen). Kirjaa valvonnan toimenpiteet asianmukaisesti asianhallintajärjestelmään ja/tai valvontatyökaluun. Tekee vuosittaisen valvontasuunnitelman. Seuraa ja raportoi omavalvontaohjelman mukaisesti 4 kk:n välein. Tuottaa valvonnan toimenpiteiden vuosiraportin aluehallitukselle.</a:t>
            </a:r>
          </a:p>
          <a:p>
            <a:pPr>
              <a:defRPr/>
            </a:pPr>
            <a:endParaRPr lang="fi-FI" dirty="0">
              <a:solidFill>
                <a:schemeClr val="accent5"/>
              </a:solidFill>
              <a:highlight>
                <a:srgbClr val="FFFF00"/>
              </a:highlight>
            </a:endParaRPr>
          </a:p>
          <a:p>
            <a:pPr>
              <a:defRPr/>
            </a:pPr>
            <a:endParaRPr lang="fi-FI" dirty="0">
              <a:solidFill>
                <a:schemeClr val="accent5"/>
              </a:solidFill>
              <a:highlight>
                <a:srgbClr val="FFFF00"/>
              </a:highlight>
            </a:endParaRPr>
          </a:p>
          <a:p>
            <a:pPr>
              <a:defRPr/>
            </a:pPr>
            <a:endParaRPr lang="fi-FI" dirty="0">
              <a:solidFill>
                <a:schemeClr val="accent5"/>
              </a:solidFill>
              <a:highlight>
                <a:srgbClr val="FFFF00"/>
              </a:highlight>
              <a:latin typeface="+mn-lt"/>
            </a:endParaRPr>
          </a:p>
          <a:p>
            <a:pPr marL="456565" lvl="1">
              <a:lnSpc>
                <a:spcPct val="100000"/>
              </a:lnSpc>
              <a:spcAft>
                <a:spcPts val="600"/>
              </a:spcAft>
              <a:defRPr/>
            </a:pPr>
            <a:endParaRPr lang="fi-FI" dirty="0">
              <a:solidFill>
                <a:srgbClr val="000000"/>
              </a:solidFill>
              <a:latin typeface="+mn-lt"/>
            </a:endParaRPr>
          </a:p>
        </p:txBody>
      </p:sp>
      <p:sp>
        <p:nvSpPr>
          <p:cNvPr id="3" name="Dian numeron paikkamerkki 2">
            <a:extLst>
              <a:ext uri="{FF2B5EF4-FFF2-40B4-BE49-F238E27FC236}">
                <a16:creationId xmlns:a16="http://schemas.microsoft.com/office/drawing/2014/main" id="{EA7ED556-AC83-D339-9D14-C1FCB234B643}"/>
              </a:ext>
            </a:extLst>
          </p:cNvPr>
          <p:cNvSpPr>
            <a:spLocks noGrp="1"/>
          </p:cNvSpPr>
          <p:nvPr>
            <p:ph type="sldNum" sz="quarter" idx="12"/>
          </p:nvPr>
        </p:nvSpPr>
        <p:spPr/>
        <p:txBody>
          <a:bodyPr/>
          <a:lstStyle/>
          <a:p>
            <a:fld id="{CF4BB44F-7B72-EC4D-BE8A-419BCE6CF7A5}" type="slidenum">
              <a:rPr lang="fi-FI" smtClean="0"/>
              <a:pPr/>
              <a:t>11</a:t>
            </a:fld>
            <a:endParaRPr lang="fi-FI" dirty="0"/>
          </a:p>
        </p:txBody>
      </p:sp>
    </p:spTree>
    <p:extLst>
      <p:ext uri="{BB962C8B-B14F-4D97-AF65-F5344CB8AC3E}">
        <p14:creationId xmlns:p14="http://schemas.microsoft.com/office/powerpoint/2010/main" val="3206693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C4D9D95-C582-9A15-6F37-2B65900BE4DB}"/>
              </a:ext>
            </a:extLst>
          </p:cNvPr>
          <p:cNvGrpSpPr/>
          <p:nvPr/>
        </p:nvGrpSpPr>
        <p:grpSpPr>
          <a:xfrm>
            <a:off x="2675659" y="190634"/>
            <a:ext cx="6180317" cy="5196842"/>
            <a:chOff x="3104089" y="719624"/>
            <a:chExt cx="6180317" cy="5196842"/>
          </a:xfrm>
        </p:grpSpPr>
        <p:grpSp>
          <p:nvGrpSpPr>
            <p:cNvPr id="60" name="Group 59">
              <a:extLst>
                <a:ext uri="{FF2B5EF4-FFF2-40B4-BE49-F238E27FC236}">
                  <a16:creationId xmlns:a16="http://schemas.microsoft.com/office/drawing/2014/main" id="{41978C7B-5C61-CBD4-127D-7996321B645A}"/>
                </a:ext>
              </a:extLst>
            </p:cNvPr>
            <p:cNvGrpSpPr/>
            <p:nvPr/>
          </p:nvGrpSpPr>
          <p:grpSpPr>
            <a:xfrm>
              <a:off x="3104089" y="719624"/>
              <a:ext cx="5555406" cy="5196842"/>
              <a:chOff x="2740240" y="706000"/>
              <a:chExt cx="5555406" cy="5196842"/>
            </a:xfrm>
          </p:grpSpPr>
          <p:grpSp>
            <p:nvGrpSpPr>
              <p:cNvPr id="53" name="Group 52">
                <a:extLst>
                  <a:ext uri="{FF2B5EF4-FFF2-40B4-BE49-F238E27FC236}">
                    <a16:creationId xmlns:a16="http://schemas.microsoft.com/office/drawing/2014/main" id="{44EE7630-1EBE-C3B5-4F52-AEC640D9DF9B}"/>
                  </a:ext>
                </a:extLst>
              </p:cNvPr>
              <p:cNvGrpSpPr/>
              <p:nvPr/>
            </p:nvGrpSpPr>
            <p:grpSpPr>
              <a:xfrm>
                <a:off x="2809795" y="1158110"/>
                <a:ext cx="5468640" cy="4663441"/>
                <a:chOff x="2396968" y="3241023"/>
                <a:chExt cx="5468640" cy="5123999"/>
              </a:xfrm>
              <a:solidFill>
                <a:srgbClr val="EDEDFC"/>
              </a:solidFill>
            </p:grpSpPr>
            <p:pic>
              <p:nvPicPr>
                <p:cNvPr id="58" name="Picture 57">
                  <a:extLst>
                    <a:ext uri="{FF2B5EF4-FFF2-40B4-BE49-F238E27FC236}">
                      <a16:creationId xmlns:a16="http://schemas.microsoft.com/office/drawing/2014/main" id="{56E70A4A-201B-A251-9F6F-A89C9887D6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574869" y="3863816"/>
                  <a:ext cx="4780569" cy="3809725"/>
                </a:xfrm>
                <a:prstGeom prst="rect">
                  <a:avLst/>
                </a:prstGeom>
                <a:grpFill/>
              </p:spPr>
            </p:pic>
            <p:pic>
              <p:nvPicPr>
                <p:cNvPr id="59" name="Graphic 58">
                  <a:extLst>
                    <a:ext uri="{FF2B5EF4-FFF2-40B4-BE49-F238E27FC236}">
                      <a16:creationId xmlns:a16="http://schemas.microsoft.com/office/drawing/2014/main" id="{C688E09C-D413-3146-C285-D07407B1DD51}"/>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l="8507" r="16114"/>
                <a:stretch/>
              </p:blipFill>
              <p:spPr>
                <a:xfrm>
                  <a:off x="2396968" y="3241023"/>
                  <a:ext cx="5468640" cy="5123999"/>
                </a:xfrm>
                <a:prstGeom prst="rect">
                  <a:avLst/>
                </a:prstGeom>
              </p:spPr>
            </p:pic>
          </p:grpSp>
          <p:sp>
            <p:nvSpPr>
              <p:cNvPr id="54" name="Rectangle 53">
                <a:extLst>
                  <a:ext uri="{FF2B5EF4-FFF2-40B4-BE49-F238E27FC236}">
                    <a16:creationId xmlns:a16="http://schemas.microsoft.com/office/drawing/2014/main" id="{DEF162A7-953E-8132-840A-03EAACC428DD}"/>
                  </a:ext>
                </a:extLst>
              </p:cNvPr>
              <p:cNvSpPr/>
              <p:nvPr/>
            </p:nvSpPr>
            <p:spPr>
              <a:xfrm>
                <a:off x="2740240" y="706000"/>
                <a:ext cx="5538894" cy="521664"/>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5" name="Rectangle 54">
                <a:extLst>
                  <a:ext uri="{FF2B5EF4-FFF2-40B4-BE49-F238E27FC236}">
                    <a16:creationId xmlns:a16="http://schemas.microsoft.com/office/drawing/2014/main" id="{31FEFB84-FD1E-1CFD-3EB3-DE66C962012C}"/>
                  </a:ext>
                </a:extLst>
              </p:cNvPr>
              <p:cNvSpPr/>
              <p:nvPr/>
            </p:nvSpPr>
            <p:spPr>
              <a:xfrm>
                <a:off x="2740240" y="5575130"/>
                <a:ext cx="5555406" cy="327712"/>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4" name="Rectangle 3">
              <a:extLst>
                <a:ext uri="{FF2B5EF4-FFF2-40B4-BE49-F238E27FC236}">
                  <a16:creationId xmlns:a16="http://schemas.microsoft.com/office/drawing/2014/main" id="{ECE61FE3-E9C5-74BA-2DF7-A0D53221DC98}"/>
                </a:ext>
              </a:extLst>
            </p:cNvPr>
            <p:cNvSpPr/>
            <p:nvPr/>
          </p:nvSpPr>
          <p:spPr>
            <a:xfrm>
              <a:off x="8503770" y="1156381"/>
              <a:ext cx="780636" cy="4694546"/>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cxnSp>
        <p:nvCxnSpPr>
          <p:cNvPr id="23" name="Straight Connector 22">
            <a:extLst>
              <a:ext uri="{FF2B5EF4-FFF2-40B4-BE49-F238E27FC236}">
                <a16:creationId xmlns:a16="http://schemas.microsoft.com/office/drawing/2014/main" id="{7E82048B-FFAF-AC31-2A7C-5CB18838F9E1}"/>
              </a:ext>
            </a:extLst>
          </p:cNvPr>
          <p:cNvCxnSpPr>
            <a:cxnSpLocks/>
            <a:stCxn id="49" idx="1"/>
            <a:endCxn id="24" idx="5"/>
          </p:cNvCxnSpPr>
          <p:nvPr/>
        </p:nvCxnSpPr>
        <p:spPr>
          <a:xfrm flipH="1" flipV="1">
            <a:off x="8019668" y="4140197"/>
            <a:ext cx="1007727" cy="549884"/>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F617F44A-17E9-E027-717D-4A2B465EB6F4}"/>
              </a:ext>
            </a:extLst>
          </p:cNvPr>
          <p:cNvSpPr/>
          <p:nvPr/>
        </p:nvSpPr>
        <p:spPr>
          <a:xfrm>
            <a:off x="7841029" y="396155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27" name="Straight Connector 26">
            <a:extLst>
              <a:ext uri="{FF2B5EF4-FFF2-40B4-BE49-F238E27FC236}">
                <a16:creationId xmlns:a16="http://schemas.microsoft.com/office/drawing/2014/main" id="{5D130E20-71F3-2A85-D640-4A9803D27C00}"/>
              </a:ext>
            </a:extLst>
          </p:cNvPr>
          <p:cNvCxnSpPr>
            <a:cxnSpLocks/>
            <a:stCxn id="42" idx="3"/>
            <a:endCxn id="28" idx="3"/>
          </p:cNvCxnSpPr>
          <p:nvPr/>
        </p:nvCxnSpPr>
        <p:spPr>
          <a:xfrm flipV="1">
            <a:off x="3807052" y="4826960"/>
            <a:ext cx="552220" cy="398622"/>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CFF9267A-D4A7-5AA9-A66A-6BDFE3B3F4B9}"/>
              </a:ext>
            </a:extLst>
          </p:cNvPr>
          <p:cNvSpPr/>
          <p:nvPr/>
        </p:nvSpPr>
        <p:spPr>
          <a:xfrm>
            <a:off x="4328622" y="4648321"/>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29" name="Straight Connector 28">
            <a:extLst>
              <a:ext uri="{FF2B5EF4-FFF2-40B4-BE49-F238E27FC236}">
                <a16:creationId xmlns:a16="http://schemas.microsoft.com/office/drawing/2014/main" id="{D05B3E8F-337E-D454-203F-2D7EAF764D38}"/>
              </a:ext>
            </a:extLst>
          </p:cNvPr>
          <p:cNvCxnSpPr>
            <a:cxnSpLocks/>
            <a:endCxn id="30" idx="2"/>
          </p:cNvCxnSpPr>
          <p:nvPr/>
        </p:nvCxnSpPr>
        <p:spPr>
          <a:xfrm flipV="1">
            <a:off x="3397857" y="2513395"/>
            <a:ext cx="451146" cy="19906"/>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0" name="Oval 29">
            <a:extLst>
              <a:ext uri="{FF2B5EF4-FFF2-40B4-BE49-F238E27FC236}">
                <a16:creationId xmlns:a16="http://schemas.microsoft.com/office/drawing/2014/main" id="{E300536A-4FDF-3544-EE79-9C2FB267176E}"/>
              </a:ext>
            </a:extLst>
          </p:cNvPr>
          <p:cNvSpPr/>
          <p:nvPr/>
        </p:nvSpPr>
        <p:spPr>
          <a:xfrm>
            <a:off x="3849003" y="240875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5" name="Straight Connector 34">
            <a:extLst>
              <a:ext uri="{FF2B5EF4-FFF2-40B4-BE49-F238E27FC236}">
                <a16:creationId xmlns:a16="http://schemas.microsoft.com/office/drawing/2014/main" id="{1C725B09-C19C-7875-4586-DD1C8118CF97}"/>
              </a:ext>
            </a:extLst>
          </p:cNvPr>
          <p:cNvCxnSpPr>
            <a:cxnSpLocks/>
            <a:stCxn id="37" idx="0"/>
            <a:endCxn id="36" idx="5"/>
          </p:cNvCxnSpPr>
          <p:nvPr/>
        </p:nvCxnSpPr>
        <p:spPr>
          <a:xfrm flipH="1">
            <a:off x="6651687" y="4598316"/>
            <a:ext cx="539250" cy="61115"/>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87D9974B-CECE-DABA-C292-3F52D19615E9}"/>
              </a:ext>
            </a:extLst>
          </p:cNvPr>
          <p:cNvSpPr/>
          <p:nvPr/>
        </p:nvSpPr>
        <p:spPr>
          <a:xfrm>
            <a:off x="6473048" y="4480792"/>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Rectangle 45">
            <a:extLst>
              <a:ext uri="{FF2B5EF4-FFF2-40B4-BE49-F238E27FC236}">
                <a16:creationId xmlns:a16="http://schemas.microsoft.com/office/drawing/2014/main" id="{E9991BD6-953D-A421-3BA5-A552B9E1F91D}"/>
              </a:ext>
            </a:extLst>
          </p:cNvPr>
          <p:cNvSpPr>
            <a:spLocks/>
          </p:cNvSpPr>
          <p:nvPr/>
        </p:nvSpPr>
        <p:spPr>
          <a:xfrm>
            <a:off x="8540217" y="1103090"/>
            <a:ext cx="2825441" cy="1916872"/>
          </a:xfrm>
          <a:prstGeom prst="rect">
            <a:avLst/>
          </a:prstGeom>
          <a:solidFill>
            <a:srgbClr val="E7F1F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fontScale="85000" lnSpcReduction="20000"/>
          </a:bodyPr>
          <a:lstStyle/>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1100" u="none" strike="noStrike" kern="1200" cap="none" spc="0" normalizeH="0" baseline="0" noProof="0">
                <a:ln>
                  <a:noFill/>
                </a:ln>
                <a:solidFill>
                  <a:srgbClr val="00008B"/>
                </a:solidFill>
                <a:effectLst/>
                <a:uLnTx/>
                <a:uFillTx/>
                <a:latin typeface="Arial" panose="020B0604020202020204"/>
                <a:ea typeface="+mn-ea"/>
                <a:cs typeface="+mn-cs"/>
              </a:rPr>
              <a:t>Poikkeuksellisiin tilanteisiin varautuminen</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1100" u="none" strike="noStrike" kern="1200" cap="none" spc="0" normalizeH="0" baseline="0" noProof="0">
                <a:ln>
                  <a:noFill/>
                </a:ln>
                <a:solidFill>
                  <a:srgbClr val="00008B"/>
                </a:solidFill>
                <a:effectLst/>
                <a:uLnTx/>
                <a:uFillTx/>
                <a:latin typeface="Arial" panose="020B0604020202020204"/>
                <a:ea typeface="+mn-ea"/>
                <a:cs typeface="+mn-cs"/>
              </a:rPr>
              <a:t>Turvallinen, läsnäoleva aikuinen</a:t>
            </a:r>
          </a:p>
          <a:p>
            <a:pPr marL="171450" lvl="1" indent="-171450" defTabSz="914400">
              <a:lnSpc>
                <a:spcPct val="90000"/>
              </a:lnSpc>
              <a:spcBef>
                <a:spcPts val="800"/>
              </a:spcBef>
              <a:buClr>
                <a:srgbClr val="00008B"/>
              </a:buClr>
              <a:buFont typeface="Arial" panose="020B0604020202020204" pitchFamily="34" charset="0"/>
              <a:buChar char="•"/>
              <a:defRPr/>
            </a:pPr>
            <a:r>
              <a:rPr lang="fi-FI" sz="1100">
                <a:solidFill>
                  <a:srgbClr val="00008B"/>
                </a:solidFill>
                <a:latin typeface="Arial" panose="020B0604020202020204"/>
              </a:rPr>
              <a:t>Turvallinen ympäristö</a:t>
            </a:r>
            <a:endParaRPr kumimoji="0" lang="fi-FI" sz="1100" u="none" strike="noStrike" kern="1200" cap="none" spc="0" normalizeH="0" baseline="0" noProof="0">
              <a:ln>
                <a:noFill/>
              </a:ln>
              <a:solidFill>
                <a:srgbClr val="00008B"/>
              </a:solidFill>
              <a:effectLst/>
              <a:uLnTx/>
              <a:uFillTx/>
              <a:latin typeface="Arial" panose="020B0604020202020204"/>
              <a:ea typeface="+mn-ea"/>
              <a:cs typeface="+mn-cs"/>
            </a:endParaRP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a:solidFill>
                  <a:srgbClr val="00008B"/>
                </a:solidFill>
                <a:latin typeface="Arial" panose="020B0604020202020204"/>
              </a:rPr>
              <a:t>Arjen ja toiminnan struktuuri, toistuvuus, yksilölliset kommunikaatiomenetelmät aistipoikkeavuuksien huomioiminen, esteettömyys – ennakoitavuus ja luotettavuus luo turvallisuuden tunnetta</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a:solidFill>
                  <a:srgbClr val="00008B"/>
                </a:solidFill>
                <a:latin typeface="Arial" panose="020B0604020202020204"/>
              </a:rPr>
              <a:t>Ammattitaitoinen, koulutettu henkilöstö</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a:solidFill>
                  <a:srgbClr val="00008B"/>
                </a:solidFill>
                <a:latin typeface="Arial" panose="020B0604020202020204"/>
              </a:rPr>
              <a:t>Osaamisen ja onnistumisen vahvistaminen</a:t>
            </a:r>
            <a:endParaRPr lang="fi-FI" sz="1100" dirty="0">
              <a:solidFill>
                <a:srgbClr val="00008B"/>
              </a:solidFill>
              <a:latin typeface="Arial" panose="020B0604020202020204"/>
            </a:endParaRPr>
          </a:p>
        </p:txBody>
      </p:sp>
      <p:cxnSp>
        <p:nvCxnSpPr>
          <p:cNvPr id="25" name="Straight Connector 24">
            <a:extLst>
              <a:ext uri="{FF2B5EF4-FFF2-40B4-BE49-F238E27FC236}">
                <a16:creationId xmlns:a16="http://schemas.microsoft.com/office/drawing/2014/main" id="{2D462810-124D-2656-DC51-945C3FC8FC31}"/>
              </a:ext>
            </a:extLst>
          </p:cNvPr>
          <p:cNvCxnSpPr>
            <a:cxnSpLocks/>
            <a:stCxn id="46" idx="1"/>
          </p:cNvCxnSpPr>
          <p:nvPr/>
        </p:nvCxnSpPr>
        <p:spPr>
          <a:xfrm flipH="1">
            <a:off x="7877717" y="2061526"/>
            <a:ext cx="662500" cy="67879"/>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D214E134-4348-1952-854F-974488A87B45}"/>
              </a:ext>
            </a:extLst>
          </p:cNvPr>
          <p:cNvSpPr/>
          <p:nvPr/>
        </p:nvSpPr>
        <p:spPr>
          <a:xfrm>
            <a:off x="7685042" y="2049981"/>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nvGrpSpPr>
          <p:cNvPr id="17" name="Ryhmä 16">
            <a:extLst>
              <a:ext uri="{FF2B5EF4-FFF2-40B4-BE49-F238E27FC236}">
                <a16:creationId xmlns:a16="http://schemas.microsoft.com/office/drawing/2014/main" id="{638F6813-A742-2D85-B5EF-730280FC2E94}"/>
              </a:ext>
            </a:extLst>
          </p:cNvPr>
          <p:cNvGrpSpPr>
            <a:grpSpLocks/>
          </p:cNvGrpSpPr>
          <p:nvPr/>
        </p:nvGrpSpPr>
        <p:grpSpPr>
          <a:xfrm>
            <a:off x="993198" y="4170847"/>
            <a:ext cx="2826954" cy="2109469"/>
            <a:chOff x="1264850" y="4461505"/>
            <a:chExt cx="2621032" cy="1367411"/>
          </a:xfrm>
          <a:solidFill>
            <a:srgbClr val="E7F1F0"/>
          </a:solidFill>
        </p:grpSpPr>
        <p:sp>
          <p:nvSpPr>
            <p:cNvPr id="42" name="Rectangle 41">
              <a:extLst>
                <a:ext uri="{FF2B5EF4-FFF2-40B4-BE49-F238E27FC236}">
                  <a16:creationId xmlns:a16="http://schemas.microsoft.com/office/drawing/2014/main" id="{EB346586-7322-89D7-FE1B-3286690FC931}"/>
                </a:ext>
              </a:extLst>
            </p:cNvPr>
            <p:cNvSpPr/>
            <p:nvPr/>
          </p:nvSpPr>
          <p:spPr>
            <a:xfrm>
              <a:off x="1264850" y="4461505"/>
              <a:ext cx="2608886" cy="1367411"/>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lnSpcReduction="10000"/>
            </a:bodyPr>
            <a:lstStyle/>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mn-cs"/>
              </a:endParaRP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1100" u="none" strike="noStrike" kern="1200" cap="none" spc="0" normalizeH="0" baseline="0" noProof="0" dirty="0">
                  <a:ln>
                    <a:noFill/>
                  </a:ln>
                  <a:solidFill>
                    <a:srgbClr val="00008B"/>
                  </a:solidFill>
                  <a:effectLst/>
                  <a:uLnTx/>
                  <a:uFillTx/>
                  <a:latin typeface="Arial" panose="020B0604020202020204"/>
                  <a:ea typeface="+mn-ea"/>
                  <a:cs typeface="+mn-cs"/>
                </a:rPr>
                <a:t>Kaikki on samanarvoisia</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1100" u="none" strike="noStrike" kern="1200" cap="none" spc="0" normalizeH="0" baseline="0" noProof="0" dirty="0">
                  <a:ln>
                    <a:noFill/>
                  </a:ln>
                  <a:solidFill>
                    <a:srgbClr val="00008B"/>
                  </a:solidFill>
                  <a:effectLst/>
                  <a:uLnTx/>
                  <a:uFillTx/>
                  <a:latin typeface="Arial" panose="020B0604020202020204"/>
                  <a:ea typeface="+mn-ea"/>
                  <a:cs typeface="+mn-cs"/>
                </a:rPr>
                <a:t>Kaikkien lähellä ja tukena</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Mahdollisuus tulla kuulluksi ja ymmärretyksi sekä vaikuttaa yksilöllisillä menetelmillä ja riittävällä tuella</a:t>
              </a: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mn-cs"/>
              </a:endParaRPr>
            </a:p>
            <a:p>
              <a:pPr marL="171430" marR="0" lvl="1" indent="-17143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1100" u="none" strike="noStrike" kern="1200" cap="none" spc="0" normalizeH="0" baseline="0" noProof="0" dirty="0">
                  <a:ln>
                    <a:noFill/>
                  </a:ln>
                  <a:solidFill>
                    <a:srgbClr val="00008B"/>
                  </a:solidFill>
                  <a:effectLst/>
                  <a:uLnTx/>
                  <a:uFillTx/>
                  <a:latin typeface="Arial" panose="020B0604020202020204"/>
                  <a:ea typeface="+mn-ea"/>
                  <a:cs typeface="+mn-cs"/>
                </a:rPr>
                <a:t>Yksilöllinen tuen ja ohjauksen tarve jokaiselle</a:t>
              </a:r>
            </a:p>
            <a:p>
              <a:pPr marL="0" lvl="1" defTabSz="914400">
                <a:lnSpc>
                  <a:spcPct val="90000"/>
                </a:lnSpc>
                <a:spcBef>
                  <a:spcPts val="800"/>
                </a:spcBef>
                <a:buClr>
                  <a:schemeClr val="accent5"/>
                </a:buClr>
              </a:pPr>
              <a:endParaRPr lang="fi-FI" sz="1100" i="1" dirty="0">
                <a:solidFill>
                  <a:schemeClr val="accent5"/>
                </a:solidFill>
              </a:endParaRPr>
            </a:p>
          </p:txBody>
        </p:sp>
        <p:sp>
          <p:nvSpPr>
            <p:cNvPr id="11" name="Rectangle 4">
              <a:extLst>
                <a:ext uri="{FF2B5EF4-FFF2-40B4-BE49-F238E27FC236}">
                  <a16:creationId xmlns:a16="http://schemas.microsoft.com/office/drawing/2014/main" id="{F05A1FA9-2F02-CE8A-AFB2-54095A16C56B}"/>
                </a:ext>
              </a:extLst>
            </p:cNvPr>
            <p:cNvSpPr/>
            <p:nvPr/>
          </p:nvSpPr>
          <p:spPr>
            <a:xfrm>
              <a:off x="1366898" y="4526170"/>
              <a:ext cx="2518984" cy="212431"/>
            </a:xfrm>
            <a:prstGeom prst="rect">
              <a:avLst/>
            </a:prstGeom>
            <a:grpFill/>
          </p:spPr>
          <p:txBody>
            <a:bodyPr wrap="none">
              <a:normAutofit lnSpcReduction="10000"/>
            </a:bodyPr>
            <a:lstStyle/>
            <a:p>
              <a:pPr algn="ctr"/>
              <a:r>
                <a:rPr lang="fi-FI" sz="1600" b="1" spc="60" dirty="0">
                  <a:solidFill>
                    <a:schemeClr val="accent1">
                      <a:lumMod val="50000"/>
                      <a:alpha val="50000"/>
                    </a:schemeClr>
                  </a:solidFill>
                  <a:latin typeface="+mj-lt"/>
                </a:rPr>
                <a:t>YHDENVERTAISUUS</a:t>
              </a:r>
              <a:endParaRPr lang="fi-FI" sz="1600" spc="100" dirty="0">
                <a:solidFill>
                  <a:schemeClr val="tx1">
                    <a:lumMod val="75000"/>
                    <a:lumOff val="25000"/>
                  </a:schemeClr>
                </a:solidFill>
              </a:endParaRPr>
            </a:p>
          </p:txBody>
        </p:sp>
      </p:grpSp>
      <p:grpSp>
        <p:nvGrpSpPr>
          <p:cNvPr id="22" name="Ryhmä 21">
            <a:extLst>
              <a:ext uri="{FF2B5EF4-FFF2-40B4-BE49-F238E27FC236}">
                <a16:creationId xmlns:a16="http://schemas.microsoft.com/office/drawing/2014/main" id="{0FCF53C1-2441-BC31-6A68-AC5E82603EB4}"/>
              </a:ext>
            </a:extLst>
          </p:cNvPr>
          <p:cNvGrpSpPr/>
          <p:nvPr/>
        </p:nvGrpSpPr>
        <p:grpSpPr>
          <a:xfrm>
            <a:off x="572416" y="1197926"/>
            <a:ext cx="2825441" cy="2273113"/>
            <a:chOff x="572416" y="1197926"/>
            <a:chExt cx="2825441" cy="2801265"/>
          </a:xfrm>
          <a:solidFill>
            <a:srgbClr val="E7F1F0"/>
          </a:solidFill>
        </p:grpSpPr>
        <p:sp>
          <p:nvSpPr>
            <p:cNvPr id="39" name="Rectangle 38">
              <a:extLst>
                <a:ext uri="{FF2B5EF4-FFF2-40B4-BE49-F238E27FC236}">
                  <a16:creationId xmlns:a16="http://schemas.microsoft.com/office/drawing/2014/main" id="{3D7AC905-1044-D7AB-B712-418F797A0181}"/>
                </a:ext>
              </a:extLst>
            </p:cNvPr>
            <p:cNvSpPr>
              <a:spLocks/>
            </p:cNvSpPr>
            <p:nvPr/>
          </p:nvSpPr>
          <p:spPr>
            <a:xfrm>
              <a:off x="572416" y="1197926"/>
              <a:ext cx="2825441" cy="2801265"/>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170815" marR="0" lvl="1" indent="-170815"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Perheen ja verkoston kanssa tiivis yhteistyö</a:t>
              </a:r>
            </a:p>
            <a:p>
              <a:pPr marL="170815" marR="0" lvl="1" indent="-170815"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1100" u="none" strike="noStrike" kern="1200" cap="none" spc="0" normalizeH="0" baseline="0" noProof="0" dirty="0">
                  <a:ln>
                    <a:noFill/>
                  </a:ln>
                  <a:solidFill>
                    <a:srgbClr val="00008B"/>
                  </a:solidFill>
                  <a:effectLst/>
                  <a:uLnTx/>
                  <a:uFillTx/>
                  <a:latin typeface="Arial" panose="020B0604020202020204"/>
                  <a:ea typeface="+mn-ea"/>
                  <a:cs typeface="Arial" panose="020B0604020202020204"/>
                </a:rPr>
                <a:t>Johdonmukainen toiminta</a:t>
              </a:r>
            </a:p>
            <a:p>
              <a:pPr marL="170815" marR="0" lvl="1" indent="-170815"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cs typeface="Arial" panose="020B0604020202020204"/>
                </a:rPr>
                <a:t>Vaihtoehtoiset kommunikaatiomenetelmät</a:t>
              </a: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Arial" panose="020B0604020202020204"/>
              </a:endParaRPr>
            </a:p>
            <a:p>
              <a:pPr marL="170815" marR="0" lvl="1" indent="-170815"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Päämäärä ja tavoitteet yksilöllisiä</a:t>
              </a:r>
              <a:endParaRPr kumimoji="0" lang="fi-FI" sz="1100" b="0" u="none" strike="noStrike" kern="1200" cap="none" spc="0" normalizeH="0" baseline="0" noProof="0" dirty="0">
                <a:ln>
                  <a:noFill/>
                </a:ln>
                <a:solidFill>
                  <a:srgbClr val="00008B"/>
                </a:solidFill>
                <a:effectLst/>
                <a:uLnTx/>
                <a:uFillTx/>
                <a:latin typeface="Arial" panose="020B0604020202020204"/>
                <a:ea typeface="+mn-ea"/>
                <a:cs typeface="Arial" panose="020B0604020202020204"/>
              </a:endParaRPr>
            </a:p>
          </p:txBody>
        </p:sp>
        <p:sp>
          <p:nvSpPr>
            <p:cNvPr id="18" name="Rectangle 7">
              <a:extLst>
                <a:ext uri="{FF2B5EF4-FFF2-40B4-BE49-F238E27FC236}">
                  <a16:creationId xmlns:a16="http://schemas.microsoft.com/office/drawing/2014/main" id="{2DD7D920-C998-7BB3-84A5-F6CBC358DCA6}"/>
                </a:ext>
              </a:extLst>
            </p:cNvPr>
            <p:cNvSpPr/>
            <p:nvPr/>
          </p:nvSpPr>
          <p:spPr>
            <a:xfrm>
              <a:off x="972424" y="1223266"/>
              <a:ext cx="2113442" cy="338554"/>
            </a:xfrm>
            <a:prstGeom prst="rect">
              <a:avLst/>
            </a:prstGeom>
            <a:grpFill/>
          </p:spPr>
          <p:txBody>
            <a:bodyPr wrap="square">
              <a:normAutofit fontScale="85000" lnSpcReduction="20000"/>
            </a:bodyPr>
            <a:lstStyle/>
            <a:p>
              <a:r>
                <a:rPr lang="fi-FI" sz="1600" b="1" spc="60" dirty="0">
                  <a:solidFill>
                    <a:schemeClr val="accent1">
                      <a:lumMod val="50000"/>
                      <a:alpha val="50000"/>
                    </a:schemeClr>
                  </a:solidFill>
                  <a:latin typeface="+mj-lt"/>
                </a:rPr>
                <a:t>VAIKUTTAVUUS</a:t>
              </a:r>
            </a:p>
          </p:txBody>
        </p:sp>
      </p:grpSp>
      <p:grpSp>
        <p:nvGrpSpPr>
          <p:cNvPr id="31" name="Ryhmä 30">
            <a:extLst>
              <a:ext uri="{FF2B5EF4-FFF2-40B4-BE49-F238E27FC236}">
                <a16:creationId xmlns:a16="http://schemas.microsoft.com/office/drawing/2014/main" id="{26418302-B839-49FB-673B-8F1FA14B9D98}"/>
              </a:ext>
            </a:extLst>
          </p:cNvPr>
          <p:cNvGrpSpPr/>
          <p:nvPr/>
        </p:nvGrpSpPr>
        <p:grpSpPr>
          <a:xfrm>
            <a:off x="5778216" y="4598316"/>
            <a:ext cx="2825441" cy="2064741"/>
            <a:chOff x="5778216" y="4592650"/>
            <a:chExt cx="2825441" cy="2064741"/>
          </a:xfrm>
          <a:solidFill>
            <a:srgbClr val="E7F1F0"/>
          </a:solidFill>
        </p:grpSpPr>
        <p:sp>
          <p:nvSpPr>
            <p:cNvPr id="37" name="Rectangle 36">
              <a:extLst>
                <a:ext uri="{FF2B5EF4-FFF2-40B4-BE49-F238E27FC236}">
                  <a16:creationId xmlns:a16="http://schemas.microsoft.com/office/drawing/2014/main" id="{D4AFF689-7E14-7776-202C-32CC745A8EEA}"/>
                </a:ext>
              </a:extLst>
            </p:cNvPr>
            <p:cNvSpPr>
              <a:spLocks/>
            </p:cNvSpPr>
            <p:nvPr/>
          </p:nvSpPr>
          <p:spPr>
            <a:xfrm>
              <a:off x="5778216" y="4592650"/>
              <a:ext cx="2825441" cy="2064741"/>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marL="0" marR="0" lvl="1" algn="l" defTabSz="914400" rtl="0" eaLnBrk="1" fontAlgn="auto" latinLnBrk="0" hangingPunct="1">
                <a:lnSpc>
                  <a:spcPct val="90000"/>
                </a:lnSpc>
                <a:spcBef>
                  <a:spcPts val="800"/>
                </a:spcBef>
                <a:spcAft>
                  <a:spcPts val="0"/>
                </a:spcAft>
                <a:buClr>
                  <a:srgbClr val="00008B"/>
                </a:buClr>
                <a:buSzTx/>
                <a:tabLst/>
                <a:defRPr/>
              </a:pP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mn-cs"/>
              </a:endParaRP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mn-cs"/>
              </a:endParaRP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mn-cs"/>
              </a:endParaRP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mn-cs"/>
              </a:endParaRP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endParaRPr kumimoji="0" lang="fi-FI" sz="1100" u="none" strike="noStrike" kern="1200" cap="none" spc="0" normalizeH="0" baseline="0" noProof="0" dirty="0">
                <a:ln>
                  <a:noFill/>
                </a:ln>
                <a:solidFill>
                  <a:srgbClr val="00008B"/>
                </a:solidFill>
                <a:effectLst/>
                <a:uLnTx/>
                <a:uFillTx/>
                <a:latin typeface="Arial" panose="020B0604020202020204"/>
                <a:ea typeface="+mn-ea"/>
                <a:cs typeface="+mn-cs"/>
              </a:endParaRP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3500" u="none" strike="noStrike" kern="1200" cap="none" spc="0" normalizeH="0" baseline="0" noProof="0" dirty="0">
                  <a:ln>
                    <a:noFill/>
                  </a:ln>
                  <a:solidFill>
                    <a:srgbClr val="00008B"/>
                  </a:solidFill>
                  <a:effectLst/>
                  <a:uLnTx/>
                  <a:uFillTx/>
                  <a:latin typeface="Arial" panose="020B0604020202020204"/>
                  <a:ea typeface="+mn-ea"/>
                  <a:cs typeface="+mn-cs"/>
                </a:rPr>
                <a:t>Kuntouttava työote, asiakkaita varten</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3500" u="none" strike="noStrike" kern="1200" cap="none" spc="0" normalizeH="0" baseline="0" noProof="0" dirty="0">
                  <a:ln>
                    <a:noFill/>
                  </a:ln>
                  <a:solidFill>
                    <a:srgbClr val="00008B"/>
                  </a:solidFill>
                  <a:effectLst/>
                  <a:uLnTx/>
                  <a:uFillTx/>
                  <a:latin typeface="Arial" panose="020B0604020202020204"/>
                  <a:ea typeface="+mn-ea"/>
                  <a:cs typeface="+mn-cs"/>
                </a:rPr>
                <a:t>Monipuolinen ja yksilöllinen arki</a:t>
              </a:r>
            </a:p>
            <a:p>
              <a:pPr marL="171430" marR="0" lvl="1" indent="-17143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3500" u="none" strike="noStrike" kern="1200" cap="none" spc="0" normalizeH="0" baseline="0" noProof="0" dirty="0">
                  <a:ln>
                    <a:noFill/>
                  </a:ln>
                  <a:solidFill>
                    <a:srgbClr val="00008B"/>
                  </a:solidFill>
                  <a:effectLst/>
                  <a:uLnTx/>
                  <a:uFillTx/>
                  <a:latin typeface="Arial" panose="020B0604020202020204"/>
                  <a:ea typeface="+mn-ea"/>
                  <a:cs typeface="+mn-cs"/>
                </a:rPr>
                <a:t>Itsemääräämisoikeuden tukeminen ja vahvistaminen</a:t>
              </a:r>
            </a:p>
            <a:p>
              <a:pPr marL="171430" marR="0" lvl="1" indent="-17143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3500" u="none" strike="noStrike" kern="1200" cap="none" spc="0" normalizeH="0" baseline="0" noProof="0" dirty="0">
                  <a:ln>
                    <a:noFill/>
                  </a:ln>
                  <a:solidFill>
                    <a:srgbClr val="00008B"/>
                  </a:solidFill>
                  <a:effectLst/>
                  <a:uLnTx/>
                  <a:uFillTx/>
                  <a:latin typeface="Arial" panose="020B0604020202020204"/>
                  <a:ea typeface="+mn-ea"/>
                  <a:cs typeface="+mn-cs"/>
                </a:rPr>
                <a:t>Vahvuuksiin panostaminen, erityismielenkiinnon kohteiden huomioiminen</a:t>
              </a:r>
            </a:p>
            <a:p>
              <a:pPr marL="171430" marR="0" lvl="1" indent="-17143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3500" dirty="0">
                  <a:solidFill>
                    <a:srgbClr val="00008B"/>
                  </a:solidFill>
                  <a:latin typeface="Arial" panose="020B0604020202020204"/>
                </a:rPr>
                <a:t>Samanarvoinen ja arvostava kohtaaminen ja läsnäolo</a:t>
              </a:r>
            </a:p>
            <a:p>
              <a:pPr marL="171430" marR="0" lvl="1" indent="-17143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3500" u="none" strike="noStrike" kern="1200" cap="none" spc="0" normalizeH="0" baseline="0" noProof="0" dirty="0">
                  <a:ln>
                    <a:noFill/>
                  </a:ln>
                  <a:solidFill>
                    <a:srgbClr val="00008B"/>
                  </a:solidFill>
                  <a:effectLst/>
                  <a:uLnTx/>
                  <a:uFillTx/>
                  <a:latin typeface="Arial" panose="020B0604020202020204"/>
                  <a:ea typeface="+mn-ea"/>
                  <a:cs typeface="+mn-cs"/>
                </a:rPr>
                <a:t>Ympäristön huomioiminen (aistiesteettömyys)</a:t>
              </a:r>
            </a:p>
            <a:p>
              <a:pPr marL="0" lvl="1" defTabSz="914400">
                <a:lnSpc>
                  <a:spcPct val="90000"/>
                </a:lnSpc>
                <a:spcBef>
                  <a:spcPts val="800"/>
                </a:spcBef>
                <a:buClr>
                  <a:schemeClr val="accent5"/>
                </a:buClr>
              </a:pPr>
              <a:endParaRPr lang="fi-FI" sz="1100" b="1" i="1" dirty="0">
                <a:solidFill>
                  <a:schemeClr val="accent5"/>
                </a:solidFill>
              </a:endParaRPr>
            </a:p>
            <a:p>
              <a:pPr marL="0" lvl="1" defTabSz="914400">
                <a:lnSpc>
                  <a:spcPct val="90000"/>
                </a:lnSpc>
                <a:spcBef>
                  <a:spcPts val="800"/>
                </a:spcBef>
                <a:buClr>
                  <a:schemeClr val="accent5"/>
                </a:buClr>
              </a:pPr>
              <a:endParaRPr lang="fi-FI" sz="1100" i="1" dirty="0">
                <a:solidFill>
                  <a:schemeClr val="accent5"/>
                </a:solidFill>
              </a:endParaRPr>
            </a:p>
            <a:p>
              <a:pPr algn="ctr"/>
              <a:endParaRPr lang="fi-FI" dirty="0"/>
            </a:p>
          </p:txBody>
        </p:sp>
        <p:sp>
          <p:nvSpPr>
            <p:cNvPr id="19" name="Rectangle 5">
              <a:extLst>
                <a:ext uri="{FF2B5EF4-FFF2-40B4-BE49-F238E27FC236}">
                  <a16:creationId xmlns:a16="http://schemas.microsoft.com/office/drawing/2014/main" id="{C8B91526-2B79-079E-1167-2BC047C97FD9}"/>
                </a:ext>
              </a:extLst>
            </p:cNvPr>
            <p:cNvSpPr/>
            <p:nvPr/>
          </p:nvSpPr>
          <p:spPr>
            <a:xfrm>
              <a:off x="5804153" y="4716584"/>
              <a:ext cx="2799504" cy="327712"/>
            </a:xfrm>
            <a:prstGeom prst="rect">
              <a:avLst/>
            </a:prstGeom>
            <a:grpFill/>
          </p:spPr>
          <p:txBody>
            <a:bodyPr wrap="square">
              <a:normAutofit lnSpcReduction="10000"/>
            </a:bodyPr>
            <a:lstStyle/>
            <a:p>
              <a:r>
                <a:rPr lang="fi-FI" sz="1600" b="1" spc="60" dirty="0">
                  <a:solidFill>
                    <a:schemeClr val="accent1">
                      <a:lumMod val="50000"/>
                      <a:alpha val="50000"/>
                    </a:schemeClr>
                  </a:solidFill>
                  <a:latin typeface="+mj-lt"/>
                </a:rPr>
                <a:t>ASIAKASLÄHTÖISYYS</a:t>
              </a:r>
            </a:p>
          </p:txBody>
        </p:sp>
      </p:grpSp>
      <p:grpSp>
        <p:nvGrpSpPr>
          <p:cNvPr id="56" name="Ryhmä 55">
            <a:extLst>
              <a:ext uri="{FF2B5EF4-FFF2-40B4-BE49-F238E27FC236}">
                <a16:creationId xmlns:a16="http://schemas.microsoft.com/office/drawing/2014/main" id="{AD931CE6-4E99-409E-26F6-6830214D5224}"/>
              </a:ext>
            </a:extLst>
          </p:cNvPr>
          <p:cNvGrpSpPr/>
          <p:nvPr/>
        </p:nvGrpSpPr>
        <p:grpSpPr>
          <a:xfrm>
            <a:off x="9027395" y="3338577"/>
            <a:ext cx="2825441" cy="2703007"/>
            <a:chOff x="9006954" y="3338577"/>
            <a:chExt cx="2825441" cy="2703007"/>
          </a:xfrm>
          <a:solidFill>
            <a:srgbClr val="E7F1F0"/>
          </a:solidFill>
        </p:grpSpPr>
        <p:sp>
          <p:nvSpPr>
            <p:cNvPr id="49" name="Rectangle 48">
              <a:extLst>
                <a:ext uri="{FF2B5EF4-FFF2-40B4-BE49-F238E27FC236}">
                  <a16:creationId xmlns:a16="http://schemas.microsoft.com/office/drawing/2014/main" id="{6D4BE364-39E7-85AC-E27A-18FC2B152C58}"/>
                </a:ext>
              </a:extLst>
            </p:cNvPr>
            <p:cNvSpPr>
              <a:spLocks/>
            </p:cNvSpPr>
            <p:nvPr/>
          </p:nvSpPr>
          <p:spPr>
            <a:xfrm>
              <a:off x="9006954" y="3338577"/>
              <a:ext cx="2825441" cy="2703007"/>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lnSpcReduction="10000"/>
            </a:bodyPr>
            <a:lstStyle/>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Vahvuusajattelu</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kumimoji="0" lang="fi-FI" sz="1100" u="none" strike="noStrike" kern="1200" cap="none" spc="0" normalizeH="0" baseline="0" noProof="0" dirty="0" err="1">
                  <a:ln>
                    <a:noFill/>
                  </a:ln>
                  <a:solidFill>
                    <a:srgbClr val="00008B"/>
                  </a:solidFill>
                  <a:effectLst/>
                  <a:uLnTx/>
                  <a:uFillTx/>
                  <a:latin typeface="Arial" panose="020B0604020202020204"/>
                  <a:ea typeface="+mn-ea"/>
                  <a:cs typeface="+mn-cs"/>
                </a:rPr>
                <a:t>Heittäy</a:t>
              </a:r>
              <a:r>
                <a:rPr lang="fi-FI" sz="1100" dirty="0" err="1">
                  <a:solidFill>
                    <a:srgbClr val="00008B"/>
                  </a:solidFill>
                  <a:latin typeface="Arial" panose="020B0604020202020204"/>
                </a:rPr>
                <a:t>tyminen</a:t>
              </a:r>
              <a:r>
                <a:rPr lang="fi-FI" sz="1100" dirty="0">
                  <a:solidFill>
                    <a:srgbClr val="00008B"/>
                  </a:solidFill>
                  <a:latin typeface="Arial" panose="020B0604020202020204"/>
                </a:rPr>
                <a:t>, luovuus</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Asiakkaiden tukeminen itseilmaisuun ja itsenäisempään toimintaan</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Yhteisen toiminnan vahvistaminen asiakkaita tukien ja yksilölliset tarpeet huomioiden</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Ennakkoluulottomuus</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Yksilöllinen kohtaaminen, yhteen hiileen puhaltaminen ja tiimityö</a:t>
              </a:r>
            </a:p>
            <a:p>
              <a:pPr marL="171450" marR="0" lvl="1" indent="-171450" algn="l" defTabSz="914400" rtl="0" eaLnBrk="1" fontAlgn="auto" latinLnBrk="0" hangingPunct="1">
                <a:lnSpc>
                  <a:spcPct val="90000"/>
                </a:lnSpc>
                <a:spcBef>
                  <a:spcPts val="800"/>
                </a:spcBef>
                <a:spcAft>
                  <a:spcPts val="0"/>
                </a:spcAft>
                <a:buClr>
                  <a:srgbClr val="00008B"/>
                </a:buClr>
                <a:buSzTx/>
                <a:buFont typeface="Arial" panose="020B0604020202020204" pitchFamily="34" charset="0"/>
                <a:buChar char="•"/>
                <a:tabLst/>
                <a:defRPr/>
              </a:pPr>
              <a:r>
                <a:rPr lang="fi-FI" sz="1100" dirty="0">
                  <a:solidFill>
                    <a:srgbClr val="00008B"/>
                  </a:solidFill>
                  <a:latin typeface="Arial" panose="020B0604020202020204"/>
                </a:rPr>
                <a:t>Kokeilemisen ja toistojen kautta oppiminen</a:t>
              </a:r>
            </a:p>
            <a:p>
              <a:pPr marL="0" lvl="1" defTabSz="914400">
                <a:lnSpc>
                  <a:spcPct val="90000"/>
                </a:lnSpc>
                <a:spcBef>
                  <a:spcPts val="800"/>
                </a:spcBef>
                <a:buClr>
                  <a:schemeClr val="accent5"/>
                </a:buClr>
              </a:pPr>
              <a:endParaRPr lang="fi-FI" sz="1100" i="1" dirty="0">
                <a:solidFill>
                  <a:schemeClr val="accent5"/>
                </a:solidFill>
              </a:endParaRPr>
            </a:p>
            <a:p>
              <a:pPr algn="ctr"/>
              <a:endParaRPr lang="fi-FI" dirty="0"/>
            </a:p>
          </p:txBody>
        </p:sp>
        <p:sp>
          <p:nvSpPr>
            <p:cNvPr id="52" name="Rectangle 6">
              <a:extLst>
                <a:ext uri="{FF2B5EF4-FFF2-40B4-BE49-F238E27FC236}">
                  <a16:creationId xmlns:a16="http://schemas.microsoft.com/office/drawing/2014/main" id="{B3C3A5B2-0355-0673-30D5-E4005611E5C2}"/>
                </a:ext>
              </a:extLst>
            </p:cNvPr>
            <p:cNvSpPr/>
            <p:nvPr/>
          </p:nvSpPr>
          <p:spPr>
            <a:xfrm>
              <a:off x="9650800" y="3352466"/>
              <a:ext cx="2089787" cy="338554"/>
            </a:xfrm>
            <a:prstGeom prst="rect">
              <a:avLst/>
            </a:prstGeom>
            <a:grpFill/>
          </p:spPr>
          <p:txBody>
            <a:bodyPr wrap="square">
              <a:spAutoFit/>
            </a:bodyPr>
            <a:lstStyle/>
            <a:p>
              <a:r>
                <a:rPr lang="fi-FI" sz="1600" b="1" spc="60" dirty="0">
                  <a:solidFill>
                    <a:schemeClr val="accent1">
                      <a:lumMod val="50000"/>
                      <a:alpha val="50000"/>
                    </a:schemeClr>
                  </a:solidFill>
                  <a:latin typeface="+mj-lt"/>
                </a:rPr>
                <a:t>ROHKEUS</a:t>
              </a:r>
            </a:p>
          </p:txBody>
        </p:sp>
      </p:grpSp>
      <p:sp>
        <p:nvSpPr>
          <p:cNvPr id="57" name="Rectangle 2">
            <a:extLst>
              <a:ext uri="{FF2B5EF4-FFF2-40B4-BE49-F238E27FC236}">
                <a16:creationId xmlns:a16="http://schemas.microsoft.com/office/drawing/2014/main" id="{0FDA2B56-6EB2-4BB6-FF01-9D7CC387EA35}"/>
              </a:ext>
            </a:extLst>
          </p:cNvPr>
          <p:cNvSpPr/>
          <p:nvPr/>
        </p:nvSpPr>
        <p:spPr>
          <a:xfrm>
            <a:off x="8855976" y="1103090"/>
            <a:ext cx="2439683" cy="338554"/>
          </a:xfrm>
          <a:prstGeom prst="rect">
            <a:avLst/>
          </a:prstGeom>
        </p:spPr>
        <p:txBody>
          <a:bodyPr wrap="square">
            <a:spAutoFit/>
          </a:bodyPr>
          <a:lstStyle/>
          <a:p>
            <a:r>
              <a:rPr lang="fi-FI" sz="1600" b="1" spc="60" dirty="0">
                <a:solidFill>
                  <a:schemeClr val="accent1">
                    <a:lumMod val="50000"/>
                    <a:alpha val="50000"/>
                  </a:schemeClr>
                </a:solidFill>
                <a:latin typeface="+mj-lt"/>
              </a:rPr>
              <a:t>TURVALLISUUS</a:t>
            </a:r>
          </a:p>
        </p:txBody>
      </p:sp>
      <p:sp>
        <p:nvSpPr>
          <p:cNvPr id="9" name="Title 1">
            <a:extLst>
              <a:ext uri="{FF2B5EF4-FFF2-40B4-BE49-F238E27FC236}">
                <a16:creationId xmlns:a16="http://schemas.microsoft.com/office/drawing/2014/main" id="{03EDADC2-326D-EFF5-B5EB-CE787A7DD5BB}"/>
              </a:ext>
            </a:extLst>
          </p:cNvPr>
          <p:cNvSpPr>
            <a:spLocks noGrp="1"/>
          </p:cNvSpPr>
          <p:nvPr>
            <p:ph type="title"/>
          </p:nvPr>
        </p:nvSpPr>
        <p:spPr>
          <a:xfrm>
            <a:off x="451413" y="194943"/>
            <a:ext cx="11289174" cy="868004"/>
          </a:xfrm>
        </p:spPr>
        <p:txBody>
          <a:bodyPr vert="horz">
            <a:normAutofit/>
          </a:bodyPr>
          <a:lstStyle/>
          <a:p>
            <a:r>
              <a:rPr lang="fi-FI"/>
              <a:t>Palvelun toimintaperiaatteet</a:t>
            </a:r>
            <a:endParaRPr lang="fi-FI" dirty="0"/>
          </a:p>
        </p:txBody>
      </p:sp>
    </p:spTree>
    <p:extLst>
      <p:ext uri="{BB962C8B-B14F-4D97-AF65-F5344CB8AC3E}">
        <p14:creationId xmlns:p14="http://schemas.microsoft.com/office/powerpoint/2010/main" val="1312657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Omavalvonnan toimeenpano</a:t>
            </a:r>
          </a:p>
        </p:txBody>
      </p:sp>
      <p:grpSp>
        <p:nvGrpSpPr>
          <p:cNvPr id="14" name="Ryhmä 13">
            <a:extLst>
              <a:ext uri="{FF2B5EF4-FFF2-40B4-BE49-F238E27FC236}">
                <a16:creationId xmlns:a16="http://schemas.microsoft.com/office/drawing/2014/main" id="{23266E1D-B50B-24FC-1124-65F196BF8B8E}"/>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890804CB-13C1-047A-484F-49AE7EDB6C4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D9F023A9-D593-19C8-966B-06713259EFFE}"/>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1A47B21B-C509-B0E1-978A-3CE061C9DDB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07FC38E1-7ADF-050F-5358-5C428B42731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9530E738-7A2D-7013-0968-121B752509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77C0B05F-6000-0139-A563-A692F82893AE}"/>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3" name="Dian numeron paikkamerkki 2">
            <a:extLst>
              <a:ext uri="{FF2B5EF4-FFF2-40B4-BE49-F238E27FC236}">
                <a16:creationId xmlns:a16="http://schemas.microsoft.com/office/drawing/2014/main" id="{E91D4EA5-F73A-298B-B4FC-81E0C3232BE9}"/>
              </a:ext>
            </a:extLst>
          </p:cNvPr>
          <p:cNvSpPr>
            <a:spLocks noGrp="1"/>
          </p:cNvSpPr>
          <p:nvPr>
            <p:ph type="sldNum" sz="quarter" idx="12"/>
          </p:nvPr>
        </p:nvSpPr>
        <p:spPr/>
        <p:txBody>
          <a:bodyPr/>
          <a:lstStyle/>
          <a:p>
            <a:fld id="{CF4BB44F-7B72-EC4D-BE8A-419BCE6CF7A5}" type="slidenum">
              <a:rPr lang="fi-FI" smtClean="0"/>
              <a:pPr/>
              <a:t>13</a:t>
            </a:fld>
            <a:endParaRPr lang="fi-FI" dirty="0"/>
          </a:p>
        </p:txBody>
      </p:sp>
    </p:spTree>
    <p:extLst>
      <p:ext uri="{BB962C8B-B14F-4D97-AF65-F5344CB8AC3E}">
        <p14:creationId xmlns:p14="http://schemas.microsoft.com/office/powerpoint/2010/main" val="2227388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96828" y="1766841"/>
            <a:ext cx="11289174" cy="4268475"/>
          </a:xfrm>
        </p:spPr>
        <p:txBody>
          <a:bodyPr vert="horz" lIns="91440" tIns="45720" rIns="91440" bIns="45720" numCol="2" spcCol="720000" rtlCol="0" anchor="t">
            <a:noAutofit/>
          </a:bodyPr>
          <a:lstStyle/>
          <a:p>
            <a:pPr marL="0" lvl="1">
              <a:lnSpc>
                <a:spcPct val="110000"/>
              </a:lnSpc>
              <a:spcBef>
                <a:spcPts val="789"/>
              </a:spcBef>
              <a:spcAft>
                <a:spcPts val="175"/>
              </a:spcAft>
            </a:pPr>
            <a:r>
              <a:rPr lang="fi-FI" sz="1200" b="1" dirty="0">
                <a:ea typeface="Inter" panose="02000503000000020004" pitchFamily="2" charset="0"/>
              </a:rPr>
              <a:t>Asiakas- ja potilasturvallisuutta vaarantavien riskien tunnistaminen on omavalvontasuunnitelman ja omavalvonnan toimeenpanon lähtökohta</a:t>
            </a:r>
            <a:r>
              <a:rPr lang="fi-FI" sz="1200" dirty="0">
                <a:ea typeface="Inter" panose="02000503000000020004" pitchFamily="2" charset="0"/>
              </a:rPr>
              <a:t>. Ilman riskien tunnistamista ei riskejä voida ennaltaehkäistä eikä toteutuneisiin epäkohtiin voida puuttua suunnitelmallisesti. Omavalvonta perustuu riskienhallintaan, jossa palveluun liittyviä riskejä ja mahdollisia epäkohtien uhkia arvioidaan monipuolisesti asiakkaan saaman palvelun näkökulmasta.</a:t>
            </a:r>
          </a:p>
          <a:p>
            <a:pPr marL="0" lvl="1">
              <a:lnSpc>
                <a:spcPct val="110000"/>
              </a:lnSpc>
              <a:spcBef>
                <a:spcPts val="789"/>
              </a:spcBef>
              <a:spcAft>
                <a:spcPts val="175"/>
              </a:spcAft>
            </a:pPr>
            <a:r>
              <a:rPr lang="fi-FI" sz="1200" b="1" dirty="0">
                <a:ea typeface="Inter" panose="02000503000000020004" pitchFamily="2" charset="0"/>
              </a:rPr>
              <a:t>Riskit voivat aiheutua esimerkiksi</a:t>
            </a:r>
            <a:r>
              <a:rPr lang="fi-FI" sz="1200" dirty="0">
                <a:ea typeface="Inter" panose="02000503000000020004" pitchFamily="2" charset="0"/>
              </a:rPr>
              <a:t> riittämättömästä henkilöstömitoituksesta, toimintakulttuurista, perusteettomasta asiakkaan itsemääräämisoikeuden rajoittamisesta</a:t>
            </a:r>
            <a:r>
              <a:rPr lang="fi-FI" dirty="0">
                <a:ea typeface="Inter" panose="02000503000000020004" pitchFamily="2" charset="0"/>
              </a:rPr>
              <a:t> tai </a:t>
            </a:r>
            <a:r>
              <a:rPr lang="fi-FI" sz="1200" dirty="0">
                <a:ea typeface="Inter" panose="02000503000000020004" pitchFamily="2" charset="0"/>
              </a:rPr>
              <a:t>fyysisestä toimintaympäristöstä (esim. esteettömyydessä ja toimitilojen soveltuvuudessa esiintyy ongelmia tai vaikeakäyttöiset laitteet). Usein riskit ovat monien toimintojen summa. </a:t>
            </a:r>
            <a:r>
              <a:rPr lang="fi-FI" sz="1200" b="1" dirty="0">
                <a:ea typeface="Inter" panose="02000503000000020004" pitchFamily="2" charset="0"/>
              </a:rPr>
              <a:t>Riskienhallinnan onnistuminen edellyttää, että työyhteisössä on avoin ja turvallinen keskusteluilmapiiri</a:t>
            </a:r>
            <a:r>
              <a:rPr lang="fi-FI" sz="1200" dirty="0">
                <a:ea typeface="Inter" panose="02000503000000020004" pitchFamily="2" charset="0"/>
              </a:rPr>
              <a:t>, jossa sekä henkilöstö että asiakkaat ja heidän omaisensa uskaltavat tuoda esille laatuun ja asiakasturvallisuuteen liittyviä havaintojaan. Riskienhallinnan luonteeseen kuuluu, ettei työ ole koskaan valmista.</a:t>
            </a:r>
          </a:p>
          <a:p>
            <a:pPr marL="0" lvl="1">
              <a:lnSpc>
                <a:spcPct val="110000"/>
              </a:lnSpc>
              <a:spcBef>
                <a:spcPts val="789"/>
              </a:spcBef>
              <a:spcAft>
                <a:spcPts val="175"/>
              </a:spcAft>
              <a:defRPr/>
            </a:pPr>
            <a:r>
              <a:rPr lang="fi-FI" b="1" dirty="0">
                <a:latin typeface="Arial"/>
                <a:cs typeface="Arial"/>
              </a:rPr>
              <a:t>Sosiaalipalveluissa mahdollisesti ilmeneviä riskejä ja/tai epäkohtia </a:t>
            </a:r>
            <a:r>
              <a:rPr lang="fi-FI" dirty="0">
                <a:latin typeface="Arial"/>
                <a:cs typeface="Arial"/>
              </a:rPr>
              <a:t>ovat turvallisuusriskit, </a:t>
            </a:r>
            <a:r>
              <a:rPr lang="fi-FI" sz="1200" b="0" kern="100" dirty="0">
                <a:effectLst/>
                <a:latin typeface="Arial"/>
                <a:cs typeface="Arial"/>
              </a:rPr>
              <a:t>asiakkaalle tapahtuneet </a:t>
            </a:r>
            <a:r>
              <a:rPr lang="fi-FI" sz="1200" b="0" strike="noStrike" kern="100" dirty="0">
                <a:effectLst/>
                <a:latin typeface="Arial"/>
                <a:cs typeface="Arial"/>
              </a:rPr>
              <a:t>vaaratilanteet, kuten </a:t>
            </a:r>
            <a:r>
              <a:rPr lang="fi-FI" kern="100" dirty="0">
                <a:latin typeface="Arial"/>
                <a:cs typeface="Arial"/>
              </a:rPr>
              <a:t>l</a:t>
            </a:r>
            <a:r>
              <a:rPr lang="fi-FI" sz="1200" b="0" kern="100" noProof="0" dirty="0">
                <a:effectLst/>
                <a:latin typeface="Arial"/>
                <a:cs typeface="Arial"/>
              </a:rPr>
              <a:t>äheltä piti </a:t>
            </a:r>
            <a:r>
              <a:rPr lang="fi-FI" i="1" kern="100" noProof="0" dirty="0">
                <a:effectLst/>
                <a:latin typeface="Arial"/>
                <a:cs typeface="Arial"/>
              </a:rPr>
              <a:t>-</a:t>
            </a:r>
            <a:r>
              <a:rPr lang="fi-FI" sz="1200" kern="100" noProof="0" dirty="0">
                <a:effectLst/>
                <a:latin typeface="Arial"/>
                <a:cs typeface="Arial"/>
              </a:rPr>
              <a:t>tilantee</a:t>
            </a:r>
            <a:r>
              <a:rPr lang="fi-FI" kern="100" dirty="0">
                <a:latin typeface="Arial"/>
                <a:cs typeface="Arial"/>
              </a:rPr>
              <a:t>t</a:t>
            </a:r>
            <a:r>
              <a:rPr lang="fi-FI" sz="1200" b="0" kern="100" noProof="0" dirty="0">
                <a:effectLst/>
                <a:latin typeface="Arial"/>
                <a:cs typeface="Arial"/>
              </a:rPr>
              <a:t>, haittatapahtumat ja </a:t>
            </a:r>
            <a:r>
              <a:rPr lang="fi-FI" sz="1200" b="0" strike="noStrike" kern="100" dirty="0">
                <a:effectLst/>
                <a:latin typeface="Arial"/>
                <a:cs typeface="Arial"/>
              </a:rPr>
              <a:t>lääkepoikkeamat sekä </a:t>
            </a:r>
            <a:r>
              <a:rPr lang="fi-FI" sz="1200" b="0" kern="100" noProof="0" dirty="0">
                <a:effectLst/>
                <a:latin typeface="Arial"/>
                <a:cs typeface="Arial"/>
              </a:rPr>
              <a:t>asiakkaan epäasiallinen kohtelu. </a:t>
            </a:r>
            <a:r>
              <a:rPr lang="fi-FI" dirty="0">
                <a:latin typeface="Arial"/>
                <a:cs typeface="Arial"/>
              </a:rPr>
              <a:t>Henkilökunta tekee kaikista läheltä piti -tilanteista tai asiakkaalle tapahtuneista poikkeamatilanteista ilmoituksen ja lähettää sen esihenkilön käsiteltäväksi. </a:t>
            </a:r>
            <a:endParaRPr lang="fi-FI" dirty="0">
              <a:ea typeface="Inter" panose="02000503000000020004" pitchFamily="2" charset="0"/>
            </a:endParaRPr>
          </a:p>
          <a:p>
            <a:pPr marL="0" lvl="1">
              <a:lnSpc>
                <a:spcPct val="110000"/>
              </a:lnSpc>
              <a:spcBef>
                <a:spcPts val="789"/>
              </a:spcBef>
              <a:spcAft>
                <a:spcPts val="175"/>
              </a:spcAft>
              <a:defRPr/>
            </a:pPr>
            <a:r>
              <a:rPr lang="fi-FI" b="1" dirty="0">
                <a:ea typeface="Inter" panose="02000503000000020004" pitchFamily="2" charset="0"/>
              </a:rPr>
              <a:t>Asiakkaat voivat kertoa havaitsemistaan riskeistä</a:t>
            </a:r>
            <a:r>
              <a:rPr lang="fi-FI" dirty="0">
                <a:ea typeface="Inter" panose="02000503000000020004" pitchFamily="2" charset="0"/>
              </a:rPr>
              <a:t>, uhista, epäkohdista tai laatupoikkeamista suoraan työntekijöille, jotka vievät tiedon esihenkilölle käsiteltäväksi tilanteen mukaisesti. Asiakkailla ja omaisilla on mahdollisuus tehdä myös </a:t>
            </a:r>
            <a:r>
              <a:rPr lang="fi-FI" dirty="0">
                <a:ea typeface="Inter" panose="02000503000000020004" pitchFamily="2" charset="0"/>
                <a:hlinkClick r:id="rId3"/>
              </a:rPr>
              <a:t>Eloisan internetsivuilla</a:t>
            </a:r>
            <a:r>
              <a:rPr lang="fi-FI" dirty="0">
                <a:ea typeface="Inter" panose="02000503000000020004" pitchFamily="2" charset="0"/>
              </a:rPr>
              <a:t>. </a:t>
            </a:r>
          </a:p>
          <a:p>
            <a:pPr marL="0" lvl="1">
              <a:lnSpc>
                <a:spcPct val="110000"/>
              </a:lnSpc>
              <a:spcBef>
                <a:spcPts val="789"/>
              </a:spcBef>
              <a:spcAft>
                <a:spcPts val="175"/>
              </a:spcAft>
              <a:defRPr/>
            </a:pPr>
            <a:r>
              <a:rPr lang="fi-FI" sz="2000" b="1" dirty="0">
                <a:ea typeface="Inter" panose="02000503000000020004" pitchFamily="2" charset="0"/>
                <a:cs typeface="Times New Roman" panose="02020603050405020304" pitchFamily="18" charset="0"/>
              </a:rPr>
              <a:t>Ilmoitusvelvollisuus </a:t>
            </a:r>
            <a:r>
              <a:rPr lang="fi-FI" b="1" dirty="0">
                <a:ea typeface="Inter" panose="02000503000000020004" pitchFamily="2" charset="0"/>
                <a:cs typeface="Times New Roman" panose="02020603050405020304" pitchFamily="18" charset="0"/>
              </a:rPr>
              <a:t>(Valvontalaki 29§)</a:t>
            </a:r>
          </a:p>
          <a:p>
            <a:pPr marL="0" lvl="1">
              <a:lnSpc>
                <a:spcPct val="110000"/>
              </a:lnSpc>
              <a:spcBef>
                <a:spcPts val="789"/>
              </a:spcBef>
              <a:spcAft>
                <a:spcPts val="175"/>
              </a:spcAft>
              <a:defRPr/>
            </a:pPr>
            <a:r>
              <a:rPr lang="fi-FI" b="1" dirty="0">
                <a:latin typeface="Arial"/>
                <a:cs typeface="Arial"/>
              </a:rPr>
              <a:t>Työntekijän on ilmoitettava viipymättä salassapitosäännösten estämättä palveluyksikön esihenkilölle, jos hän tehtävissään huomaa tai saa tietoonsa epäkohdan tai ilmeisen epäkohdan uhan asiakkaan sosiaali- ja terveydenhuollon toteuttamisessa tai muun lainvastaisuuden.</a:t>
            </a:r>
            <a:r>
              <a:rPr lang="fi-FI" dirty="0">
                <a:latin typeface="Arial"/>
                <a:cs typeface="Arial"/>
              </a:rPr>
              <a:t> </a:t>
            </a:r>
          </a:p>
          <a:p>
            <a:pPr marL="0" lvl="1">
              <a:lnSpc>
                <a:spcPct val="110000"/>
              </a:lnSpc>
              <a:spcBef>
                <a:spcPts val="789"/>
              </a:spcBef>
              <a:spcAft>
                <a:spcPts val="175"/>
              </a:spcAft>
              <a:defRPr/>
            </a:pPr>
            <a:r>
              <a:rPr lang="fi-FI" dirty="0">
                <a:latin typeface="Arial"/>
                <a:cs typeface="Arial"/>
              </a:rPr>
              <a:t>Ilmoituksen vastaanottaneen henkilön on ilmoitettava asiasta palvelu/tulosaluepäällikölle. Esihenkilön ja palvelu/tulosaluepäällikön  on ryhdyttävä toimenpiteisiin epäkohdan tai ilmeisen epäkohdan uhan taikka muun lainvastaisuuden korjaamiseksi. </a:t>
            </a:r>
          </a:p>
          <a:p>
            <a:pPr marL="0" lvl="1">
              <a:lnSpc>
                <a:spcPct val="110000"/>
              </a:lnSpc>
              <a:spcBef>
                <a:spcPts val="789"/>
              </a:spcBef>
              <a:spcAft>
                <a:spcPts val="175"/>
              </a:spcAft>
              <a:defRPr/>
            </a:pPr>
            <a:r>
              <a:rPr lang="fi-FI" dirty="0">
                <a:latin typeface="Arial"/>
                <a:cs typeface="Arial"/>
              </a:rPr>
              <a:t>Ilmoitus tehdään Kerralla-valikossa olevalla sähköisellä </a:t>
            </a:r>
            <a:r>
              <a:rPr lang="fi-FI" b="1" dirty="0">
                <a:latin typeface="Arial"/>
                <a:cs typeface="Arial"/>
              </a:rPr>
              <a:t>henkilöstön ilmoitusvelvollisuus </a:t>
            </a:r>
            <a:r>
              <a:rPr lang="fi-FI" dirty="0">
                <a:latin typeface="Arial"/>
                <a:cs typeface="Arial"/>
              </a:rPr>
              <a:t>-lomakkeella, jonka yksikön esihenkilö käsittelee. </a:t>
            </a:r>
            <a:endParaRPr lang="fi-FI" dirty="0"/>
          </a:p>
        </p:txBody>
      </p:sp>
      <p:cxnSp>
        <p:nvCxnSpPr>
          <p:cNvPr id="30" name="Straight Connector 29">
            <a:extLst>
              <a:ext uri="{FF2B5EF4-FFF2-40B4-BE49-F238E27FC236}">
                <a16:creationId xmlns:a16="http://schemas.microsoft.com/office/drawing/2014/main" id="{4BDD89E9-7686-420D-E45B-9EB9C93B0D0C}"/>
              </a:ext>
            </a:extLst>
          </p:cNvPr>
          <p:cNvCxnSpPr>
            <a:cxnSpLocks/>
          </p:cNvCxnSpPr>
          <p:nvPr/>
        </p:nvCxnSpPr>
        <p:spPr>
          <a:xfrm flipH="1">
            <a:off x="5249260" y="1211481"/>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6" name="Title 27">
            <a:extLst>
              <a:ext uri="{FF2B5EF4-FFF2-40B4-BE49-F238E27FC236}">
                <a16:creationId xmlns:a16="http://schemas.microsoft.com/office/drawing/2014/main" id="{8B27A281-EB9B-B3AE-7BB5-18379EAF01FF}"/>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 ja epäkohtien tunnistaminen ja niiden korjaaminen</a:t>
            </a:r>
          </a:p>
        </p:txBody>
      </p:sp>
      <p:sp>
        <p:nvSpPr>
          <p:cNvPr id="37" name="TextBox 36">
            <a:extLst>
              <a:ext uri="{FF2B5EF4-FFF2-40B4-BE49-F238E27FC236}">
                <a16:creationId xmlns:a16="http://schemas.microsoft.com/office/drawing/2014/main" id="{6FE2F186-0CC1-3E81-EB1A-EF46BF29625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grpSp>
        <p:nvGrpSpPr>
          <p:cNvPr id="11" name="Ryhmä 10">
            <a:extLst>
              <a:ext uri="{FF2B5EF4-FFF2-40B4-BE49-F238E27FC236}">
                <a16:creationId xmlns:a16="http://schemas.microsoft.com/office/drawing/2014/main" id="{234C3B79-AB49-F0AB-6D43-F59E3E6C545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31D14321-115E-15B4-04B8-622F193AAFC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3">
              <a:extLst>
                <a:ext uri="{FF2B5EF4-FFF2-40B4-BE49-F238E27FC236}">
                  <a16:creationId xmlns:a16="http://schemas.microsoft.com/office/drawing/2014/main" id="{07C92492-53AC-83EB-204C-6E7963DF0FD5}"/>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4">
              <a:extLst>
                <a:ext uri="{FF2B5EF4-FFF2-40B4-BE49-F238E27FC236}">
                  <a16:creationId xmlns:a16="http://schemas.microsoft.com/office/drawing/2014/main" id="{D7BF28D3-2315-912E-37AC-EEC28E8219C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5">
              <a:extLst>
                <a:ext uri="{FF2B5EF4-FFF2-40B4-BE49-F238E27FC236}">
                  <a16:creationId xmlns:a16="http://schemas.microsoft.com/office/drawing/2014/main" id="{FE9F09EC-6619-4C08-EE0C-F35162889C2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6">
              <a:extLst>
                <a:ext uri="{FF2B5EF4-FFF2-40B4-BE49-F238E27FC236}">
                  <a16:creationId xmlns:a16="http://schemas.microsoft.com/office/drawing/2014/main" id="{8150C08D-A58D-BD6D-581C-ECE5DD24F28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3D8D2EA5-EA89-5D2F-1B2D-07CA044A9BD4}"/>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Dian numeron paikkamerkki 1">
            <a:extLst>
              <a:ext uri="{FF2B5EF4-FFF2-40B4-BE49-F238E27FC236}">
                <a16:creationId xmlns:a16="http://schemas.microsoft.com/office/drawing/2014/main" id="{65DD1A24-39BB-7850-5924-03F31DA43FD1}"/>
              </a:ext>
            </a:extLst>
          </p:cNvPr>
          <p:cNvSpPr>
            <a:spLocks noGrp="1"/>
          </p:cNvSpPr>
          <p:nvPr>
            <p:ph type="sldNum" sz="quarter" idx="12"/>
          </p:nvPr>
        </p:nvSpPr>
        <p:spPr/>
        <p:txBody>
          <a:bodyPr/>
          <a:lstStyle/>
          <a:p>
            <a:fld id="{CF4BB44F-7B72-EC4D-BE8A-419BCE6CF7A5}" type="slidenum">
              <a:rPr lang="fi-FI" smtClean="0"/>
              <a:pPr/>
              <a:t>14</a:t>
            </a:fld>
            <a:endParaRPr lang="fi-FI" dirty="0"/>
          </a:p>
        </p:txBody>
      </p:sp>
    </p:spTree>
    <p:extLst>
      <p:ext uri="{BB962C8B-B14F-4D97-AF65-F5344CB8AC3E}">
        <p14:creationId xmlns:p14="http://schemas.microsoft.com/office/powerpoint/2010/main" val="548117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0D40D19-8995-20C2-CC22-29D6AE9B8E3C}"/>
              </a:ext>
            </a:extLst>
          </p:cNvPr>
          <p:cNvSpPr>
            <a:spLocks noGrp="1"/>
          </p:cNvSpPr>
          <p:nvPr>
            <p:ph type="title"/>
          </p:nvPr>
        </p:nvSpPr>
        <p:spPr>
          <a:xfrm>
            <a:off x="451413" y="432189"/>
            <a:ext cx="11289174" cy="868004"/>
          </a:xfrm>
        </p:spPr>
        <p:txBody>
          <a:bodyPr vert="horz"/>
          <a:lstStyle/>
          <a:p>
            <a:r>
              <a:rPr lang="fi-FI" sz="2400" b="1" dirty="0">
                <a:ea typeface="Inter" panose="02000503000000020004" pitchFamily="2" charset="0"/>
                <a:cs typeface="Times New Roman" panose="02020603050405020304" pitchFamily="18" charset="0"/>
              </a:rPr>
              <a:t>Käsitteet ja käsitehierarkia </a:t>
            </a:r>
            <a:endParaRPr lang="fi-FI" dirty="0"/>
          </a:p>
        </p:txBody>
      </p:sp>
      <p:sp>
        <p:nvSpPr>
          <p:cNvPr id="4" name="Content Placeholder 29">
            <a:extLst>
              <a:ext uri="{FF2B5EF4-FFF2-40B4-BE49-F238E27FC236}">
                <a16:creationId xmlns:a16="http://schemas.microsoft.com/office/drawing/2014/main" id="{EB006210-9E46-7CFC-8B7F-1146A9A6E142}"/>
              </a:ext>
            </a:extLst>
          </p:cNvPr>
          <p:cNvSpPr>
            <a:spLocks noGrp="1"/>
          </p:cNvSpPr>
          <p:nvPr>
            <p:ph sz="half" idx="1"/>
          </p:nvPr>
        </p:nvSpPr>
        <p:spPr>
          <a:xfrm>
            <a:off x="451413" y="1435130"/>
            <a:ext cx="11289174" cy="5127595"/>
          </a:xfrm>
        </p:spPr>
        <p:txBody>
          <a:bodyPr lIns="0" rIns="0" numCol="3"/>
          <a:lstStyle/>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a:t>
            </a:r>
          </a:p>
          <a:p>
            <a:pPr marL="0" lvl="1">
              <a:lnSpc>
                <a:spcPct val="100000"/>
              </a:lnSpc>
              <a:spcBef>
                <a:spcPts val="0"/>
              </a:spcBef>
              <a:spcAft>
                <a:spcPts val="175"/>
              </a:spcAft>
            </a:pPr>
            <a:r>
              <a:rPr lang="fi-FI" dirty="0"/>
              <a:t>Asiakas- ja potilasturvallisuutta vaarantava riski:</a:t>
            </a:r>
          </a:p>
          <a:p>
            <a:pPr marL="171450" lvl="1" indent="-171450">
              <a:lnSpc>
                <a:spcPct val="100000"/>
              </a:lnSpc>
              <a:spcBef>
                <a:spcPts val="0"/>
              </a:spcBef>
              <a:spcAft>
                <a:spcPts val="175"/>
              </a:spcAft>
              <a:buFont typeface="Arial" panose="020B0604020202020204" pitchFamily="34" charset="0"/>
              <a:buChar char="•"/>
            </a:pPr>
            <a:r>
              <a:rPr lang="fi-FI" dirty="0"/>
              <a:t>laite / laitteen käyttö</a:t>
            </a:r>
          </a:p>
          <a:p>
            <a:pPr marL="171450" lvl="1" indent="-171450">
              <a:lnSpc>
                <a:spcPct val="100000"/>
              </a:lnSpc>
              <a:spcBef>
                <a:spcPts val="0"/>
              </a:spcBef>
              <a:spcAft>
                <a:spcPts val="175"/>
              </a:spcAft>
              <a:buFont typeface="Arial" panose="020B0604020202020204" pitchFamily="34" charset="0"/>
              <a:buChar char="•"/>
            </a:pPr>
            <a:r>
              <a:rPr lang="fi-FI" dirty="0"/>
              <a:t>hoitomenetelmä / hoitaminen </a:t>
            </a:r>
          </a:p>
          <a:p>
            <a:pPr marL="171450" lvl="1" indent="-171450">
              <a:lnSpc>
                <a:spcPct val="100000"/>
              </a:lnSpc>
              <a:spcBef>
                <a:spcPts val="0"/>
              </a:spcBef>
              <a:spcAft>
                <a:spcPts val="175"/>
              </a:spcAft>
              <a:buFont typeface="Arial" panose="020B0604020202020204" pitchFamily="34" charset="0"/>
              <a:buChar char="•"/>
            </a:pPr>
            <a:r>
              <a:rPr lang="fi-FI" dirty="0"/>
              <a:t>lääke / lääkitys</a:t>
            </a:r>
          </a:p>
          <a:p>
            <a:pPr marL="171450" lvl="1" indent="-171450">
              <a:lnSpc>
                <a:spcPct val="100000"/>
              </a:lnSpc>
              <a:spcBef>
                <a:spcPts val="0"/>
              </a:spcBef>
              <a:spcAft>
                <a:spcPts val="175"/>
              </a:spcAft>
              <a:buFont typeface="Arial" panose="020B0604020202020204" pitchFamily="34" charset="0"/>
              <a:buChar char="•"/>
            </a:pPr>
            <a:r>
              <a:rPr lang="fi-FI" dirty="0"/>
              <a:t>asiakaskohteeseen liittyvä turvallisuusriski</a:t>
            </a:r>
          </a:p>
          <a:p>
            <a:pPr marL="0" lvl="1">
              <a:lnSpc>
                <a:spcPct val="100000"/>
              </a:lnSpc>
              <a:spcBef>
                <a:spcPts val="0"/>
              </a:spcBef>
              <a:spcAft>
                <a:spcPts val="175"/>
              </a:spcAft>
            </a:pPr>
            <a:endParaRPr lang="fi-FI" dirty="0"/>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Riskienhallinta</a:t>
            </a:r>
          </a:p>
          <a:p>
            <a:pPr marL="0" lvl="1">
              <a:lnSpc>
                <a:spcPct val="100000"/>
              </a:lnSpc>
              <a:spcBef>
                <a:spcPts val="0"/>
              </a:spcBef>
              <a:spcAft>
                <a:spcPts val="175"/>
              </a:spcAft>
            </a:pPr>
            <a:r>
              <a:rPr lang="fi-FI" dirty="0"/>
              <a:t>Seurauksiltaan merkittävien kielteisten tapahtumien järjestelmällistä määrittelyä ja niihin varautumista. Riskienhallinnalla varmistetaan, että organisaatiolla on riittävästi tietoa toiminnan, toimijoiden ja toimintaympäristön riskeistä. </a:t>
            </a:r>
          </a:p>
          <a:p>
            <a:pPr marL="0" lvl="1">
              <a:lnSpc>
                <a:spcPct val="100000"/>
              </a:lnSpc>
              <a:spcBef>
                <a:spcPts val="0"/>
              </a:spcBef>
              <a:spcAft>
                <a:spcPts val="175"/>
              </a:spcAft>
            </a:pPr>
            <a:endParaRPr lang="fi-FI" sz="2000" b="1" dirty="0">
              <a:ea typeface="Inter" panose="02000503000000020004" pitchFamily="2" charset="0"/>
              <a:cs typeface="Times New Roman" panose="02020603050405020304" pitchFamily="18" charset="0"/>
            </a:endParaRPr>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Poikkeama</a:t>
            </a:r>
            <a:endParaRPr lang="fi-FI" sz="2000" dirty="0">
              <a:ea typeface="Inter" panose="02000503000000020004" pitchFamily="2" charset="0"/>
              <a:cs typeface="Times New Roman" panose="02020603050405020304" pitchFamily="18" charset="0"/>
            </a:endParaRPr>
          </a:p>
          <a:p>
            <a:pPr marL="0" lvl="1">
              <a:lnSpc>
                <a:spcPct val="100000"/>
              </a:lnSpc>
              <a:spcBef>
                <a:spcPts val="0"/>
              </a:spcBef>
              <a:spcAft>
                <a:spcPts val="175"/>
              </a:spcAft>
            </a:pPr>
            <a:r>
              <a:rPr lang="fi-FI" dirty="0"/>
              <a:t>Mikä tahansa suunnitellusta tai sovitusta poikkeava tapahtuma, joka voi johtaa haittatapahtumaan. Poikkeama voi johtua tekemisestä, tekemättä jättämisestä tai suojausten pettämisestä.</a:t>
            </a:r>
          </a:p>
          <a:p>
            <a:pPr marL="0" lvl="1">
              <a:lnSpc>
                <a:spcPct val="100000"/>
              </a:lnSpc>
              <a:spcBef>
                <a:spcPts val="0"/>
              </a:spcBef>
              <a:spcAft>
                <a:spcPts val="600"/>
              </a:spcAft>
            </a:pPr>
            <a:r>
              <a:rPr lang="fi-FI" sz="2000" b="1" dirty="0">
                <a:cs typeface="Times New Roman" panose="02020603050405020304" pitchFamily="18" charset="0"/>
              </a:rPr>
              <a:t>Epäkohta tai </a:t>
            </a:r>
            <a:br>
              <a:rPr lang="fi-FI" sz="2000" b="1" dirty="0">
                <a:cs typeface="Times New Roman" panose="02020603050405020304" pitchFamily="18" charset="0"/>
              </a:rPr>
            </a:br>
            <a:r>
              <a:rPr lang="fi-FI" sz="2000" b="1" dirty="0">
                <a:cs typeface="Times New Roman" panose="02020603050405020304" pitchFamily="18" charset="0"/>
              </a:rPr>
              <a:t>epäkohdan uhka </a:t>
            </a:r>
          </a:p>
          <a:p>
            <a:pPr marL="0" lvl="1">
              <a:lnSpc>
                <a:spcPct val="100000"/>
              </a:lnSpc>
              <a:spcBef>
                <a:spcPts val="0"/>
              </a:spcBef>
              <a:spcAft>
                <a:spcPts val="600"/>
              </a:spcAft>
            </a:pPr>
            <a:r>
              <a:rPr lang="fi-FI" dirty="0">
                <a:cs typeface="Times New Roman" panose="02020603050405020304" pitchFamily="18" charset="0"/>
              </a:rPr>
              <a:t>Epäkohdalla tarkoitetaan esim. asiakas- ja potilasturvallisuudessa ilmeneviä puutteita, asiakkaan tai potilaan kaltoin kohtelua ja toimintakulttuuriin sisältyviä asiakkaalle tai potilaalle vahingollisia toimia. Kaltoin kohtelulla tarkoitetaan fyysistä, psyykkistä tai lääkkeillä aiheutettua toimintaa. Toimintakulttuuriin sisältyvissä ongelmissa voi olla kyse esimerkiksi yksilön perusoikeuksien tosiasiallisesta rajoittamisesta vakiintuneena käytäntönä ilman lainsäädännössä olevien edellytysten täyttymistä. Muulla lainvastaisuudella tarkoitetaan palveluja ja niiden saatavuutta tai järjestämistä tai asiakkaan ja potilaan oikeuksista annetun sääntelyn rikkomista.</a:t>
            </a: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r>
              <a:rPr lang="fi-FI" sz="2000" b="1" dirty="0">
                <a:cs typeface="Times New Roman" panose="02020603050405020304" pitchFamily="18" charset="0"/>
              </a:rPr>
              <a:t>Vaaratilanne</a:t>
            </a:r>
          </a:p>
          <a:p>
            <a:pPr marL="0" lvl="1">
              <a:lnSpc>
                <a:spcPct val="100000"/>
              </a:lnSpc>
              <a:spcBef>
                <a:spcPts val="0"/>
              </a:spcBef>
              <a:spcAft>
                <a:spcPts val="175"/>
              </a:spcAft>
            </a:pPr>
            <a:r>
              <a:rPr lang="fi-FI" dirty="0"/>
              <a:t>Asiakkaan turvallisuuden vaarantava tapahtuma, joka aiheuttaa haittaa asiakkaalle (=haittatapahtuma) tai voi aiheuttaa haittaa asiakkaalle (= läheltä piti -tapahtuma). </a:t>
            </a: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Haittatapahtuma</a:t>
            </a:r>
            <a:br>
              <a:rPr lang="fi-FI" sz="2000" b="1" dirty="0">
                <a:cs typeface="Times New Roman" panose="02020603050405020304" pitchFamily="18" charset="0"/>
              </a:rPr>
            </a:br>
            <a:r>
              <a:rPr lang="fi-FI" dirty="0"/>
              <a:t>Asiakkaan turvallisuuden vaarantava tapahtuma, joka aiheuttaa haittaa asiakkaalle</a:t>
            </a:r>
          </a:p>
          <a:p>
            <a:pPr marL="171450" indent="-171450">
              <a:lnSpc>
                <a:spcPct val="100000"/>
              </a:lnSpc>
              <a:spcBef>
                <a:spcPts val="0"/>
              </a:spcBef>
              <a:buFont typeface="Arial" panose="020B0604020202020204" pitchFamily="34" charset="0"/>
              <a:buChar char="•"/>
            </a:pP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Läheltä piti </a:t>
            </a:r>
            <a:r>
              <a:rPr lang="fi-FI" sz="2000" b="1" i="1" dirty="0">
                <a:cs typeface="Times New Roman" panose="02020603050405020304" pitchFamily="18" charset="0"/>
              </a:rPr>
              <a:t>-</a:t>
            </a:r>
            <a:r>
              <a:rPr lang="fi-FI" sz="2000" b="1" dirty="0">
                <a:cs typeface="Times New Roman" panose="02020603050405020304" pitchFamily="18" charset="0"/>
              </a:rPr>
              <a:t>tilanne</a:t>
            </a:r>
            <a:br>
              <a:rPr lang="fi-FI" sz="2000" b="1" dirty="0">
                <a:cs typeface="Times New Roman" panose="02020603050405020304" pitchFamily="18" charset="0"/>
              </a:rPr>
            </a:br>
            <a:r>
              <a:rPr lang="fi-FI" dirty="0"/>
              <a:t>Vaaratilanne, joka olisi voinut aiheuttaa haittaa asiakkaalle. Haitalta vältyttiin joko sattumalta tai siksi, että poikkeama tai vaaratilanne havaittiin ja haitalliset seuraukset pystyttiin estämään ajoissa </a:t>
            </a:r>
          </a:p>
          <a:p>
            <a:pPr marL="0" lvl="1">
              <a:lnSpc>
                <a:spcPct val="100000"/>
              </a:lnSpc>
              <a:spcBef>
                <a:spcPts val="0"/>
              </a:spcBef>
              <a:spcAft>
                <a:spcPts val="600"/>
              </a:spcAft>
            </a:pPr>
            <a:endParaRPr lang="fi-FI" sz="2000" b="1" dirty="0">
              <a:cs typeface="Times New Roman" panose="02020603050405020304" pitchFamily="18" charset="0"/>
            </a:endParaRPr>
          </a:p>
        </p:txBody>
      </p:sp>
    </p:spTree>
    <p:extLst>
      <p:ext uri="{BB962C8B-B14F-4D97-AF65-F5344CB8AC3E}">
        <p14:creationId xmlns:p14="http://schemas.microsoft.com/office/powerpoint/2010/main" val="2011928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hink-cell data - do not delete" hidden="1">
            <a:extLst>
              <a:ext uri="{FF2B5EF4-FFF2-40B4-BE49-F238E27FC236}">
                <a16:creationId xmlns:a16="http://schemas.microsoft.com/office/drawing/2014/main" id="{3639917E-E440-F42D-8014-9274BCA50DB5}"/>
              </a:ext>
            </a:extLst>
          </p:cNvPr>
          <p:cNvGraphicFramePr>
            <a:graphicFrameLocks noChangeAspect="1"/>
          </p:cNvGraphicFramePr>
          <p:nvPr>
            <p:custDataLst>
              <p:tags r:id="rId1"/>
            </p:custDataLst>
            <p:extLst>
              <p:ext uri="{D42A27DB-BD31-4B8C-83A1-F6EECF244321}">
                <p14:modId xmlns:p14="http://schemas.microsoft.com/office/powerpoint/2010/main" val="23635295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6" name="think-cell data - do not delete" hidden="1">
                        <a:extLst>
                          <a:ext uri="{FF2B5EF4-FFF2-40B4-BE49-F238E27FC236}">
                            <a16:creationId xmlns:a16="http://schemas.microsoft.com/office/drawing/2014/main" id="{3639917E-E440-F42D-8014-9274BCA50D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51413" y="1825627"/>
            <a:ext cx="11289174" cy="4368985"/>
          </a:xfrm>
        </p:spPr>
        <p:txBody>
          <a:bodyPr numCol="2"/>
          <a:lstStyle/>
          <a:p>
            <a:pPr marL="0" lvl="1">
              <a:lnSpc>
                <a:spcPct val="110000"/>
              </a:lnSpc>
              <a:spcBef>
                <a:spcPts val="0"/>
              </a:spcBef>
            </a:pPr>
            <a:r>
              <a:rPr lang="fi-FI" sz="1200" dirty="0">
                <a:ea typeface="Inter" panose="02000503000000020004" pitchFamily="2" charset="0"/>
              </a:rPr>
              <a:t>Riskienhallinnassa laatua ja asiakasturvallisuutta parannetaan tunnistamalla jo ennalta ne kriittiset työvaiheet, joissa toiminnalle asetettujen vaatimusten ja tavoitteiden toteutuminen on vaarassa. Riskienhallintaan kuuluu suunnitelmallinen toiminta epäkohtien ja todettujen riskien poistamiseksi tai minimoimiseksi. Riskienhallinta ja omavalvonta ovat osa jokapäiväistä arjen työtä palveluissa. Sen lisäksi, </a:t>
            </a:r>
            <a:r>
              <a:rPr lang="fi-FI" b="1" dirty="0">
                <a:ea typeface="Inter" panose="02000503000000020004" pitchFamily="2" charset="0"/>
              </a:rPr>
              <a:t>palvelupisteen</a:t>
            </a:r>
            <a:r>
              <a:rPr lang="fi-FI" b="1" dirty="0"/>
              <a:t> vaarojen ja riskien arviointi </a:t>
            </a:r>
            <a:r>
              <a:rPr lang="fi-FI" dirty="0"/>
              <a:t>tehdään Eloisassa käytössä olevan</a:t>
            </a:r>
            <a:r>
              <a:rPr lang="fi-FI" b="1" dirty="0"/>
              <a:t> </a:t>
            </a:r>
            <a:r>
              <a:rPr lang="fi-FI" dirty="0"/>
              <a:t>riskien </a:t>
            </a:r>
            <a:r>
              <a:rPr lang="fi-FI" b="1" dirty="0"/>
              <a:t>arviointilomakkeen</a:t>
            </a:r>
            <a:r>
              <a:rPr lang="fi-FI" dirty="0"/>
              <a:t> </a:t>
            </a:r>
            <a:r>
              <a:rPr lang="fi-FI" b="1" dirty="0"/>
              <a:t>avulla</a:t>
            </a:r>
            <a:r>
              <a:rPr lang="fi-FI" dirty="0"/>
              <a:t> kaikissa työpisteissä. Riskienarviointi tulee päivittää aina tarpeen mukaan sekä säännöllisesti, esimerkiksi toimintaan tai työtapoihin kohdistuvien muutosten yhteydessä. Hyvin toteutettu ja kattava riskienarviointi nostaa esille työpaikan turvallisuuteen liittyvät kehittämistarpeet.</a:t>
            </a:r>
            <a:endParaRPr lang="fi-FI" sz="1200" dirty="0">
              <a:ea typeface="Inter" panose="02000503000000020004" pitchFamily="2" charset="0"/>
            </a:endParaRPr>
          </a:p>
          <a:p>
            <a:pPr marL="0" lvl="1">
              <a:lnSpc>
                <a:spcPct val="110000"/>
              </a:lnSpc>
              <a:spcBef>
                <a:spcPts val="789"/>
              </a:spcBef>
              <a:spcAft>
                <a:spcPts val="175"/>
              </a:spcAft>
            </a:pPr>
            <a:r>
              <a:rPr lang="fi-FI" sz="1200" dirty="0">
                <a:ea typeface="Inter" panose="02000503000000020004" pitchFamily="2" charset="0"/>
              </a:rPr>
              <a:t>Osana riskienhallinnan toimeenpanoa </a:t>
            </a:r>
            <a:r>
              <a:rPr lang="fi-FI" sz="1200" b="1" dirty="0">
                <a:ea typeface="Inter" panose="02000503000000020004" pitchFamily="2" charset="0"/>
              </a:rPr>
              <a:t>toteutuneet vaaratilanteet </a:t>
            </a:r>
            <a:r>
              <a:rPr lang="fi-FI" sz="1200" dirty="0">
                <a:ea typeface="Inter" panose="02000503000000020004" pitchFamily="2" charset="0"/>
              </a:rPr>
              <a:t>(läheltä piti -tilanteet ja haittatapahtumat)</a:t>
            </a:r>
            <a:r>
              <a:rPr lang="fi-FI" dirty="0">
                <a:ea typeface="Inter" panose="02000503000000020004" pitchFamily="2" charset="0"/>
              </a:rPr>
              <a:t> </a:t>
            </a:r>
            <a:r>
              <a:rPr lang="fi-FI" sz="1200" b="1" dirty="0">
                <a:ea typeface="Inter" panose="02000503000000020004" pitchFamily="2" charset="0"/>
              </a:rPr>
              <a:t>ilmoitetaan, käsitellään, raportoidaan ja toteutetaan korjaavat toimenpiteet</a:t>
            </a:r>
            <a:r>
              <a:rPr lang="fi-FI" sz="1200" dirty="0">
                <a:ea typeface="Inter" panose="02000503000000020004" pitchFamily="2" charset="0"/>
              </a:rPr>
              <a:t>.</a:t>
            </a:r>
            <a:r>
              <a:rPr lang="fi-FI" dirty="0">
                <a:ea typeface="Inter" panose="02000503000000020004" pitchFamily="2" charset="0"/>
              </a:rPr>
              <a:t> </a:t>
            </a:r>
            <a:r>
              <a:rPr lang="fi-FI" sz="1200" dirty="0">
                <a:ea typeface="Inter" panose="02000503000000020004" pitchFamily="2" charset="0"/>
              </a:rPr>
              <a:t>Työkaluna toimii </a:t>
            </a:r>
            <a:r>
              <a:rPr lang="fi-FI" b="1" dirty="0">
                <a:ea typeface="Inter" panose="02000503000000020004" pitchFamily="2" charset="0"/>
              </a:rPr>
              <a:t>vaaratilanneilmoitus </a:t>
            </a:r>
            <a:r>
              <a:rPr lang="fi-FI" sz="1200" dirty="0">
                <a:ea typeface="Inter" panose="02000503000000020004" pitchFamily="2" charset="0"/>
              </a:rPr>
              <a:t>järjestelmä (</a:t>
            </a:r>
            <a:r>
              <a:rPr lang="fi-FI" sz="1200" dirty="0" err="1">
                <a:ea typeface="Inter" panose="02000503000000020004" pitchFamily="2" charset="0"/>
              </a:rPr>
              <a:t>HaiPro</a:t>
            </a:r>
            <a:r>
              <a:rPr lang="fi-FI" sz="1200" dirty="0">
                <a:ea typeface="Inter" panose="02000503000000020004" pitchFamily="2" charset="0"/>
              </a:rPr>
              <a:t>®). </a:t>
            </a:r>
            <a:r>
              <a:rPr lang="fi-FI" dirty="0"/>
              <a:t>Henkilökunta tekee kaikista läheltä piti -tilanteista tai asiakkaalle tapahtuneista poikkeamatilanteista sähköisesti ilmoituksen ja lähettää sen lähiesihenkilön käsiteltäväksi. </a:t>
            </a:r>
            <a:endParaRPr lang="fi-FI" sz="1200" dirty="0">
              <a:ea typeface="Inter" panose="02000503000000020004" pitchFamily="2" charset="0"/>
            </a:endParaRPr>
          </a:p>
          <a:p>
            <a:pPr marL="0" lvl="1">
              <a:lnSpc>
                <a:spcPct val="110000"/>
              </a:lnSpc>
              <a:spcBef>
                <a:spcPts val="789"/>
              </a:spcBef>
              <a:spcAft>
                <a:spcPts val="175"/>
              </a:spcAft>
            </a:pPr>
            <a:r>
              <a:rPr lang="fi-FI" b="1" dirty="0">
                <a:ea typeface="Inter" panose="02000503000000020004" pitchFamily="2" charset="0"/>
              </a:rPr>
              <a:t>Muista palvelussa havaituista laatupoikkeamista tai epäkohdista </a:t>
            </a:r>
            <a:r>
              <a:rPr lang="fi-FI" dirty="0">
                <a:ea typeface="Inter" panose="02000503000000020004" pitchFamily="2" charset="0"/>
              </a:rPr>
              <a:t>(esim. asiakkaan epäasiallinen kohtelu) </a:t>
            </a:r>
            <a:r>
              <a:rPr lang="fi-FI" b="1" dirty="0">
                <a:ea typeface="Inter" panose="02000503000000020004" pitchFamily="2" charset="0"/>
              </a:rPr>
              <a:t>tehdään ilmoitus </a:t>
            </a:r>
            <a:r>
              <a:rPr lang="fi-FI" dirty="0">
                <a:ea typeface="Inter" panose="02000503000000020004" pitchFamily="2" charset="0"/>
              </a:rPr>
              <a:t>toiminnasta vastaavalle taholle esim. omalle esihenkilölle.</a:t>
            </a:r>
          </a:p>
          <a:p>
            <a:pPr marL="0" lvl="1">
              <a:lnSpc>
                <a:spcPct val="110000"/>
              </a:lnSpc>
              <a:spcBef>
                <a:spcPts val="789"/>
              </a:spcBef>
              <a:spcAft>
                <a:spcPts val="175"/>
              </a:spcAft>
            </a:pPr>
            <a:r>
              <a:rPr lang="fi-FI" dirty="0">
                <a:ea typeface="Inter" panose="02000503000000020004" pitchFamily="2" charset="0"/>
              </a:rPr>
              <a:t>Henkilökunta perehdytetään o</a:t>
            </a:r>
            <a:r>
              <a:rPr lang="fi-FI" sz="1200" dirty="0">
                <a:ea typeface="Inter" panose="02000503000000020004" pitchFamily="2" charset="0"/>
              </a:rPr>
              <a:t>mavalvonnan periaatteisiin ja toimeenpanoon ja näitä koskeviin ohjeistuksiin mukaan lukien henkilökunnalle laissa asetettu velvollisuus ilmoittaa asiakasturvallisuutta ja palvelun laatua koskevista epäkohdista ja niiden uhista. </a:t>
            </a:r>
          </a:p>
          <a:p>
            <a:pPr>
              <a:lnSpc>
                <a:spcPct val="110000"/>
              </a:lnSpc>
              <a:spcBef>
                <a:spcPts val="789"/>
              </a:spcBef>
              <a:spcAft>
                <a:spcPts val="175"/>
              </a:spcAft>
            </a:pPr>
            <a:endParaRPr lang="fi-FI" dirty="0"/>
          </a:p>
        </p:txBody>
      </p:sp>
      <p:sp>
        <p:nvSpPr>
          <p:cNvPr id="4" name="TextBox 3">
            <a:extLst>
              <a:ext uri="{FF2B5EF4-FFF2-40B4-BE49-F238E27FC236}">
                <a16:creationId xmlns:a16="http://schemas.microsoft.com/office/drawing/2014/main" id="{87939B38-F077-CAA9-6B56-A5DB985812F2}"/>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3" name="Title 27">
            <a:extLst>
              <a:ext uri="{FF2B5EF4-FFF2-40B4-BE49-F238E27FC236}">
                <a16:creationId xmlns:a16="http://schemas.microsoft.com/office/drawing/2014/main" id="{1CFEC4E6-3867-1050-8098-86A4EFE7F0D0}"/>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(1/3)</a:t>
            </a:r>
          </a:p>
        </p:txBody>
      </p:sp>
      <p:grpSp>
        <p:nvGrpSpPr>
          <p:cNvPr id="10" name="Group 9">
            <a:extLst>
              <a:ext uri="{FF2B5EF4-FFF2-40B4-BE49-F238E27FC236}">
                <a16:creationId xmlns:a16="http://schemas.microsoft.com/office/drawing/2014/main" id="{E2547C16-77B0-8DB6-9018-FA23AEB83133}"/>
              </a:ext>
            </a:extLst>
          </p:cNvPr>
          <p:cNvGrpSpPr/>
          <p:nvPr/>
        </p:nvGrpSpPr>
        <p:grpSpPr>
          <a:xfrm>
            <a:off x="6545588" y="2704394"/>
            <a:ext cx="5318122" cy="4153606"/>
            <a:chOff x="6445578" y="5050212"/>
            <a:chExt cx="5289135" cy="3396437"/>
          </a:xfrm>
        </p:grpSpPr>
        <p:sp>
          <p:nvSpPr>
            <p:cNvPr id="2" name="Rectangle 1">
              <a:extLst>
                <a:ext uri="{FF2B5EF4-FFF2-40B4-BE49-F238E27FC236}">
                  <a16:creationId xmlns:a16="http://schemas.microsoft.com/office/drawing/2014/main" id="{10622B43-51CE-2FA3-5DED-77D2DDE1C44F}"/>
                </a:ext>
              </a:extLst>
            </p:cNvPr>
            <p:cNvSpPr/>
            <p:nvPr/>
          </p:nvSpPr>
          <p:spPr>
            <a:xfrm>
              <a:off x="6445578" y="5050212"/>
              <a:ext cx="5289135" cy="3396437"/>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0000" tIns="288000" rIns="90000" bIns="46800" numCol="2" rtlCol="0" anchor="t"/>
            <a:lstStyle/>
            <a:p>
              <a:pPr algn="ctr"/>
              <a:endParaRPr lang="fi-FI" dirty="0"/>
            </a:p>
          </p:txBody>
        </p:sp>
        <p:sp>
          <p:nvSpPr>
            <p:cNvPr id="9" name="TextBox 8">
              <a:extLst>
                <a:ext uri="{FF2B5EF4-FFF2-40B4-BE49-F238E27FC236}">
                  <a16:creationId xmlns:a16="http://schemas.microsoft.com/office/drawing/2014/main" id="{FB9C05DE-BABB-ED0E-1520-9D89E464F846}"/>
                </a:ext>
              </a:extLst>
            </p:cNvPr>
            <p:cNvSpPr txBox="1"/>
            <p:nvPr/>
          </p:nvSpPr>
          <p:spPr>
            <a:xfrm>
              <a:off x="6503789" y="7035705"/>
              <a:ext cx="5130051" cy="412428"/>
            </a:xfrm>
            <a:prstGeom prst="rect">
              <a:avLst/>
            </a:prstGeom>
            <a:noFill/>
          </p:spPr>
          <p:txBody>
            <a:bodyPr wrap="square" numCol="2">
              <a:spAutoFit/>
            </a:bodyPr>
            <a:lstStyle/>
            <a:p>
              <a:endParaRPr lang="fi-FI" sz="1200" b="1" dirty="0"/>
            </a:p>
            <a:p>
              <a:endParaRPr lang="fi-FI" sz="1200" b="1" dirty="0"/>
            </a:p>
          </p:txBody>
        </p:sp>
      </p:grpSp>
      <p:grpSp>
        <p:nvGrpSpPr>
          <p:cNvPr id="6" name="Ryhmä 5">
            <a:extLst>
              <a:ext uri="{FF2B5EF4-FFF2-40B4-BE49-F238E27FC236}">
                <a16:creationId xmlns:a16="http://schemas.microsoft.com/office/drawing/2014/main" id="{3CB1CE74-130B-53BD-166B-FF57377B2B8A}"/>
              </a:ext>
            </a:extLst>
          </p:cNvPr>
          <p:cNvGrpSpPr/>
          <p:nvPr/>
        </p:nvGrpSpPr>
        <p:grpSpPr>
          <a:xfrm>
            <a:off x="4928896" y="468949"/>
            <a:ext cx="2338976" cy="45719"/>
            <a:chOff x="4928896" y="468949"/>
            <a:chExt cx="2338976" cy="45719"/>
          </a:xfrm>
        </p:grpSpPr>
        <p:sp>
          <p:nvSpPr>
            <p:cNvPr id="7" name="Rectangle 42">
              <a:extLst>
                <a:ext uri="{FF2B5EF4-FFF2-40B4-BE49-F238E27FC236}">
                  <a16:creationId xmlns:a16="http://schemas.microsoft.com/office/drawing/2014/main" id="{5AF893AA-EDE6-DF9B-8513-6E5D62A3E271}"/>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3">
              <a:extLst>
                <a:ext uri="{FF2B5EF4-FFF2-40B4-BE49-F238E27FC236}">
                  <a16:creationId xmlns:a16="http://schemas.microsoft.com/office/drawing/2014/main" id="{351FDE38-C7F3-3A43-F21D-2AA5592B8429}"/>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4">
              <a:extLst>
                <a:ext uri="{FF2B5EF4-FFF2-40B4-BE49-F238E27FC236}">
                  <a16:creationId xmlns:a16="http://schemas.microsoft.com/office/drawing/2014/main" id="{D90D96EC-F3C2-03BB-5794-57F226B76F8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2" name="Rectangle 45">
              <a:extLst>
                <a:ext uri="{FF2B5EF4-FFF2-40B4-BE49-F238E27FC236}">
                  <a16:creationId xmlns:a16="http://schemas.microsoft.com/office/drawing/2014/main" id="{35424217-FB3E-F95F-3807-3317EA8931EF}"/>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6">
              <a:extLst>
                <a:ext uri="{FF2B5EF4-FFF2-40B4-BE49-F238E27FC236}">
                  <a16:creationId xmlns:a16="http://schemas.microsoft.com/office/drawing/2014/main" id="{2C8CD536-CB8B-DD0F-590C-4672EE6219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7">
              <a:extLst>
                <a:ext uri="{FF2B5EF4-FFF2-40B4-BE49-F238E27FC236}">
                  <a16:creationId xmlns:a16="http://schemas.microsoft.com/office/drawing/2014/main" id="{6B14B898-E525-E6AE-5785-3832F2FDDFF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32" name="Tekstiruutu 31">
            <a:extLst>
              <a:ext uri="{FF2B5EF4-FFF2-40B4-BE49-F238E27FC236}">
                <a16:creationId xmlns:a16="http://schemas.microsoft.com/office/drawing/2014/main" id="{9091D70C-6639-4702-B9FC-ABC65E797D9A}"/>
              </a:ext>
            </a:extLst>
          </p:cNvPr>
          <p:cNvSpPr txBox="1"/>
          <p:nvPr/>
        </p:nvSpPr>
        <p:spPr>
          <a:xfrm>
            <a:off x="6863698" y="3167381"/>
            <a:ext cx="4876889" cy="461665"/>
          </a:xfrm>
          <a:prstGeom prst="rect">
            <a:avLst/>
          </a:prstGeom>
          <a:noFill/>
        </p:spPr>
        <p:txBody>
          <a:bodyPr wrap="square">
            <a:spAutoFit/>
          </a:bodyPr>
          <a:lstStyle/>
          <a:p>
            <a:r>
              <a:rPr lang="fi-FI" sz="1200" b="1" dirty="0"/>
              <a:t>Luettelo käytössä olevista riskienhallinnan / omavalvonnan toimeenpanon ohjeista:</a:t>
            </a:r>
          </a:p>
        </p:txBody>
      </p:sp>
      <p:sp>
        <p:nvSpPr>
          <p:cNvPr id="34" name="Tekstiruutu 33">
            <a:extLst>
              <a:ext uri="{FF2B5EF4-FFF2-40B4-BE49-F238E27FC236}">
                <a16:creationId xmlns:a16="http://schemas.microsoft.com/office/drawing/2014/main" id="{E3C181E1-88C4-425D-A0BA-AA73D0F08360}"/>
              </a:ext>
            </a:extLst>
          </p:cNvPr>
          <p:cNvSpPr txBox="1"/>
          <p:nvPr/>
        </p:nvSpPr>
        <p:spPr>
          <a:xfrm>
            <a:off x="6502692" y="1256686"/>
            <a:ext cx="4876889" cy="6278642"/>
          </a:xfrm>
          <a:prstGeom prst="rect">
            <a:avLst/>
          </a:prstGeom>
          <a:noFill/>
        </p:spPr>
        <p:txBody>
          <a:bodyPr wrap="square" numCol="2">
            <a:spAutoFit/>
          </a:bodyPr>
          <a:lstStyle/>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Omavalvontaohjelma, IMS</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Lääkehoitosuunnitelma IMS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Pelastussuunnitelma ja poistumisturvallisuusselvitys, PELSU</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Yksikkökohtaiset toimintakortit häiriö- ja poikkeustilanteissa</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Tutkimus, hoito- ja toimintaohjeet IMS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ICT ohjeistus IMS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Asiakas- ja potilasturvallisuusohjeet IMS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Infektio-ohjeet IMS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solidFill>
                  <a:srgbClr val="000000"/>
                </a:solidFill>
                <a:latin typeface="Arial" panose="020B0604020202020204"/>
                <a:ea typeface="Inter" panose="02000503000000020004" pitchFamily="2" charset="0"/>
              </a:rPr>
              <a:t>Laadun, asiakas- ja potilasturvallisuuden suunnitelma 2023-2025, INTRA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100" b="1" dirty="0">
              <a:solidFill>
                <a:srgbClr val="000000"/>
              </a:solidFill>
              <a:latin typeface="Arial" panose="020B0604020202020204"/>
              <a:ea typeface="Inter" panose="02000503000000020004" pitchFamily="2" charset="0"/>
            </a:endParaRP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err="1">
                <a:solidFill>
                  <a:srgbClr val="000000"/>
                </a:solidFill>
                <a:latin typeface="Arial" panose="020B0604020202020204"/>
                <a:ea typeface="Inter" panose="02000503000000020004" pitchFamily="2" charset="0"/>
              </a:rPr>
              <a:t>HaiPro</a:t>
            </a:r>
            <a:r>
              <a:rPr lang="fi-FI" sz="1100" b="1" dirty="0">
                <a:solidFill>
                  <a:srgbClr val="000000"/>
                </a:solidFill>
                <a:latin typeface="Arial" panose="020B0604020202020204"/>
                <a:ea typeface="Inter" panose="02000503000000020004" pitchFamily="2" charset="0"/>
              </a:rPr>
              <a:t>-järjestelmä ja ohjeistus, INTRA</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latin typeface="Arial" panose="020B0604020202020204"/>
                <a:ea typeface="Inter" panose="02000503000000020004" pitchFamily="2" charset="0"/>
              </a:rPr>
              <a:t>Henkilökunnan ilmoitusvelvollisuus lomake ja ohje, IMS</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latin typeface="Arial" panose="020B0604020202020204"/>
                <a:ea typeface="Inter" panose="02000503000000020004" pitchFamily="2" charset="0"/>
              </a:rPr>
              <a:t>Työhyvinvointi, työsuojelu ja työterveyshuolto, IMS</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latin typeface="Arial" panose="020B0604020202020204"/>
                <a:ea typeface="Inter" panose="02000503000000020004" pitchFamily="2" charset="0"/>
              </a:rPr>
              <a:t>Henkilöstökäsikirja IMS</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latin typeface="Arial" panose="020B0604020202020204"/>
                <a:ea typeface="Inter" panose="02000503000000020004" pitchFamily="2" charset="0"/>
              </a:rPr>
              <a:t>IMO- käsikirja, IMS</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100" b="1" dirty="0">
                <a:latin typeface="Arial" panose="020B0604020202020204"/>
                <a:ea typeface="Inter" panose="02000503000000020004" pitchFamily="2" charset="0"/>
              </a:rPr>
              <a:t>AVEKKI-toimintatapamalli, IMS</a:t>
            </a:r>
          </a:p>
        </p:txBody>
      </p:sp>
      <p:sp>
        <p:nvSpPr>
          <p:cNvPr id="3" name="Dian numeron paikkamerkki 2">
            <a:extLst>
              <a:ext uri="{FF2B5EF4-FFF2-40B4-BE49-F238E27FC236}">
                <a16:creationId xmlns:a16="http://schemas.microsoft.com/office/drawing/2014/main" id="{BCD69FFC-DE00-B311-4C2B-EA6348FB2078}"/>
              </a:ext>
            </a:extLst>
          </p:cNvPr>
          <p:cNvSpPr>
            <a:spLocks noGrp="1"/>
          </p:cNvSpPr>
          <p:nvPr>
            <p:ph type="sldNum" sz="quarter" idx="12"/>
          </p:nvPr>
        </p:nvSpPr>
        <p:spPr/>
        <p:txBody>
          <a:bodyPr/>
          <a:lstStyle/>
          <a:p>
            <a:fld id="{CF4BB44F-7B72-EC4D-BE8A-419BCE6CF7A5}" type="slidenum">
              <a:rPr lang="fi-FI" smtClean="0"/>
              <a:pPr/>
              <a:t>16</a:t>
            </a:fld>
            <a:endParaRPr lang="fi-FI" dirty="0"/>
          </a:p>
        </p:txBody>
      </p:sp>
    </p:spTree>
    <p:extLst>
      <p:ext uri="{BB962C8B-B14F-4D97-AF65-F5344CB8AC3E}">
        <p14:creationId xmlns:p14="http://schemas.microsoft.com/office/powerpoint/2010/main" val="3855096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79D7079E-75CA-5EE8-A655-04BCB59A3874}"/>
              </a:ext>
            </a:extLst>
          </p:cNvPr>
          <p:cNvGraphicFramePr>
            <a:graphicFrameLocks noChangeAspect="1"/>
          </p:cNvGraphicFramePr>
          <p:nvPr>
            <p:custDataLst>
              <p:tags r:id="rId1"/>
            </p:custDataLst>
            <p:extLst>
              <p:ext uri="{D42A27DB-BD31-4B8C-83A1-F6EECF244321}">
                <p14:modId xmlns:p14="http://schemas.microsoft.com/office/powerpoint/2010/main" val="41403784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0" name="think-cell data - do not delete" hidden="1">
                        <a:extLst>
                          <a:ext uri="{FF2B5EF4-FFF2-40B4-BE49-F238E27FC236}">
                            <a16:creationId xmlns:a16="http://schemas.microsoft.com/office/drawing/2014/main" id="{79D7079E-75CA-5EE8-A655-04BCB59A38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Content Placeholder 28">
            <a:extLst>
              <a:ext uri="{FF2B5EF4-FFF2-40B4-BE49-F238E27FC236}">
                <a16:creationId xmlns:a16="http://schemas.microsoft.com/office/drawing/2014/main" id="{975122AF-0A04-DD9F-1A57-F6D5245A65C1}"/>
              </a:ext>
            </a:extLst>
          </p:cNvPr>
          <p:cNvSpPr>
            <a:spLocks noGrp="1"/>
          </p:cNvSpPr>
          <p:nvPr>
            <p:ph sz="half" idx="1"/>
          </p:nvPr>
        </p:nvSpPr>
        <p:spPr>
          <a:xfrm>
            <a:off x="509102" y="1597275"/>
            <a:ext cx="11289174" cy="4514193"/>
          </a:xfrm>
        </p:spPr>
        <p:txBody>
          <a:bodyPr vert="horz" lIns="91440" tIns="45720" rIns="0" bIns="45720" numCol="2" spcCol="720000" rtlCol="0" anchor="t">
            <a:noAutofit/>
          </a:bodyPr>
          <a:lstStyle/>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Vaaratapahtumien raportointi ja käsittely</a:t>
            </a:r>
          </a:p>
          <a:p>
            <a:pPr marL="0" lvl="1">
              <a:lnSpc>
                <a:spcPct val="100000"/>
              </a:lnSpc>
              <a:spcBef>
                <a:spcPts val="0"/>
              </a:spcBef>
              <a:spcAft>
                <a:spcPts val="175"/>
              </a:spcAft>
            </a:pPr>
            <a:r>
              <a:rPr lang="fi-FI" dirty="0"/>
              <a:t>Vaaratapahtumien käsittelyyn kuuluu tapahtumien kirjaaminen, käsittely ja raportointi sekä korjaavien toimenpiteiden toteuttaminen. Lisäksi tapahtumista keskustellaan työntekijöiden, asiakkaan ja tarvittaessa omaisten kanssa. Jos tapahtuu vakava, korvattavia seurauksia aiheuttanut haittatapahtuma, asiakasta tai omaisia informoidaan korvausten hakemisesta. Vakavista vaaratapahtumista ilmoitetaan Eloisan valvontatiimille. Vaaratapahtumat raportoidaan ja käsitellään seuraavasti: </a:t>
            </a:r>
          </a:p>
          <a:p>
            <a:pPr marL="228600" lvl="1" indent="-228600">
              <a:lnSpc>
                <a:spcPct val="100000"/>
              </a:lnSpc>
              <a:spcBef>
                <a:spcPts val="300"/>
              </a:spcBef>
              <a:buFont typeface="Arial" panose="020B0604020202020204" pitchFamily="34" charset="0"/>
              <a:buAutoNum type="arabicPeriod"/>
            </a:pPr>
            <a:r>
              <a:rPr lang="fi-FI" dirty="0">
                <a:ea typeface="Inter" panose="02000503000000020004" pitchFamily="2" charset="0"/>
              </a:rPr>
              <a:t>Asiakas- ja potilasturvallisuuteen ja työturvallisuuteen liittyvät vaaratapahtumat kirjataan vaaratilanneilmoitus järjestelmään. Lääkepoikkeamista otetaan lisäksi yhteys lääkäriin toimintaohjeiden saamiseksi </a:t>
            </a:r>
          </a:p>
          <a:p>
            <a:pPr marL="228600" lvl="1" indent="-228600">
              <a:lnSpc>
                <a:spcPct val="100000"/>
              </a:lnSpc>
              <a:spcBef>
                <a:spcPts val="300"/>
              </a:spcBef>
              <a:buAutoNum type="arabicPeriod"/>
            </a:pPr>
            <a:r>
              <a:rPr lang="fi-FI" dirty="0">
                <a:ea typeface="Inter" panose="02000503000000020004" pitchFamily="2" charset="0"/>
              </a:rPr>
              <a:t>Yksikön esihenkilö käy läpi yksikkönsä vaaratilanneilmoitukset, ja ne käsitellään säännöllisesti tiimipalavereissa </a:t>
            </a:r>
          </a:p>
          <a:p>
            <a:pPr marL="228600" lvl="1" indent="-228600">
              <a:lnSpc>
                <a:spcPct val="100000"/>
              </a:lnSpc>
              <a:spcBef>
                <a:spcPts val="300"/>
              </a:spcBef>
              <a:buAutoNum type="arabicPeriod"/>
            </a:pPr>
            <a:r>
              <a:rPr lang="fi-FI" dirty="0">
                <a:ea typeface="Inter" panose="02000503000000020004" pitchFamily="2" charset="0"/>
              </a:rPr>
              <a:t>Esihenkilö käynnistää korjaavat toimenpiteet, ja kirjaa ne vaaratilanneilmoitus järjestelmään</a:t>
            </a:r>
          </a:p>
          <a:p>
            <a:pPr marL="228600" lvl="1" indent="-228600">
              <a:lnSpc>
                <a:spcPct val="100000"/>
              </a:lnSpc>
              <a:spcBef>
                <a:spcPts val="300"/>
              </a:spcBef>
              <a:buAutoNum type="arabicPeriod"/>
            </a:pPr>
            <a:r>
              <a:rPr lang="fi-FI" dirty="0">
                <a:ea typeface="Inter" panose="02000503000000020004" pitchFamily="2" charset="0"/>
              </a:rPr>
              <a:t>Yksikön esihenkilö käy säännöllisesti läpi vaaratilanne tilastot </a:t>
            </a:r>
          </a:p>
          <a:p>
            <a:pPr marL="228600" lvl="1" indent="-228600">
              <a:lnSpc>
                <a:spcPct val="100000"/>
              </a:lnSpc>
              <a:spcBef>
                <a:spcPts val="300"/>
              </a:spcBef>
              <a:buAutoNum type="arabicPeriod"/>
            </a:pPr>
            <a:r>
              <a:rPr lang="fi-FI" dirty="0">
                <a:ea typeface="Inter" panose="02000503000000020004" pitchFamily="2" charset="0"/>
              </a:rPr>
              <a:t>Tiedottaminen kootusti sovituista muutoksista toimintatavoissa tapahtuu kirjallisesti neljän kuukauden välein, ja ne julkaistaan Eloisan verkkosivuilla.</a:t>
            </a:r>
          </a:p>
          <a:p>
            <a:pPr defTabSz="914377">
              <a:lnSpc>
                <a:spcPct val="107000"/>
              </a:lnSpc>
              <a:spcBef>
                <a:spcPts val="0"/>
              </a:spcBef>
              <a:spcAft>
                <a:spcPts val="600"/>
              </a:spcAft>
              <a:defRPr/>
            </a:pPr>
            <a:endParaRPr lang="fi-FI" sz="2000" b="1" dirty="0">
              <a:solidFill>
                <a:srgbClr val="000000"/>
              </a:solidFill>
              <a:cs typeface="Times New Roman" panose="02020603050405020304" pitchFamily="18" charset="0"/>
            </a:endParaRPr>
          </a:p>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Epäkohtailmoitusten käsittely</a:t>
            </a:r>
          </a:p>
          <a:p>
            <a:pPr marL="0" lvl="1">
              <a:lnSpc>
                <a:spcPct val="100000"/>
              </a:lnSpc>
              <a:spcBef>
                <a:spcPts val="0"/>
              </a:spcBef>
              <a:spcAft>
                <a:spcPts val="175"/>
              </a:spcAft>
            </a:pPr>
            <a:r>
              <a:rPr lang="fi-FI" dirty="0">
                <a:latin typeface="Arial"/>
                <a:cs typeface="Arial"/>
              </a:rPr>
              <a:t>Henkilöstön on ilmoitettava viipymättä toiminnasta vastaavalle henkilölle, jos tehtävissään huomaa tai saa tietoonsa epäkohdan tai ilmeisen epäkohdan uhan asiakkaan/potilaan hoidon tai palvelun toteuttamisessa. Ilmoitus tehdään Kerralla-valikosta löytävällä sähköisellä lomakkeella, jonka palveluyksikön/-pisteen esihenkilö käsittelee. Vastaava henkilö </a:t>
            </a:r>
            <a:r>
              <a:rPr lang="fi-FI" sz="1200" kern="1200" dirty="0">
                <a:latin typeface="+mn-lt"/>
                <a:ea typeface="+mn-ea"/>
                <a:cs typeface="+mn-cs"/>
              </a:rPr>
              <a:t>tekee tarvittavat selvitykset ja toimenpiteet epäkohdan tai sen uhan poistamiseksi</a:t>
            </a:r>
            <a:r>
              <a:rPr lang="fi-FI" dirty="0">
                <a:latin typeface="+mn-lt"/>
                <a:cs typeface="+mn-cs"/>
              </a:rPr>
              <a:t>.</a:t>
            </a:r>
            <a:endParaRPr lang="fi-FI" dirty="0"/>
          </a:p>
          <a:p>
            <a:pPr>
              <a:lnSpc>
                <a:spcPct val="107000"/>
              </a:lnSpc>
              <a:spcBef>
                <a:spcPts val="200"/>
              </a:spcBef>
              <a:defRPr/>
            </a:pPr>
            <a:endParaRPr lang="fi-FI" dirty="0">
              <a:solidFill>
                <a:srgbClr val="000000"/>
              </a:solidFill>
            </a:endParaRPr>
          </a:p>
          <a:p>
            <a:pPr>
              <a:lnSpc>
                <a:spcPct val="107000"/>
              </a:lnSpc>
              <a:spcBef>
                <a:spcPts val="200"/>
              </a:spcBef>
              <a:defRPr/>
            </a:pPr>
            <a:r>
              <a:rPr lang="fi-FI" dirty="0"/>
              <a:t>Seuraavilla sivuilla on määritelty, miten yksikön riskienhallinnan prosessissa toteutetaan epäkohtiin liittyvät korjaavat toimenpiteet. Jos epäkohta on sellainen, että se on korjattavissa yksikön omavalvonnan menettelyssä, se otetaan välittömästi työn alle. Jos epäkohta on sellainen, että se vaatii järjestämisvastuussa olevan tahon toimenpiteitä, siirretään vastuu korjaavista toimenpiteistä toimivaltaiselle taholle. </a:t>
            </a:r>
          </a:p>
          <a:p>
            <a:pPr marR="0" lvl="0" algn="l" defTabSz="914286" eaLnBrk="1" fontAlgn="auto" latinLnBrk="0" hangingPunct="1">
              <a:lnSpc>
                <a:spcPct val="107000"/>
              </a:lnSpc>
              <a:spcBef>
                <a:spcPts val="200"/>
              </a:spcBef>
              <a:spcAft>
                <a:spcPts val="0"/>
              </a:spcAft>
              <a:buClrTx/>
              <a:buSzTx/>
              <a:tabLst/>
              <a:defRPr/>
            </a:pPr>
            <a:endParaRPr lang="fi-FI" kern="100" dirty="0">
              <a:latin typeface="+mn-lt"/>
              <a:ea typeface="Calibri" panose="020F0502020204030204" pitchFamily="34" charset="0"/>
              <a:cs typeface="Times New Roman" panose="02020603050405020304" pitchFamily="18" charset="0"/>
            </a:endParaRPr>
          </a:p>
        </p:txBody>
      </p:sp>
      <p:sp>
        <p:nvSpPr>
          <p:cNvPr id="11" name="Title 1">
            <a:extLst>
              <a:ext uri="{FF2B5EF4-FFF2-40B4-BE49-F238E27FC236}">
                <a16:creationId xmlns:a16="http://schemas.microsoft.com/office/drawing/2014/main" id="{28DD3B31-00C1-A9C5-AE0D-690CE3F78160}"/>
              </a:ext>
            </a:extLst>
          </p:cNvPr>
          <p:cNvSpPr txBox="1">
            <a:spLocks/>
          </p:cNvSpPr>
          <p:nvPr/>
        </p:nvSpPr>
        <p:spPr>
          <a:xfrm>
            <a:off x="472519" y="1360222"/>
            <a:ext cx="11152690" cy="868004"/>
          </a:xfrm>
          <a:prstGeom prst="rect">
            <a:avLst/>
          </a:prstGeom>
        </p:spPr>
        <p:txBody>
          <a:bodyPr vert="horz" lIns="91440" tIns="45720" rIns="91440" bIns="45720" rtlCol="0" anchor="ctr">
            <a:no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a:lnSpc>
                <a:spcPct val="100000"/>
              </a:lnSpc>
              <a:spcAft>
                <a:spcPts val="600"/>
              </a:spcAft>
            </a:pPr>
            <a:endParaRPr lang="fi-FI" sz="2000" dirty="0">
              <a:solidFill>
                <a:schemeClr val="tx1"/>
              </a:solidFill>
              <a:latin typeface="Arial" panose="020B0604020202020204" pitchFamily="34"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7DCD2460-3FCA-08B5-643A-BF0753EF7BD5}"/>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5D864ADE-4E4F-F90B-C116-83A877E378B2}"/>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(2/3)</a:t>
            </a:r>
          </a:p>
        </p:txBody>
      </p:sp>
      <p:grpSp>
        <p:nvGrpSpPr>
          <p:cNvPr id="2" name="Ryhmä 1">
            <a:extLst>
              <a:ext uri="{FF2B5EF4-FFF2-40B4-BE49-F238E27FC236}">
                <a16:creationId xmlns:a16="http://schemas.microsoft.com/office/drawing/2014/main" id="{435DA521-1F51-06FC-8BF4-544DA94677F4}"/>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BBDD14D6-68C4-C98A-0FF2-941002E90F3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8FDFA7EF-E78F-F760-1529-A30B10FE4114}"/>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AF27D62D-5CE3-6684-8DA9-39E6320902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11CA27E8-D899-126A-9A7A-216A3DD7157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900943E0-AB2E-1BDC-D3A2-090381FD4E8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A82226D6-9EBA-2409-CF9B-220AC18F8AA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3" name="Dian numeron paikkamerkki 2">
            <a:extLst>
              <a:ext uri="{FF2B5EF4-FFF2-40B4-BE49-F238E27FC236}">
                <a16:creationId xmlns:a16="http://schemas.microsoft.com/office/drawing/2014/main" id="{1D5C92B0-378E-3FB0-51D5-0F8A953D0363}"/>
              </a:ext>
            </a:extLst>
          </p:cNvPr>
          <p:cNvSpPr>
            <a:spLocks noGrp="1"/>
          </p:cNvSpPr>
          <p:nvPr>
            <p:ph type="sldNum" sz="quarter" idx="12"/>
          </p:nvPr>
        </p:nvSpPr>
        <p:spPr/>
        <p:txBody>
          <a:bodyPr/>
          <a:lstStyle/>
          <a:p>
            <a:fld id="{CF4BB44F-7B72-EC4D-BE8A-419BCE6CF7A5}" type="slidenum">
              <a:rPr lang="fi-FI" smtClean="0"/>
              <a:pPr/>
              <a:t>17</a:t>
            </a:fld>
            <a:endParaRPr lang="fi-FI" dirty="0"/>
          </a:p>
        </p:txBody>
      </p:sp>
    </p:spTree>
    <p:extLst>
      <p:ext uri="{BB962C8B-B14F-4D97-AF65-F5344CB8AC3E}">
        <p14:creationId xmlns:p14="http://schemas.microsoft.com/office/powerpoint/2010/main" val="23978722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extLst>
              <p:ext uri="{D42A27DB-BD31-4B8C-83A1-F6EECF244321}">
                <p14:modId xmlns:p14="http://schemas.microsoft.com/office/powerpoint/2010/main" val="38802810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p>
          <a:p>
            <a:pPr marL="171450" indent="-171450">
              <a:buFont typeface="Arial" panose="020B0604020202020204" pitchFamily="34" charset="0"/>
              <a:buChar char="•"/>
            </a:pPr>
            <a:r>
              <a:rPr lang="fi-FI" sz="1000" u="sng" dirty="0">
                <a:solidFill>
                  <a:srgbClr val="000000"/>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Asiakas- ja potilasturvallisuusstrategia ja toimeenpanosuunnitelma 2022-2026</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rPr>
              <a:t>– STM</a:t>
            </a:r>
            <a:endParaRPr lang="fi-FI" sz="1000" u="sng"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marR="0" lvl="0" indent="0" algn="l" defTabSz="914377"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Times New Roman" panose="02020603050405020304" pitchFamily="18" charset="0"/>
              </a:rPr>
              <a:t>Korjaavat toimenpiteet</a:t>
            </a:r>
          </a:p>
          <a:p>
            <a:pPr marL="0" lvl="1">
              <a:lnSpc>
                <a:spcPct val="110000"/>
              </a:lnSpc>
              <a:spcBef>
                <a:spcPts val="789"/>
              </a:spcBef>
              <a:spcAft>
                <a:spcPts val="175"/>
              </a:spcAft>
            </a:pPr>
            <a:r>
              <a:rPr lang="fi-FI" dirty="0"/>
              <a:t>Riskienhallinnan prosessissa sovitaan todettujen haittatapahtumien ja epäkohtien korjaamiseen liittyvistä toimenpiteistä. Muutosta vaativien laatupoikkeamien juurisyyt selvitetään ja suunnitellaan tarvittavat toimenpiteet muutoksen aikaansaamiseksi. </a:t>
            </a:r>
            <a:r>
              <a:rPr lang="fi-FI" b="1" i="1" dirty="0"/>
              <a:t>Korjaavista toimenpiteistä tehdään kirjaukset vaaratilanneilmoitus-järjestelmään. </a:t>
            </a:r>
          </a:p>
          <a:p>
            <a:pPr marL="0" lvl="1">
              <a:lnSpc>
                <a:spcPct val="110000"/>
              </a:lnSpc>
              <a:spcBef>
                <a:spcPts val="789"/>
              </a:spcBef>
              <a:spcAft>
                <a:spcPts val="175"/>
              </a:spcAft>
            </a:pPr>
            <a:r>
              <a:rPr lang="fi-FI" dirty="0">
                <a:ea typeface="Inter" panose="02000503000000020004" pitchFamily="2" charset="0"/>
              </a:rPr>
              <a:t>Palvelu</a:t>
            </a:r>
            <a:r>
              <a:rPr lang="fi-FI" sz="1200" dirty="0">
                <a:ea typeface="Inter" panose="02000503000000020004" pitchFamily="2" charset="0"/>
              </a:rPr>
              <a:t>esihenkilö seuraa säännöllisesti korjaavien toimenpiteiden toteutumista. Sovituista muutoksista työskentelyssä ja korjaavista toimenpiteistä tiedotetaan viipymättä henkilökunnalle ja muille yhteistyötahoille. </a:t>
            </a:r>
            <a:r>
              <a:rPr lang="fi-FI" dirty="0">
                <a:ea typeface="Inter" panose="02000503000000020004" pitchFamily="2" charset="0"/>
              </a:rPr>
              <a:t>P</a:t>
            </a:r>
            <a:r>
              <a:rPr lang="fi-FI" sz="1200" dirty="0">
                <a:ea typeface="Inter" panose="02000503000000020004" pitchFamily="2" charset="0"/>
              </a:rPr>
              <a:t>äivittäise</a:t>
            </a:r>
            <a:r>
              <a:rPr lang="fi-FI" dirty="0">
                <a:ea typeface="Inter" panose="02000503000000020004" pitchFamily="2" charset="0"/>
              </a:rPr>
              <a:t>ssä </a:t>
            </a:r>
            <a:r>
              <a:rPr lang="fi-FI" sz="1200" dirty="0">
                <a:ea typeface="Inter" panose="02000503000000020004" pitchFamily="2" charset="0"/>
              </a:rPr>
              <a:t>viestinnässä henkilökunnan kesken käytetään viestisovelluksia tai työkaluja, joilla henkilökunta pysyy ajan tasalla</a:t>
            </a:r>
            <a:r>
              <a:rPr lang="fi-FI" dirty="0">
                <a:ea typeface="Inter" panose="02000503000000020004" pitchFamily="2" charset="0"/>
              </a:rPr>
              <a:t> toimenpiteistä</a:t>
            </a:r>
            <a:r>
              <a:rPr lang="fi-FI" sz="1200" dirty="0">
                <a:ea typeface="Inter" panose="02000503000000020004" pitchFamily="2" charset="0"/>
              </a:rPr>
              <a:t>. </a:t>
            </a:r>
          </a:p>
        </p:txBody>
      </p:sp>
      <p:sp>
        <p:nvSpPr>
          <p:cNvPr id="13" name="Rectangle 12">
            <a:extLst>
              <a:ext uri="{FF2B5EF4-FFF2-40B4-BE49-F238E27FC236}">
                <a16:creationId xmlns:a16="http://schemas.microsoft.com/office/drawing/2014/main" id="{C8D307F4-6725-C95B-0579-E060FF0CFC77}"/>
              </a:ext>
            </a:extLst>
          </p:cNvPr>
          <p:cNvSpPr/>
          <p:nvPr/>
        </p:nvSpPr>
        <p:spPr>
          <a:xfrm>
            <a:off x="6406010" y="1825626"/>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rgbClr val="000000"/>
                </a:solidFill>
                <a:latin typeface="Arial" panose="020B0604020202020204"/>
                <a:ea typeface="Inter" panose="02000503000000020004" pitchFamily="2" charset="0"/>
              </a:rPr>
              <a:t>Henkilöstön osallistaminen korjaavien toimenpiteiden suunnitteluun ja toteutukseen:</a:t>
            </a:r>
          </a:p>
          <a:p>
            <a:pPr>
              <a:spcAft>
                <a:spcPts val="600"/>
              </a:spcAft>
              <a:defRPr/>
            </a:pPr>
            <a:r>
              <a:rPr lang="fi-FI" sz="1200" dirty="0">
                <a:solidFill>
                  <a:schemeClr val="tx1"/>
                </a:solidFill>
                <a:ea typeface="Inter" panose="02000503000000020004" pitchFamily="2" charset="0"/>
              </a:rPr>
              <a:t>Henkilöstön kanssa käydään </a:t>
            </a:r>
            <a:r>
              <a:rPr lang="fi-FI" sz="1200" dirty="0" err="1">
                <a:solidFill>
                  <a:schemeClr val="tx1"/>
                </a:solidFill>
                <a:ea typeface="Inter" panose="02000503000000020004" pitchFamily="2" charset="0"/>
              </a:rPr>
              <a:t>HaiPro</a:t>
            </a:r>
            <a:r>
              <a:rPr lang="fi-FI" sz="1200" dirty="0">
                <a:solidFill>
                  <a:schemeClr val="tx1"/>
                </a:solidFill>
                <a:ea typeface="Inter" panose="02000503000000020004" pitchFamily="2" charset="0"/>
              </a:rPr>
              <a:t>-ilmoitukset läpi tarvittaessa viikkopalavereissa riippuen ilmoitusten laadusta ja määrästä. Korjaavat toimenpiteet pohditaan yhdessä henkilöstön kanssa, pohditaan syitä tilanteen syntymiseen sekä mahdolliseen ennakointiin ja ennaltaehkäisyyn.</a:t>
            </a:r>
          </a:p>
          <a:p>
            <a:pPr>
              <a:spcAft>
                <a:spcPts val="600"/>
              </a:spcAft>
              <a:defRPr/>
            </a:pPr>
            <a:r>
              <a:rPr lang="fi-FI" sz="1200" dirty="0">
                <a:solidFill>
                  <a:schemeClr val="tx1"/>
                </a:solidFill>
                <a:ea typeface="Inter" panose="02000503000000020004" pitchFamily="2" charset="0"/>
              </a:rPr>
              <a:t>Esihenkilö kirjaa korjaavat toimenpiteet </a:t>
            </a:r>
            <a:r>
              <a:rPr lang="fi-FI" sz="1200" dirty="0" err="1">
                <a:solidFill>
                  <a:schemeClr val="tx1"/>
                </a:solidFill>
                <a:ea typeface="Inter" panose="02000503000000020004" pitchFamily="2" charset="0"/>
              </a:rPr>
              <a:t>HaiPro</a:t>
            </a:r>
            <a:r>
              <a:rPr lang="fi-FI" sz="1200" dirty="0">
                <a:solidFill>
                  <a:schemeClr val="tx1"/>
                </a:solidFill>
                <a:ea typeface="Inter" panose="02000503000000020004" pitchFamily="2" charset="0"/>
              </a:rPr>
              <a:t>-järjestelmään ja käy ilmoitukset sekä henkilöstön kanssa sovitut toimenpiteet kootusti läpi työpaikkakokouksessa. Sovitut toimenpiteet käydään tarvittaessa erikseen läpi vielä omissa  asiakas hoitoringeissä. Henkilöstö toteuttaa sovittuja toimenpiteitä arjen työssä.</a:t>
            </a:r>
          </a:p>
          <a:p>
            <a:pPr>
              <a:spcAft>
                <a:spcPts val="600"/>
              </a:spcAft>
              <a:defRPr/>
            </a:pPr>
            <a:endParaRPr lang="fi-FI" sz="1200" b="1" dirty="0">
              <a:solidFill>
                <a:schemeClr val="tx1"/>
              </a:solidFill>
              <a:ea typeface="Inter" panose="02000503000000020004" pitchFamily="2" charset="0"/>
            </a:endParaRPr>
          </a:p>
        </p:txBody>
      </p:sp>
      <p:sp>
        <p:nvSpPr>
          <p:cNvPr id="14" name="TextBox 13">
            <a:extLst>
              <a:ext uri="{FF2B5EF4-FFF2-40B4-BE49-F238E27FC236}">
                <a16:creationId xmlns:a16="http://schemas.microsoft.com/office/drawing/2014/main" id="{4CC3D14E-1476-AB25-CC94-07C62762350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(3/3)</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10" name="Dian numeron paikkamerkki 9">
            <a:extLst>
              <a:ext uri="{FF2B5EF4-FFF2-40B4-BE49-F238E27FC236}">
                <a16:creationId xmlns:a16="http://schemas.microsoft.com/office/drawing/2014/main" id="{C615937D-D83E-4026-9CF5-680DA8B13B0C}"/>
              </a:ext>
            </a:extLst>
          </p:cNvPr>
          <p:cNvSpPr>
            <a:spLocks noGrp="1"/>
          </p:cNvSpPr>
          <p:nvPr>
            <p:ph type="sldNum" sz="quarter" idx="12"/>
          </p:nvPr>
        </p:nvSpPr>
        <p:spPr/>
        <p:txBody>
          <a:bodyPr/>
          <a:lstStyle/>
          <a:p>
            <a:fld id="{CF4BB44F-7B72-EC4D-BE8A-419BCE6CF7A5}" type="slidenum">
              <a:rPr lang="fi-FI" smtClean="0"/>
              <a:pPr/>
              <a:t>18</a:t>
            </a:fld>
            <a:endParaRPr lang="fi-FI" dirty="0"/>
          </a:p>
        </p:txBody>
      </p:sp>
    </p:spTree>
    <p:extLst>
      <p:ext uri="{BB962C8B-B14F-4D97-AF65-F5344CB8AC3E}">
        <p14:creationId xmlns:p14="http://schemas.microsoft.com/office/powerpoint/2010/main" val="2893352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89941" y="2075875"/>
            <a:ext cx="9177401"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ctr"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29" name="Straight Connector 28">
            <a:extLst>
              <a:ext uri="{FF2B5EF4-FFF2-40B4-BE49-F238E27FC236}">
                <a16:creationId xmlns:a16="http://schemas.microsoft.com/office/drawing/2014/main" id="{D3B9094E-9D52-4E42-20ED-746429835959}"/>
              </a:ext>
            </a:extLst>
          </p:cNvPr>
          <p:cNvCxnSpPr>
            <a:cxnSpLocks/>
          </p:cNvCxnSpPr>
          <p:nvPr/>
        </p:nvCxnSpPr>
        <p:spPr>
          <a:xfrm>
            <a:off x="451413" y="2629837"/>
            <a:ext cx="11403552" cy="0"/>
          </a:xfrm>
          <a:prstGeom prst="line">
            <a:avLst/>
          </a:prstGeom>
          <a:ln w="22225">
            <a:solidFill>
              <a:srgbClr val="EDEDFC"/>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2118429" y="2253129"/>
            <a:ext cx="8842836" cy="726"/>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20FA7B37-8285-AD2F-4162-0FBAF6F2C113}"/>
              </a:ext>
            </a:extLst>
          </p:cNvPr>
          <p:cNvSpPr>
            <a:spLocks/>
          </p:cNvSpPr>
          <p:nvPr/>
        </p:nvSpPr>
        <p:spPr>
          <a:xfrm>
            <a:off x="2297000" y="2552497"/>
            <a:ext cx="1880665"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a:rPr>
              <a:t>•Ilmoitus esihenkilölle ja </a:t>
            </a:r>
            <a:r>
              <a:rPr lang="fi-FI" sz="900" dirty="0">
                <a:solidFill>
                  <a:schemeClr val="tx1"/>
                </a:solidFill>
                <a:latin typeface="Arial" panose="020B0604020202020204"/>
                <a:cs typeface="Arial"/>
              </a:rPr>
              <a:t>täyttämällä henkilökunnan ilmoitusvelvollisuus -lomake</a:t>
            </a:r>
            <a:r>
              <a:rPr lang="fi-FI" sz="900" b="1" i="1" dirty="0">
                <a:solidFill>
                  <a:srgbClr val="000000"/>
                </a:solidFill>
                <a:latin typeface="Arial" panose="020B0604020202020204"/>
                <a:cs typeface="Arial"/>
              </a:rPr>
              <a:t>*</a:t>
            </a:r>
            <a:endParaRPr lang="en-US" sz="900" dirty="0">
              <a:cs typeface="Arial"/>
            </a:endParaRPr>
          </a:p>
          <a:p>
            <a:pPr defTabSz="914286">
              <a:defRPr/>
            </a:pPr>
            <a:r>
              <a:rPr lang="fi-FI" sz="900" dirty="0">
                <a:solidFill>
                  <a:srgbClr val="000000"/>
                </a:solidFill>
                <a:latin typeface="Arial" panose="020B0604020202020204"/>
                <a:cs typeface="Arial"/>
              </a:rPr>
              <a:t>•Yksityisen palveluntuottajan velvollisuus on ilmoittaa palvelun järjestäjälle (=sopimuksen vastuuhenkilölle) epäkohdista. </a:t>
            </a:r>
            <a:endParaRPr lang="fi-FI" sz="900" dirty="0"/>
          </a:p>
          <a:p>
            <a:pPr marR="0" lvl="0" algn="l" defTabSz="914286">
              <a:lnSpc>
                <a:spcPct val="100000"/>
              </a:lnSpc>
              <a:spcBef>
                <a:spcPts val="200"/>
              </a:spcBef>
              <a:spcAft>
                <a:spcPts val="0"/>
              </a:spcAft>
              <a:buClrTx/>
              <a:buSzTx/>
              <a:buFont typeface="Arial" panose="020B0604020202020204" pitchFamily="34" charset="0"/>
              <a:tabLst/>
              <a:defRPr/>
            </a:pPr>
            <a:endParaRPr lang="fi-FI" sz="800" b="1" i="1"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16" name="Rectangle 15">
            <a:extLst>
              <a:ext uri="{FF2B5EF4-FFF2-40B4-BE49-F238E27FC236}">
                <a16:creationId xmlns:a16="http://schemas.microsoft.com/office/drawing/2014/main" id="{AA6DEBE2-2138-109F-C0AE-7F672FD398BC}"/>
              </a:ext>
            </a:extLst>
          </p:cNvPr>
          <p:cNvSpPr>
            <a:spLocks/>
          </p:cNvSpPr>
          <p:nvPr/>
        </p:nvSpPr>
        <p:spPr>
          <a:xfrm>
            <a:off x="4348160" y="2552497"/>
            <a:ext cx="3207954"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•Esihenkilö käsittelee ilmoituksen ja tekee tarvittavat selvitykset ja toimenpiteet epäkohdan tai sen uhan poistamiseksi yksikössä</a:t>
            </a:r>
            <a:endParaRPr lang="en-US" sz="900" dirty="0">
              <a:cs typeface="Arial"/>
            </a:endParaRPr>
          </a:p>
          <a:p>
            <a:pPr defTabSz="914286">
              <a:buFont typeface="Arial"/>
              <a:buChar char="•"/>
              <a:defRPr/>
            </a:pPr>
            <a:r>
              <a:rPr lang="fi-FI" sz="900" dirty="0">
                <a:solidFill>
                  <a:srgbClr val="000000"/>
                </a:solidFill>
                <a:cs typeface="Arial"/>
              </a:rPr>
              <a:t>Esihenkilö ilmoittaa asiasta palvelu- tai tulosaluepäällikölle</a:t>
            </a:r>
          </a:p>
          <a:p>
            <a:pPr defTabSz="914286">
              <a:defRPr/>
            </a:pPr>
            <a:r>
              <a:rPr lang="fi-FI" sz="900" dirty="0">
                <a:solidFill>
                  <a:srgbClr val="000000"/>
                </a:solidFill>
                <a:cs typeface="Arial"/>
              </a:rPr>
              <a:t>•</a:t>
            </a:r>
            <a:r>
              <a:rPr lang="fi-FI" sz="900" dirty="0">
                <a:solidFill>
                  <a:schemeClr val="tx1"/>
                </a:solidFill>
                <a:cs typeface="Arial"/>
              </a:rPr>
              <a:t>Esihenkilö toimittaa lomakkeen Eloisan kirjaamoon, josta asia avataan asianhallintajärjestelmässä yksikön vastuuhenkilölle (palvelu- tai tulosaluepäällikkö) </a:t>
            </a:r>
            <a:endParaRPr lang="fi-FI" dirty="0">
              <a:solidFill>
                <a:schemeClr val="tx1"/>
              </a:solidFill>
            </a:endParaRPr>
          </a:p>
          <a:p>
            <a:pPr defTabSz="914286">
              <a:defRPr/>
            </a:pPr>
            <a:r>
              <a:rPr lang="fi-FI" sz="900" dirty="0">
                <a:solidFill>
                  <a:srgbClr val="000000"/>
                </a:solidFill>
                <a:latin typeface="Arial" panose="020B0604020202020204"/>
                <a:cs typeface="Arial" panose="020B0604020202020204"/>
              </a:rPr>
              <a:t>•Keskustelu tarvittaessa asiakkaan ja omaisen kanssa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•Asian selvittäminen tarvittaessa palvelualuetasolla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•Yksikön vastuuhenkilö (palvelu- tai tulosaluepäällikkö) käy läpi ilmoituksen ja toimenpiteet, joihin on ryhdytty, ja tekee tarvittaessa täydennykset lomakkeeseen ja määrittää ovatko tehdyt toimenpiteet riittävät.</a:t>
            </a:r>
            <a:endParaRPr lang="fi-FI" sz="900" dirty="0"/>
          </a:p>
          <a:p>
            <a:pPr defTabSz="914286">
              <a:spcBef>
                <a:spcPts val="200"/>
              </a:spcBef>
              <a:defRPr/>
            </a:pPr>
            <a:endParaRPr lang="fi-FI" sz="8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defTabSz="914286">
              <a:spcBef>
                <a:spcPts val="200"/>
              </a:spcBef>
              <a:defRPr/>
            </a:pPr>
            <a:endParaRPr lang="fi-FI" sz="800" dirty="0">
              <a:solidFill>
                <a:srgbClr val="00008B">
                  <a:lumMod val="75000"/>
                </a:srgbClr>
              </a:solidFill>
              <a:latin typeface="Arial" panose="020B0604020202020204"/>
              <a:cs typeface="Arial" panose="020B0604020202020204"/>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61731" y="997603"/>
            <a:ext cx="2475116"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dokumentointi, </a:t>
            </a:r>
            <a:b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b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7" y="182352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9" name="TextBox 58">
            <a:extLst>
              <a:ext uri="{FF2B5EF4-FFF2-40B4-BE49-F238E27FC236}">
                <a16:creationId xmlns:a16="http://schemas.microsoft.com/office/drawing/2014/main" id="{77515231-6C90-7DF4-774E-7DCDA7DE35EF}"/>
              </a:ext>
            </a:extLst>
          </p:cNvPr>
          <p:cNvSpPr txBox="1"/>
          <p:nvPr/>
        </p:nvSpPr>
        <p:spPr>
          <a:xfrm>
            <a:off x="329925" y="2597450"/>
            <a:ext cx="1695074" cy="461665"/>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Asiakkaan epä-asiallinen kohtelu</a:t>
            </a:r>
          </a:p>
        </p:txBody>
      </p:sp>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64042" y="1959667"/>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83079" y="1907547"/>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91744" y="1959667"/>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80843" y="1940134"/>
            <a:ext cx="443949" cy="443949"/>
          </a:xfrm>
          <a:prstGeom prst="rect">
            <a:avLst/>
          </a:prstGeom>
        </p:spPr>
      </p:pic>
      <p:sp>
        <p:nvSpPr>
          <p:cNvPr id="11" name="Rectangle 10">
            <a:extLst>
              <a:ext uri="{FF2B5EF4-FFF2-40B4-BE49-F238E27FC236}">
                <a16:creationId xmlns:a16="http://schemas.microsoft.com/office/drawing/2014/main" id="{CD541E48-8EA0-85C6-4F9F-F3F0F08A3A97}"/>
              </a:ext>
            </a:extLst>
          </p:cNvPr>
          <p:cNvSpPr>
            <a:spLocks/>
          </p:cNvSpPr>
          <p:nvPr/>
        </p:nvSpPr>
        <p:spPr>
          <a:xfrm>
            <a:off x="7726608" y="2552497"/>
            <a:ext cx="2166035"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•Ilmoitukset käsitellään työyksiköissä ja tulosyksiköissä sekä palvelualueen esimiesten kanssa sekä organisaation omissa työkokouksissa koulutusmielessä noudattaen tietosuojaa </a:t>
            </a:r>
            <a:endParaRPr lang="en-US" sz="2000" dirty="0">
              <a:cs typeface="Arial"/>
            </a:endParaRPr>
          </a:p>
          <a:p>
            <a:pPr defTabSz="914286">
              <a:defRPr/>
            </a:pPr>
            <a:r>
              <a:rPr lang="fi-FI" sz="900" dirty="0">
                <a:solidFill>
                  <a:schemeClr val="tx1"/>
                </a:solidFill>
                <a:latin typeface="Arial" panose="020B0604020202020204"/>
                <a:cs typeface="Arial" panose="020B0604020202020204"/>
              </a:rPr>
              <a:t>•Jos epäkohtaa ei korjata viivytyksettä, ilmoituksen vastaanottaneen henkilön on ilmoitettava ja ilmoituksen tehnyt henkilö voi ilmoittaa asiasta</a:t>
            </a:r>
            <a:r>
              <a:rPr lang="fi-FI" sz="900" dirty="0">
                <a:solidFill>
                  <a:srgbClr val="000000"/>
                </a:solidFill>
                <a:latin typeface="Arial" panose="020B0604020202020204"/>
                <a:cs typeface="Arial" panose="020B0604020202020204"/>
              </a:rPr>
              <a:t> valvontaviranomaiselle.</a:t>
            </a: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käy valvontatiimin kanssa 4kk välein läpi tulleet </a:t>
            </a:r>
            <a:r>
              <a:rPr lang="fi-FI" sz="900" dirty="0">
                <a:solidFill>
                  <a:srgbClr val="000000"/>
                </a:solidFill>
                <a:latin typeface="Arial" panose="020B0604020202020204"/>
                <a:cs typeface="Arial" panose="020B0604020202020204"/>
              </a:rPr>
              <a:t>ilmoitukset läpi</a:t>
            </a:r>
            <a:endParaRPr lang="fi-FI" sz="900" dirty="0">
              <a:cs typeface="Arial"/>
            </a:endParaRP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kuittaa asian käsitellyksi asianhallintajärjestelmässä.</a:t>
            </a:r>
            <a:endParaRPr lang="fi-FI" sz="800" dirty="0">
              <a:solidFill>
                <a:srgbClr val="FFFFFF"/>
              </a:solidFill>
              <a:latin typeface="Arial" panose="020B0604020202020204"/>
              <a:cs typeface="Arial" panose="020B0604020202020204"/>
            </a:endParaRPr>
          </a:p>
        </p:txBody>
      </p:sp>
      <p:sp>
        <p:nvSpPr>
          <p:cNvPr id="22" name="TextBox 21">
            <a:extLst>
              <a:ext uri="{FF2B5EF4-FFF2-40B4-BE49-F238E27FC236}">
                <a16:creationId xmlns:a16="http://schemas.microsoft.com/office/drawing/2014/main" id="{7C9ED558-CCE5-AA28-5AEA-12BF191DC338}"/>
              </a:ext>
            </a:extLst>
          </p:cNvPr>
          <p:cNvSpPr txBox="1">
            <a:spLocks/>
          </p:cNvSpPr>
          <p:nvPr/>
        </p:nvSpPr>
        <p:spPr>
          <a:xfrm>
            <a:off x="9815119" y="2528350"/>
            <a:ext cx="2075305" cy="3979616"/>
          </a:xfrm>
          <a:prstGeom prst="rect">
            <a:avLst/>
          </a:prstGeom>
          <a:noFill/>
        </p:spPr>
        <p:txBody>
          <a:bodyPr wrap="square" lIns="91440" tIns="45720" rIns="91440" bIns="45720" anchor="t">
            <a:spAutoFit/>
          </a:bodyPr>
          <a:lstStyle/>
          <a:p>
            <a:pPr defTabSz="914286">
              <a:defRPr/>
            </a:pPr>
            <a:r>
              <a:rPr lang="fi-FI" sz="900" dirty="0">
                <a:solidFill>
                  <a:srgbClr val="000000"/>
                </a:solidFill>
                <a:latin typeface="Arial" panose="020B0604020202020204"/>
                <a:cs typeface="Arial"/>
              </a:rPr>
              <a:t>•</a:t>
            </a:r>
            <a:r>
              <a:rPr lang="fi-FI" sz="900" dirty="0">
                <a:latin typeface="Arial" panose="020B0604020202020204"/>
                <a:cs typeface="Arial"/>
              </a:rPr>
              <a:t>Ilmoitus valvontatiimille, mikäli korjaavia toimenpiteitä ei käynnistetä, tai epäkohtaa ei saada korjattua.</a:t>
            </a:r>
            <a:endParaRPr lang="en-US" sz="900" dirty="0">
              <a:cs typeface="Arial"/>
            </a:endParaRPr>
          </a:p>
          <a:p>
            <a:pPr defTabSz="914286">
              <a:defRPr/>
            </a:pPr>
            <a:r>
              <a:rPr lang="fi-FI" sz="900" dirty="0">
                <a:latin typeface="Arial" panose="020B0604020202020204"/>
                <a:cs typeface="Arial"/>
              </a:rPr>
              <a:t>•Valvontatiimi selvittää asiaa ja ilmoittaa selvittelyjen ja omien toimenpiteidensä jälkeen valvontaviranomaiselle asiakas- ja potilasturvallisuutta olennaisesti vaarantavat epäkohdat sekä asiakas- ja potilasturvallisuutta vakavasti vaarantaneet tapahtumat, vahingot tai vaaratilanteet sekä muut sellaiset puutteet, joita omavalvonnallisin toimin ei pystytä korjaamaan.</a:t>
            </a:r>
          </a:p>
          <a:p>
            <a:pPr defTabSz="914286">
              <a:defRPr/>
            </a:pPr>
            <a:r>
              <a:rPr lang="fi-FI" sz="900" dirty="0">
                <a:latin typeface="Arial" panose="020B0604020202020204"/>
                <a:cs typeface="Arial"/>
              </a:rPr>
              <a:t> •Ilmoitusten perusteella kehitetään toimintaa.</a:t>
            </a:r>
            <a:endParaRPr lang="fi-FI" sz="900" dirty="0">
              <a:cs typeface="Arial"/>
            </a:endParaRPr>
          </a:p>
          <a:p>
            <a:pPr defTabSz="914286">
              <a:defRPr/>
            </a:pPr>
            <a:r>
              <a:rPr lang="fi-FI" sz="900" dirty="0">
                <a:latin typeface="Arial" panose="020B0604020202020204"/>
                <a:cs typeface="Arial"/>
              </a:rPr>
              <a:t>•Palveluyksikön omavalvontasuunnitelmassa kuvatun toiminnan toteutumista seurataan. Seurannasta tehdään selvitys ja sen perusteella tehtävät muutokset julkaistaan neljän kuukauden välein yleisellä tasolla Eloisan nettisivuilla sekä pidetään julkisesti nähtävänä palveluyksikössä. Salassapidettäviä tietoja ei saa julkaista.</a:t>
            </a:r>
            <a:endParaRPr lang="fi-FI" sz="900" dirty="0"/>
          </a:p>
          <a:p>
            <a:pPr marR="0" lvl="0" algn="l" defTabSz="914286">
              <a:lnSpc>
                <a:spcPct val="107000"/>
              </a:lnSpc>
              <a:spcBef>
                <a:spcPts val="200"/>
              </a:spcBef>
              <a:spcAft>
                <a:spcPts val="0"/>
              </a:spcAft>
              <a:buClrTx/>
              <a:buSzTx/>
              <a:tabLst/>
              <a:defRPr/>
            </a:pPr>
            <a:endParaRPr lang="fi-FI" sz="800" b="0" i="0" u="none" strike="noStrike" kern="1200" cap="none" spc="0" normalizeH="0" baseline="0" noProof="0" dirty="0">
              <a:ln>
                <a:noFill/>
              </a:ln>
              <a:solidFill>
                <a:srgbClr val="000000"/>
              </a:solidFill>
              <a:effectLst/>
              <a:uLnTx/>
              <a:uFillTx/>
              <a:latin typeface="Arial" panose="020B0604020202020204"/>
              <a:cs typeface="Arial"/>
            </a:endParaRPr>
          </a:p>
        </p:txBody>
      </p:sp>
      <p:grpSp>
        <p:nvGrpSpPr>
          <p:cNvPr id="78" name="Group 77">
            <a:extLst>
              <a:ext uri="{FF2B5EF4-FFF2-40B4-BE49-F238E27FC236}">
                <a16:creationId xmlns:a16="http://schemas.microsoft.com/office/drawing/2014/main" id="{338547B9-99B8-3B8D-8B98-A1A8B826AEDA}"/>
              </a:ext>
            </a:extLst>
          </p:cNvPr>
          <p:cNvGrpSpPr/>
          <p:nvPr/>
        </p:nvGrpSpPr>
        <p:grpSpPr>
          <a:xfrm flipH="1">
            <a:off x="1008297" y="2253130"/>
            <a:ext cx="1151685" cy="1860762"/>
            <a:chOff x="7462824" y="2253131"/>
            <a:chExt cx="1151685" cy="1860762"/>
          </a:xfrm>
        </p:grpSpPr>
        <p:grpSp>
          <p:nvGrpSpPr>
            <p:cNvPr id="79" name="Group 78">
              <a:extLst>
                <a:ext uri="{FF2B5EF4-FFF2-40B4-BE49-F238E27FC236}">
                  <a16:creationId xmlns:a16="http://schemas.microsoft.com/office/drawing/2014/main" id="{860E3173-4907-5BC2-D7B2-DC5C7ABC2AC3}"/>
                </a:ext>
              </a:extLst>
            </p:cNvPr>
            <p:cNvGrpSpPr/>
            <p:nvPr/>
          </p:nvGrpSpPr>
          <p:grpSpPr>
            <a:xfrm>
              <a:off x="7462824" y="2253131"/>
              <a:ext cx="1151685" cy="1860762"/>
              <a:chOff x="2216903" y="2812200"/>
              <a:chExt cx="2232275" cy="3606658"/>
            </a:xfrm>
          </p:grpSpPr>
          <p:sp>
            <p:nvSpPr>
              <p:cNvPr id="82" name="Rounded Rectangle 35">
                <a:extLst>
                  <a:ext uri="{FF2B5EF4-FFF2-40B4-BE49-F238E27FC236}">
                    <a16:creationId xmlns:a16="http://schemas.microsoft.com/office/drawing/2014/main" id="{DECB7116-0B30-B31A-C19B-60C477D1BDFA}"/>
                  </a:ext>
                </a:extLst>
              </p:cNvPr>
              <p:cNvSpPr/>
              <p:nvPr/>
            </p:nvSpPr>
            <p:spPr>
              <a:xfrm>
                <a:off x="2519814" y="4904345"/>
                <a:ext cx="1929364" cy="1514513"/>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4" name="Rounded Rectangle 35">
                <a:extLst>
                  <a:ext uri="{FF2B5EF4-FFF2-40B4-BE49-F238E27FC236}">
                    <a16:creationId xmlns:a16="http://schemas.microsoft.com/office/drawing/2014/main" id="{F1410382-45DC-E13F-A229-ED8DCBD1049E}"/>
                  </a:ext>
                </a:extLst>
              </p:cNvPr>
              <p:cNvSpPr/>
              <p:nvPr/>
            </p:nvSpPr>
            <p:spPr>
              <a:xfrm rot="10800000">
                <a:off x="2216903" y="2812200"/>
                <a:ext cx="302911" cy="1514515"/>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cxnSp>
          <p:nvCxnSpPr>
            <p:cNvPr id="81" name="Straight Connector 80">
              <a:extLst>
                <a:ext uri="{FF2B5EF4-FFF2-40B4-BE49-F238E27FC236}">
                  <a16:creationId xmlns:a16="http://schemas.microsoft.com/office/drawing/2014/main" id="{6B1D3711-4C06-86F5-7178-1FE8FE3F9A5D}"/>
                </a:ext>
              </a:extLst>
            </p:cNvPr>
            <p:cNvCxnSpPr>
              <a:cxnSpLocks/>
            </p:cNvCxnSpPr>
            <p:nvPr/>
          </p:nvCxnSpPr>
          <p:spPr>
            <a:xfrm>
              <a:off x="7619103" y="3029732"/>
              <a:ext cx="0" cy="325653"/>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43" name="TextBox 42">
            <a:extLst>
              <a:ext uri="{FF2B5EF4-FFF2-40B4-BE49-F238E27FC236}">
                <a16:creationId xmlns:a16="http://schemas.microsoft.com/office/drawing/2014/main" id="{A40460C1-73D7-D500-8163-889FA72958AF}"/>
              </a:ext>
            </a:extLst>
          </p:cNvPr>
          <p:cNvSpPr txBox="1"/>
          <p:nvPr/>
        </p:nvSpPr>
        <p:spPr>
          <a:xfrm>
            <a:off x="309273" y="4528868"/>
            <a:ext cx="1796122" cy="830997"/>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Muu epäkohta palvelun toteutuksessa tai epäkohdan uhka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757544"/>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99" name="Graphic 98">
            <a:extLst>
              <a:ext uri="{FF2B5EF4-FFF2-40B4-BE49-F238E27FC236}">
                <a16:creationId xmlns:a16="http://schemas.microsoft.com/office/drawing/2014/main" id="{4AE782D4-1518-5D72-64FE-2C2561B5B28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32741" y="1875523"/>
            <a:ext cx="457200" cy="533400"/>
          </a:xfrm>
          <a:prstGeom prst="rect">
            <a:avLst/>
          </a:prstGeom>
        </p:spPr>
      </p:pic>
      <p:pic>
        <p:nvPicPr>
          <p:cNvPr id="100" name="Graphic 99">
            <a:extLst>
              <a:ext uri="{FF2B5EF4-FFF2-40B4-BE49-F238E27FC236}">
                <a16:creationId xmlns:a16="http://schemas.microsoft.com/office/drawing/2014/main" id="{76FABE90-5E90-4DFC-0F56-F0C9DC863CB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26707" y="3849106"/>
            <a:ext cx="469266" cy="422339"/>
          </a:xfrm>
          <a:prstGeom prst="rect">
            <a:avLst/>
          </a:prstGeom>
        </p:spPr>
      </p:pic>
      <p:sp>
        <p:nvSpPr>
          <p:cNvPr id="3" name="Tekstiruutu 2">
            <a:extLst>
              <a:ext uri="{FF2B5EF4-FFF2-40B4-BE49-F238E27FC236}">
                <a16:creationId xmlns:a16="http://schemas.microsoft.com/office/drawing/2014/main" id="{F0CA00F1-9F40-BE7B-4340-3367AFBA267B}"/>
              </a:ext>
            </a:extLst>
          </p:cNvPr>
          <p:cNvSpPr txBox="1"/>
          <p:nvPr/>
        </p:nvSpPr>
        <p:spPr>
          <a:xfrm>
            <a:off x="329924" y="5308071"/>
            <a:ext cx="1796123" cy="954107"/>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dirty="0">
                <a:ln>
                  <a:noFill/>
                </a:ln>
                <a:effectLst/>
                <a:uLnTx/>
                <a:uFillTx/>
                <a:latin typeface="Arial" panose="020B0604020202020204" pitchFamily="34" charset="0"/>
                <a:ea typeface="+mn-ea"/>
                <a:cs typeface="+mn-cs"/>
              </a:rPr>
              <a:t>esimerkiksi asiakasturvallisuudessa ilmenevät puutteet, asiakkaan kaltoinkohtelu ja toimintakulttuurista johtuvat asiakkaalle vahingolliset toimet taikka lainvastaisuus, sekä epäkohdan uhka, joka on ilmeinen tai voi johtaa epäkohtaan. </a:t>
            </a:r>
            <a:endParaRPr kumimoji="0" lang="fi-FI" sz="1100" b="0" i="1" u="none" strike="noStrike" kern="1200" cap="none" spc="0" normalizeH="0" baseline="0" noProof="0" dirty="0">
              <a:ln>
                <a:noFill/>
              </a:ln>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0F0C8E88-F891-1E4B-49F2-39BDAEF816A0}"/>
              </a:ext>
            </a:extLst>
          </p:cNvPr>
          <p:cNvSpPr txBox="1"/>
          <p:nvPr/>
        </p:nvSpPr>
        <p:spPr>
          <a:xfrm>
            <a:off x="329924" y="3029815"/>
            <a:ext cx="1706881" cy="584775"/>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a:ln>
                  <a:noFill/>
                </a:ln>
                <a:effectLst/>
                <a:uLnTx/>
                <a:uFillTx/>
                <a:latin typeface="Arial" panose="020B0604020202020204" pitchFamily="34" charset="0"/>
                <a:ea typeface="+mn-ea"/>
                <a:cs typeface="+mn-cs"/>
              </a:rPr>
              <a:t>esimerkiksi asiakkaan epäasiallinen kohtaaminen, kaltoinkohtelua tai loukkaamista sanoilla</a:t>
            </a:r>
            <a:endParaRPr kumimoji="0" lang="fi-FI" sz="800" b="0" i="0" u="none" strike="noStrike" kern="1200" cap="none" spc="0" normalizeH="0" baseline="0" noProof="0">
              <a:ln>
                <a:noFill/>
              </a:ln>
              <a:effectLst/>
              <a:uLnTx/>
              <a:uFillTx/>
              <a:latin typeface="Arial" panose="020B0604020202020204"/>
              <a:ea typeface="+mn-ea"/>
              <a:cs typeface="+mn-cs"/>
            </a:endParaRPr>
          </a:p>
        </p:txBody>
      </p:sp>
      <p:grpSp>
        <p:nvGrpSpPr>
          <p:cNvPr id="2" name="Ryhmä 1">
            <a:extLst>
              <a:ext uri="{FF2B5EF4-FFF2-40B4-BE49-F238E27FC236}">
                <a16:creationId xmlns:a16="http://schemas.microsoft.com/office/drawing/2014/main" id="{A88540ED-38AC-910E-29DE-3EDE72386C9F}"/>
              </a:ext>
            </a:extLst>
          </p:cNvPr>
          <p:cNvGrpSpPr/>
          <p:nvPr/>
        </p:nvGrpSpPr>
        <p:grpSpPr>
          <a:xfrm>
            <a:off x="4434164" y="5308071"/>
            <a:ext cx="4003393" cy="1911877"/>
            <a:chOff x="7726608" y="5359865"/>
            <a:chExt cx="4003393" cy="1127231"/>
          </a:xfrm>
        </p:grpSpPr>
        <p:sp>
          <p:nvSpPr>
            <p:cNvPr id="47" name="Suorakulmio: Pyöristetyt kulmat 46">
              <a:extLst>
                <a:ext uri="{FF2B5EF4-FFF2-40B4-BE49-F238E27FC236}">
                  <a16:creationId xmlns:a16="http://schemas.microsoft.com/office/drawing/2014/main" id="{2B5DAA19-9465-DF10-5A98-B44E96ECE492}"/>
                </a:ext>
              </a:extLst>
            </p:cNvPr>
            <p:cNvSpPr/>
            <p:nvPr/>
          </p:nvSpPr>
          <p:spPr>
            <a:xfrm>
              <a:off x="7726608" y="5359865"/>
              <a:ext cx="4003393" cy="70788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 name="TextBox 6">
              <a:extLst>
                <a:ext uri="{FF2B5EF4-FFF2-40B4-BE49-F238E27FC236}">
                  <a16:creationId xmlns:a16="http://schemas.microsoft.com/office/drawing/2014/main" id="{8D0E8E46-D746-FF64-5F06-DE81F42BEC7E}"/>
                </a:ext>
              </a:extLst>
            </p:cNvPr>
            <p:cNvSpPr txBox="1"/>
            <p:nvPr/>
          </p:nvSpPr>
          <p:spPr>
            <a:xfrm>
              <a:off x="8249627" y="5425267"/>
              <a:ext cx="3349012" cy="1061829"/>
            </a:xfrm>
            <a:prstGeom prst="rect">
              <a:avLst/>
            </a:prstGeom>
            <a:noFill/>
          </p:spPr>
          <p:txBody>
            <a:bodyPr wrap="square">
              <a:spAutoFit/>
            </a:bodyPr>
            <a:lstStyle/>
            <a:p>
              <a:pPr marL="171450" lvl="0" indent="-171450">
                <a:buFont typeface="Arial" panose="020B0604020202020204" pitchFamily="34" charset="0"/>
                <a:buChar char="•"/>
                <a:defRPr/>
              </a:pPr>
              <a:r>
                <a:rPr kumimoji="0" lang="fi-FI" sz="1050" b="0" i="0" u="none" strike="noStrike" kern="1200" cap="none" spc="0" normalizeH="0" baseline="0" noProof="0" dirty="0">
                  <a:ln>
                    <a:noFill/>
                  </a:ln>
                  <a:effectLst/>
                  <a:uLnTx/>
                  <a:uFillTx/>
                  <a:latin typeface="Arial" panose="020B0604020202020204"/>
                  <a:ea typeface="+mn-ea"/>
                  <a:cs typeface="+mn-cs"/>
                </a:rPr>
                <a:t>Täytettävä lomake Eloisan henkilöstölle löytyy Kerralla-valikosta ja </a:t>
              </a:r>
              <a:r>
                <a:rPr lang="fi-FI" sz="1050" dirty="0"/>
                <a:t>yksityiselle palvelutuottajalle </a:t>
              </a:r>
              <a:r>
                <a:rPr lang="fi-FI" sz="1050" dirty="0">
                  <a:hlinkClick r:id="rId13"/>
                </a:rPr>
                <a:t>https://etelasavonha.fi/asiakkaan-opas/asiakas-ja-potilasturvallisuus-ja-valvonta/omavalvontaohjelma-ja-suunnitelmat/</a:t>
              </a:r>
              <a:endParaRPr lang="fi-FI" sz="1050" dirty="0"/>
            </a:p>
            <a:p>
              <a:pPr marL="171450" lvl="0" indent="-171450">
                <a:buFont typeface="Arial" panose="020B0604020202020204" pitchFamily="34" charset="0"/>
                <a:buChar char="•"/>
                <a:defRPr/>
              </a:pPr>
              <a:endParaRPr kumimoji="0" lang="fi-FI" sz="1050" b="0" i="1" u="none" strike="noStrike" kern="1200" cap="none" spc="0" normalizeH="0" baseline="0" noProof="0" dirty="0">
                <a:ln>
                  <a:noFill/>
                </a:ln>
                <a:effectLst/>
                <a:uLnTx/>
                <a:uFillTx/>
                <a:latin typeface="Arial" panose="020B0604020202020204"/>
                <a:ea typeface="+mn-ea"/>
                <a:cs typeface="+mn-cs"/>
              </a:endParaRPr>
            </a:p>
          </p:txBody>
        </p:sp>
        <p:pic>
          <p:nvPicPr>
            <p:cNvPr id="37" name="Graphic 22">
              <a:extLst>
                <a:ext uri="{FF2B5EF4-FFF2-40B4-BE49-F238E27FC236}">
                  <a16:creationId xmlns:a16="http://schemas.microsoft.com/office/drawing/2014/main" id="{AED4A8EF-30EE-B276-6F3E-C4D0B3F4DFED}"/>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844745" y="5524975"/>
              <a:ext cx="404882" cy="404882"/>
            </a:xfrm>
            <a:prstGeom prst="rect">
              <a:avLst/>
            </a:prstGeom>
          </p:spPr>
        </p:pic>
      </p:grpSp>
      <p:sp>
        <p:nvSpPr>
          <p:cNvPr id="19" name="Title 12">
            <a:extLst>
              <a:ext uri="{FF2B5EF4-FFF2-40B4-BE49-F238E27FC236}">
                <a16:creationId xmlns:a16="http://schemas.microsoft.com/office/drawing/2014/main" id="{9A8CCA65-02F4-E68B-086D-568AE7394E3F}"/>
              </a:ext>
            </a:extLst>
          </p:cNvPr>
          <p:cNvSpPr>
            <a:spLocks noGrp="1"/>
          </p:cNvSpPr>
          <p:nvPr>
            <p:ph type="title"/>
          </p:nvPr>
        </p:nvSpPr>
        <p:spPr>
          <a:xfrm>
            <a:off x="461999" y="450426"/>
            <a:ext cx="11289174" cy="868004"/>
          </a:xfrm>
        </p:spPr>
        <p:txBody>
          <a:bodyPr vert="horz" anchor="t">
            <a:normAutofit/>
          </a:bodyPr>
          <a:lstStyle/>
          <a:p>
            <a:r>
              <a:rPr lang="fi-FI" sz="2000" dirty="0">
                <a:latin typeface="+mj-lt"/>
                <a:ea typeface="Inter" panose="02000503000000020004" pitchFamily="2" charset="0"/>
                <a:cs typeface="Times New Roman"/>
              </a:rPr>
              <a:t>Riski- ja epäkohtailmoitusten käsittely (1/3)</a:t>
            </a:r>
            <a:endParaRPr lang="fi-FI" sz="2400" dirty="0">
              <a:solidFill>
                <a:srgbClr val="FF0000"/>
              </a:solidFill>
            </a:endParaRPr>
          </a:p>
        </p:txBody>
      </p:sp>
    </p:spTree>
    <p:extLst>
      <p:ext uri="{BB962C8B-B14F-4D97-AF65-F5344CB8AC3E}">
        <p14:creationId xmlns:p14="http://schemas.microsoft.com/office/powerpoint/2010/main" val="3798627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kirjaa korjaavat toimenpiteet </a:t>
            </a:r>
            <a:r>
              <a:rPr lang="fi-FI" sz="800" b="1" i="1" kern="1200" noProof="0" dirty="0">
                <a:solidFill>
                  <a:schemeClr val="dk1"/>
                </a:solidFill>
                <a:latin typeface="+mn-lt"/>
                <a:ea typeface="+mn-ea"/>
                <a:cs typeface="+mn-cs"/>
              </a:rPr>
              <a:t>vaaratilanne</a:t>
            </a:r>
            <a:r>
              <a:rPr lang="fi-FI" sz="800" b="0" i="0" kern="1200" noProof="0" dirty="0">
                <a:solidFill>
                  <a:schemeClr val="dk1"/>
                </a:solidFill>
                <a:latin typeface="+mn-lt"/>
                <a:ea typeface="+mn-ea"/>
                <a:cs typeface="+mn-cs"/>
              </a:rPr>
              <a:t>-järjestelmään</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Korjaavista toimenpiteistä keskustellaan työntekijöiden kanssa tiimipalaverissa ja tiedotetaan yhteistyötahoja</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Tiedottaminen korjaavista toimenpiteistä </a:t>
            </a:r>
            <a:r>
              <a:rPr kumimoji="0" lang="fi-FI" sz="800" b="0" i="0" u="none" strike="noStrike" kern="1200" cap="none" spc="0" normalizeH="0" baseline="0" noProof="0" dirty="0">
                <a:ln>
                  <a:noFill/>
                </a:ln>
                <a:solidFill>
                  <a:schemeClr val="tx1"/>
                </a:solidFill>
                <a:effectLst/>
                <a:uLnTx/>
                <a:uFillTx/>
                <a:latin typeface="+mn-lt"/>
                <a:ea typeface="+mn-ea"/>
                <a:cs typeface="+mn-cs"/>
              </a:rPr>
              <a:t>kirjallisesti neljän kuukauden </a:t>
            </a:r>
            <a:r>
              <a:rPr kumimoji="0" lang="fi-FI" sz="800" b="0" i="0" u="none" strike="noStrike" kern="1200" cap="none" spc="0" normalizeH="0" baseline="0" noProof="0" dirty="0">
                <a:ln>
                  <a:noFill/>
                </a:ln>
                <a:solidFill>
                  <a:srgbClr val="000000"/>
                </a:solidFill>
                <a:effectLst/>
                <a:uLnTx/>
                <a:uFillTx/>
                <a:latin typeface="+mn-lt"/>
                <a:ea typeface="+mn-ea"/>
                <a:cs typeface="+mn-cs"/>
              </a:rPr>
              <a:t>välein, ja julkaisu Eloisan verkkosivuilla (Valvontalaki 26§)</a:t>
            </a:r>
          </a:p>
          <a:p>
            <a:pPr marL="99450" indent="-99450" algn="ctr">
              <a:buFont typeface="Arial" panose="020B0604020202020204" pitchFamily="34" charset="0"/>
              <a:buChar char="•"/>
            </a:pP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43" name="TextBox 42">
            <a:extLst>
              <a:ext uri="{FF2B5EF4-FFF2-40B4-BE49-F238E27FC236}">
                <a16:creationId xmlns:a16="http://schemas.microsoft.com/office/drawing/2014/main" id="{A40460C1-73D7-D500-8163-889FA72958AF}"/>
              </a:ext>
            </a:extLst>
          </p:cNvPr>
          <p:cNvSpPr txBox="1"/>
          <p:nvPr/>
        </p:nvSpPr>
        <p:spPr>
          <a:xfrm>
            <a:off x="395204" y="3974862"/>
            <a:ext cx="1695074" cy="276999"/>
          </a:xfrm>
          <a:prstGeom prst="rect">
            <a:avLst/>
          </a:prstGeom>
          <a:noFill/>
        </p:spPr>
        <p:txBody>
          <a:bodyPr wrap="square" rtlCol="0">
            <a:spAutoFit/>
          </a:bodyPr>
          <a:lstStyle/>
          <a:p>
            <a:pPr algn="ctr"/>
            <a:r>
              <a:rPr lang="fi-FI" sz="1200" b="1" dirty="0"/>
              <a:t>Lääkepoikkeama</a:t>
            </a:r>
          </a:p>
        </p:txBody>
      </p: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1466893" y="3547831"/>
            <a:ext cx="5245506"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nvGrpSpPr>
          <p:cNvPr id="47" name="Group 46">
            <a:extLst>
              <a:ext uri="{FF2B5EF4-FFF2-40B4-BE49-F238E27FC236}">
                <a16:creationId xmlns:a16="http://schemas.microsoft.com/office/drawing/2014/main" id="{35B9A25D-2D15-7C59-EB86-D5EF3A9C305D}"/>
              </a:ext>
            </a:extLst>
          </p:cNvPr>
          <p:cNvGrpSpPr/>
          <p:nvPr/>
        </p:nvGrpSpPr>
        <p:grpSpPr>
          <a:xfrm flipH="1">
            <a:off x="6656046" y="2078203"/>
            <a:ext cx="1151685" cy="1469628"/>
            <a:chOff x="2216903" y="3063930"/>
            <a:chExt cx="2232275" cy="2848536"/>
          </a:xfrm>
        </p:grpSpPr>
        <p:sp>
          <p:nvSpPr>
            <p:cNvPr id="48" name="Rounded Rectangle 35">
              <a:extLst>
                <a:ext uri="{FF2B5EF4-FFF2-40B4-BE49-F238E27FC236}">
                  <a16:creationId xmlns:a16="http://schemas.microsoft.com/office/drawing/2014/main" id="{6E3F5D2D-4746-9E44-4200-1B9B5D97B6F7}"/>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9" name="Rounded Rectangle 35">
              <a:extLst>
                <a:ext uri="{FF2B5EF4-FFF2-40B4-BE49-F238E27FC236}">
                  <a16:creationId xmlns:a16="http://schemas.microsoft.com/office/drawing/2014/main" id="{4A855585-A754-628B-DA65-7767DBE11056}"/>
                </a:ext>
              </a:extLst>
            </p:cNvPr>
            <p:cNvSpPr/>
            <p:nvPr/>
          </p:nvSpPr>
          <p:spPr>
            <a:xfrm rot="10800000">
              <a:off x="2216903" y="3063930"/>
              <a:ext cx="302911" cy="1514516"/>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1" name="Rectangle 50">
            <a:extLst>
              <a:ext uri="{FF2B5EF4-FFF2-40B4-BE49-F238E27FC236}">
                <a16:creationId xmlns:a16="http://schemas.microsoft.com/office/drawing/2014/main" id="{95F22E94-E4CD-53F5-7C4E-4904ACE34A07}"/>
              </a:ext>
            </a:extLst>
          </p:cNvPr>
          <p:cNvSpPr>
            <a:spLocks/>
          </p:cNvSpPr>
          <p:nvPr/>
        </p:nvSpPr>
        <p:spPr>
          <a:xfrm>
            <a:off x="2176108" y="3923634"/>
            <a:ext cx="2212834" cy="6197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Yhteys lääkäriin </a:t>
            </a:r>
            <a:r>
              <a:rPr lang="fi-FI" sz="800" dirty="0">
                <a:solidFill>
                  <a:schemeClr val="dk1"/>
                </a:solidFill>
              </a:rPr>
              <a:t>toiminta</a:t>
            </a:r>
            <a:r>
              <a:rPr lang="fi-FI" sz="800" kern="1200" dirty="0">
                <a:solidFill>
                  <a:schemeClr val="dk1"/>
                </a:solidFill>
                <a:latin typeface="+mn-lt"/>
                <a:ea typeface="+mn-ea"/>
                <a:cs typeface="+mn-cs"/>
              </a:rPr>
              <a:t>ohjeiden saamiseksi</a:t>
            </a: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jotka ilmoittavat valvontatiimille</a:t>
            </a: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ilmoituksen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Keskustelu tarvittaessa asiakkaan ja omaisen kanssa</a:t>
            </a:r>
            <a:endParaRPr lang="fi-FI" sz="800" kern="100" noProof="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Toteutetaan korjaavat toimenpiteet</a:t>
            </a:r>
          </a:p>
          <a:p>
            <a:pPr marL="99450" indent="-99450" algn="ctr">
              <a:buFont typeface="Arial" panose="020B0604020202020204" pitchFamily="34" charset="0"/>
              <a:buChar char="•"/>
            </a:pPr>
            <a:endParaRPr lang="fi-FI" sz="800" dirty="0"/>
          </a:p>
        </p:txBody>
      </p:sp>
      <p:sp>
        <p:nvSpPr>
          <p:cNvPr id="55" name="TextBox 54">
            <a:extLst>
              <a:ext uri="{FF2B5EF4-FFF2-40B4-BE49-F238E27FC236}">
                <a16:creationId xmlns:a16="http://schemas.microsoft.com/office/drawing/2014/main" id="{7EAA6586-7CC2-8352-84AC-32B76551CE2A}"/>
              </a:ext>
            </a:extLst>
          </p:cNvPr>
          <p:cNvSpPr txBox="1"/>
          <p:nvPr/>
        </p:nvSpPr>
        <p:spPr>
          <a:xfrm>
            <a:off x="4511237" y="3918854"/>
            <a:ext cx="3296494" cy="810478"/>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kern="100" noProof="0" dirty="0">
                <a:effectLst/>
              </a:rPr>
              <a:t>Lääkäri arvioi tilanteen ja antaa toimintaohjeet</a:t>
            </a:r>
            <a:endParaRPr lang="fi-FI" sz="800" kern="100" noProof="0" dirty="0">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Esihenkilö käsittelee ilmoituksen</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dirty="0"/>
              <a:t>K</a:t>
            </a:r>
            <a:r>
              <a:rPr kumimoji="0" lang="fi-FI" sz="800" b="0" i="0" u="none" strike="noStrike" kern="1200" cap="none" spc="0" normalizeH="0" baseline="0" noProof="0" dirty="0" err="1">
                <a:ln>
                  <a:noFill/>
                </a:ln>
                <a:effectLst/>
                <a:uLnTx/>
                <a:uFillTx/>
                <a:latin typeface="+mn-lt"/>
                <a:ea typeface="+mn-ea"/>
                <a:cs typeface="+mn-cs"/>
              </a:rPr>
              <a:t>eskustellaan</a:t>
            </a:r>
            <a:r>
              <a:rPr kumimoji="0" lang="fi-FI" sz="800" b="0" i="0" u="none" strike="noStrike" kern="1200" cap="none" spc="0" normalizeH="0" baseline="0" noProof="0" dirty="0">
                <a:ln>
                  <a:noFill/>
                </a:ln>
                <a:effectLst/>
                <a:uLnTx/>
                <a:uFillTx/>
                <a:latin typeface="+mn-lt"/>
                <a:ea typeface="+mn-ea"/>
                <a:cs typeface="+mn-cs"/>
              </a:rPr>
              <a:t> työntekijöiden kanssa tiimipalaverissa </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noProof="0" dirty="0"/>
              <a:t>Keskustelu tarvittaessa asiakkaan ja omaisen kanssa</a:t>
            </a:r>
            <a:endParaRPr lang="fi-FI" sz="800" kern="100" noProof="0" dirty="0">
              <a:effectLst/>
              <a:latin typeface="Calibri" panose="020F0502020204030204" pitchFamily="34" charset="0"/>
              <a:ea typeface="+mn-ea"/>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Toteutetaan korjaavat toimenpiteet</a:t>
            </a:r>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184621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seuraa </a:t>
            </a:r>
            <a:r>
              <a:rPr lang="fi-FI" sz="800" b="1" i="1" kern="1200" noProof="0" dirty="0">
                <a:solidFill>
                  <a:schemeClr val="dk1"/>
                </a:solidFill>
                <a:latin typeface="+mn-lt"/>
                <a:ea typeface="+mn-ea"/>
                <a:cs typeface="+mn-cs"/>
              </a:rPr>
              <a:t>vaaratilanne</a:t>
            </a:r>
            <a:r>
              <a:rPr kumimoji="0" lang="fi-FI" sz="800" b="0" i="0" u="none" strike="noStrike" kern="1200" cap="none" spc="0" normalizeH="0" baseline="0" noProof="0" dirty="0">
                <a:ln>
                  <a:noFill/>
                </a:ln>
                <a:solidFill>
                  <a:srgbClr val="000000"/>
                </a:solidFill>
                <a:effectLst/>
                <a:uLnTx/>
                <a:uFillTx/>
                <a:latin typeface="+mn-lt"/>
                <a:ea typeface="+mn-ea"/>
                <a:cs typeface="+mn-cs"/>
              </a:rPr>
              <a:t> tilastoja ja korjaavien </a:t>
            </a:r>
            <a:r>
              <a:rPr lang="fi-FI" sz="800" kern="100" noProof="0" dirty="0">
                <a:effectLst/>
                <a:latin typeface="+mn-lt"/>
                <a:ea typeface="Calibri" panose="020F0502020204030204" pitchFamily="34" charset="0"/>
                <a:cs typeface="Times New Roman" panose="02020603050405020304" pitchFamily="18" charset="0"/>
              </a:rPr>
              <a:t>toimenpiteiden toteutumista</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noProof="0" dirty="0">
                <a:sym typeface="Wingdings" panose="05000000000000000000" pitchFamily="2" charset="2"/>
              </a:rPr>
              <a:t>Ilmoitus </a:t>
            </a:r>
            <a:r>
              <a:rPr lang="fi-FI" sz="800" kern="100" noProof="0" dirty="0">
                <a:effectLst/>
                <a:latin typeface="+mn-lt"/>
                <a:ea typeface="Calibri" panose="020F0502020204030204" pitchFamily="34" charset="0"/>
                <a:cs typeface="Times New Roman" panose="02020603050405020304" pitchFamily="18" charset="0"/>
              </a:rPr>
              <a:t>valvontatiimille, mikäli korjaavia toimenpiteitä ei käynnistetä, tai </a:t>
            </a:r>
            <a:r>
              <a:rPr lang="fi-FI" sz="800" kern="1200" dirty="0">
                <a:solidFill>
                  <a:schemeClr val="dk1"/>
                </a:solidFill>
                <a:latin typeface="+mn-lt"/>
                <a:ea typeface="+mn-ea"/>
                <a:cs typeface="+mn-cs"/>
              </a:rPr>
              <a:t>epäkohtaa ei saada korjattua</a:t>
            </a:r>
          </a:p>
          <a:p>
            <a:pPr marL="99450" indent="-99450" defTabSz="914286">
              <a:lnSpc>
                <a:spcPct val="107000"/>
              </a:lnSpc>
              <a:spcBef>
                <a:spcPts val="200"/>
              </a:spcBef>
              <a:buFont typeface="Arial" panose="020B0604020202020204" pitchFamily="34" charset="0"/>
              <a:buChar char="•"/>
              <a:defRPr/>
            </a:pPr>
            <a:r>
              <a:rPr lang="fi-FI" sz="800" kern="1200" dirty="0">
                <a:solidFill>
                  <a:schemeClr val="dk1"/>
                </a:solidFill>
                <a:latin typeface="+mn-lt"/>
                <a:ea typeface="+mn-ea"/>
                <a:cs typeface="+mn-cs"/>
              </a:rPr>
              <a:t>Valvontatiimi selvittää asiaa ja ilmoittaa selvittelyjen ja omien toimenpiteidensä jälkeen </a:t>
            </a:r>
            <a:r>
              <a:rPr lang="fi-FI" sz="800" kern="1200" dirty="0" err="1">
                <a:solidFill>
                  <a:schemeClr val="dk1"/>
                </a:solidFill>
                <a:latin typeface="+mn-lt"/>
                <a:ea typeface="+mn-ea"/>
                <a:cs typeface="+mn-cs"/>
              </a:rPr>
              <a:t>AVI:lle</a:t>
            </a:r>
            <a:r>
              <a:rPr lang="fi-FI" sz="800" kern="1200" dirty="0">
                <a:solidFill>
                  <a:schemeClr val="dk1"/>
                </a:solidFill>
                <a:latin typeface="+mn-lt"/>
                <a:ea typeface="+mn-ea"/>
                <a:cs typeface="+mn-cs"/>
              </a:rPr>
              <a:t>, jos edelleenkään toimenpiteitä ei käynnistetä tai epäkohtaa ei saada korjattua </a:t>
            </a: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4" name="Oval 53">
            <a:extLst>
              <a:ext uri="{FF2B5EF4-FFF2-40B4-BE49-F238E27FC236}">
                <a16:creationId xmlns:a16="http://schemas.microsoft.com/office/drawing/2014/main" id="{2D2B4052-BAE3-D82A-2042-BC4D0F80E2BD}"/>
              </a:ext>
            </a:extLst>
          </p:cNvPr>
          <p:cNvSpPr>
            <a:spLocks noChangeAspect="1"/>
          </p:cNvSpPr>
          <p:nvPr/>
        </p:nvSpPr>
        <p:spPr>
          <a:xfrm>
            <a:off x="2860152"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6" name="Oval 55">
            <a:extLst>
              <a:ext uri="{FF2B5EF4-FFF2-40B4-BE49-F238E27FC236}">
                <a16:creationId xmlns:a16="http://schemas.microsoft.com/office/drawing/2014/main" id="{9B9B5422-4863-34A1-D2B6-284C7EE91675}"/>
              </a:ext>
            </a:extLst>
          </p:cNvPr>
          <p:cNvSpPr>
            <a:spLocks noChangeAspect="1"/>
          </p:cNvSpPr>
          <p:nvPr/>
        </p:nvSpPr>
        <p:spPr>
          <a:xfrm>
            <a:off x="55773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Läheltä piti - tai haittatapahtuma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4" name="TextBox 63">
            <a:extLst>
              <a:ext uri="{FF2B5EF4-FFF2-40B4-BE49-F238E27FC236}">
                <a16:creationId xmlns:a16="http://schemas.microsoft.com/office/drawing/2014/main" id="{BA77397C-504B-BD84-EA9B-20D376F98F67}"/>
              </a:ext>
            </a:extLst>
          </p:cNvPr>
          <p:cNvSpPr txBox="1"/>
          <p:nvPr/>
        </p:nvSpPr>
        <p:spPr>
          <a:xfrm>
            <a:off x="313482" y="5712428"/>
            <a:ext cx="1895714" cy="830997"/>
          </a:xfrm>
          <a:prstGeom prst="rect">
            <a:avLst/>
          </a:prstGeom>
          <a:noFill/>
        </p:spPr>
        <p:txBody>
          <a:bodyPr wrap="square">
            <a:spAutoFit/>
          </a:bodyPr>
          <a:lstStyle/>
          <a:p>
            <a:pPr algn="ctr"/>
            <a:r>
              <a:rPr lang="fi-FI" sz="1200" b="1" dirty="0"/>
              <a:t>Terveydenhuollon laitteeseen / tarvikkeeseen liittyvä vaaratilanne</a:t>
            </a:r>
          </a:p>
        </p:txBody>
      </p:sp>
      <p:sp>
        <p:nvSpPr>
          <p:cNvPr id="66" name="TextBox 65">
            <a:extLst>
              <a:ext uri="{FF2B5EF4-FFF2-40B4-BE49-F238E27FC236}">
                <a16:creationId xmlns:a16="http://schemas.microsoft.com/office/drawing/2014/main" id="{FCBA9DD2-A6DB-A9AE-5A2E-1A9CA29EFA28}"/>
              </a:ext>
            </a:extLst>
          </p:cNvPr>
          <p:cNvSpPr txBox="1">
            <a:spLocks/>
          </p:cNvSpPr>
          <p:nvPr/>
        </p:nvSpPr>
        <p:spPr>
          <a:xfrm>
            <a:off x="2176108" y="5706189"/>
            <a:ext cx="2253002" cy="882293"/>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defTabSz="914286">
              <a:spcBef>
                <a:spcPts val="200"/>
              </a:spcBef>
              <a:buFont typeface="Arial" panose="020B0604020202020204" pitchFamily="34" charset="0"/>
              <a:buChar char="•"/>
              <a:defRPr/>
            </a:pPr>
            <a:r>
              <a:rPr lang="fi-FI" sz="800" kern="1200" dirty="0">
                <a:solidFill>
                  <a:schemeClr val="dk1"/>
                </a:solidFill>
                <a:latin typeface="+mn-lt"/>
                <a:ea typeface="+mn-ea"/>
                <a:cs typeface="+mn-cs"/>
              </a:rPr>
              <a:t>Ilmoitus Fimealle (sekä valmistajalle tai valtuutetulle edustajalle) vaaratilanne-ilmoituksen yhteydessä valitsemalla asianomainen valinta järjestelmästä</a:t>
            </a:r>
          </a:p>
          <a:p>
            <a:pPr defTabSz="914286">
              <a:spcBef>
                <a:spcPts val="200"/>
              </a:spcBef>
              <a:defRPr/>
            </a:pPr>
            <a:endParaRPr lang="fi-FI" sz="800" kern="1200" dirty="0">
              <a:solidFill>
                <a:schemeClr val="dk1"/>
              </a:solidFill>
              <a:latin typeface="+mn-lt"/>
              <a:ea typeface="+mn-ea"/>
              <a:cs typeface="+mn-cs"/>
            </a:endParaRPr>
          </a:p>
        </p:txBody>
      </p:sp>
      <p:cxnSp>
        <p:nvCxnSpPr>
          <p:cNvPr id="67" name="Straight Connector 66">
            <a:extLst>
              <a:ext uri="{FF2B5EF4-FFF2-40B4-BE49-F238E27FC236}">
                <a16:creationId xmlns:a16="http://schemas.microsoft.com/office/drawing/2014/main" id="{3E2EBB15-690D-8566-25F0-9E148F59C510}"/>
              </a:ext>
            </a:extLst>
          </p:cNvPr>
          <p:cNvCxnSpPr>
            <a:cxnSpLocks/>
          </p:cNvCxnSpPr>
          <p:nvPr/>
        </p:nvCxnSpPr>
        <p:spPr>
          <a:xfrm>
            <a:off x="1626511" y="5350353"/>
            <a:ext cx="5558454"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7CB3D1FA-4204-5A23-7B6F-7961585AA53A}"/>
              </a:ext>
            </a:extLst>
          </p:cNvPr>
          <p:cNvSpPr>
            <a:spLocks noChangeAspect="1"/>
          </p:cNvSpPr>
          <p:nvPr/>
        </p:nvSpPr>
        <p:spPr>
          <a:xfrm>
            <a:off x="2864482"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2" name="Oval 71">
            <a:extLst>
              <a:ext uri="{FF2B5EF4-FFF2-40B4-BE49-F238E27FC236}">
                <a16:creationId xmlns:a16="http://schemas.microsoft.com/office/drawing/2014/main" id="{C04BCB20-F4C9-CAC9-C48D-B277808B6589}"/>
              </a:ext>
            </a:extLst>
          </p:cNvPr>
          <p:cNvSpPr>
            <a:spLocks noChangeAspect="1"/>
          </p:cNvSpPr>
          <p:nvPr/>
        </p:nvSpPr>
        <p:spPr>
          <a:xfrm>
            <a:off x="5574317"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3" name="Oval 72">
            <a:extLst>
              <a:ext uri="{FF2B5EF4-FFF2-40B4-BE49-F238E27FC236}">
                <a16:creationId xmlns:a16="http://schemas.microsoft.com/office/drawing/2014/main" id="{881D2A4D-D29C-07F0-DFDE-387B4810DE22}"/>
              </a:ext>
            </a:extLst>
          </p:cNvPr>
          <p:cNvSpPr>
            <a:spLocks noChangeAspect="1"/>
          </p:cNvSpPr>
          <p:nvPr/>
        </p:nvSpPr>
        <p:spPr>
          <a:xfrm>
            <a:off x="905863"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80843" y="1809907"/>
            <a:ext cx="443949" cy="443949"/>
          </a:xfrm>
          <a:prstGeom prst="rect">
            <a:avLst/>
          </a:prstGeom>
        </p:spPr>
      </p:pic>
      <p:grpSp>
        <p:nvGrpSpPr>
          <p:cNvPr id="83" name="Group 82">
            <a:extLst>
              <a:ext uri="{FF2B5EF4-FFF2-40B4-BE49-F238E27FC236}">
                <a16:creationId xmlns:a16="http://schemas.microsoft.com/office/drawing/2014/main" id="{06AEDC37-F9F2-5621-0543-A3F1392A582F}"/>
              </a:ext>
            </a:extLst>
          </p:cNvPr>
          <p:cNvGrpSpPr/>
          <p:nvPr/>
        </p:nvGrpSpPr>
        <p:grpSpPr>
          <a:xfrm>
            <a:off x="6656046" y="3339884"/>
            <a:ext cx="996828" cy="2010471"/>
            <a:chOff x="6687691" y="3309906"/>
            <a:chExt cx="996828" cy="2010471"/>
          </a:xfrm>
        </p:grpSpPr>
        <p:grpSp>
          <p:nvGrpSpPr>
            <p:cNvPr id="68" name="Group 67">
              <a:extLst>
                <a:ext uri="{FF2B5EF4-FFF2-40B4-BE49-F238E27FC236}">
                  <a16:creationId xmlns:a16="http://schemas.microsoft.com/office/drawing/2014/main" id="{AABFE452-46E8-D97E-D068-89B6763BBB1A}"/>
                </a:ext>
              </a:extLst>
            </p:cNvPr>
            <p:cNvGrpSpPr/>
            <p:nvPr/>
          </p:nvGrpSpPr>
          <p:grpSpPr>
            <a:xfrm flipH="1">
              <a:off x="6687691" y="3930856"/>
              <a:ext cx="996828" cy="1389521"/>
              <a:chOff x="2517058" y="3219203"/>
              <a:chExt cx="1932120" cy="2693263"/>
            </a:xfrm>
          </p:grpSpPr>
          <p:sp>
            <p:nvSpPr>
              <p:cNvPr id="69" name="Rounded Rectangle 35">
                <a:extLst>
                  <a:ext uri="{FF2B5EF4-FFF2-40B4-BE49-F238E27FC236}">
                    <a16:creationId xmlns:a16="http://schemas.microsoft.com/office/drawing/2014/main" id="{C8A2CAD4-DD60-A547-D4E3-C5513B4FC088}"/>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0" name="Rounded Rectangle 35">
                <a:extLst>
                  <a:ext uri="{FF2B5EF4-FFF2-40B4-BE49-F238E27FC236}">
                    <a16:creationId xmlns:a16="http://schemas.microsoft.com/office/drawing/2014/main" id="{A91ED0BF-AB74-2D81-C0B7-8DE6B81C8A97}"/>
                  </a:ext>
                </a:extLst>
              </p:cNvPr>
              <p:cNvSpPr/>
              <p:nvPr/>
            </p:nvSpPr>
            <p:spPr>
              <a:xfrm rot="10800000">
                <a:off x="2517058" y="3219203"/>
                <a:ext cx="0" cy="121160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 name="connsiteX0" fmla="*/ 0 w 0"/>
                  <a:gd name="connsiteY0" fmla="*/ 1211604 h 1211603"/>
                  <a:gd name="connsiteX1" fmla="*/ 0 w 0"/>
                  <a:gd name="connsiteY1" fmla="*/ 0 h 1211603"/>
                </a:gdLst>
                <a:ahLst/>
                <a:cxnLst>
                  <a:cxn ang="0">
                    <a:pos x="connsiteX0" y="connsiteY0"/>
                  </a:cxn>
                  <a:cxn ang="0">
                    <a:pos x="connsiteX1" y="connsiteY1"/>
                  </a:cxn>
                </a:cxnLst>
                <a:rect l="l" t="t" r="r" b="b"/>
                <a:pathLst>
                  <a:path h="1211603">
                    <a:moveTo>
                      <a:pt x="0" y="1211604"/>
                    </a:move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cxnSp>
          <p:nvCxnSpPr>
            <p:cNvPr id="75" name="Straight Connector 74">
              <a:extLst>
                <a:ext uri="{FF2B5EF4-FFF2-40B4-BE49-F238E27FC236}">
                  <a16:creationId xmlns:a16="http://schemas.microsoft.com/office/drawing/2014/main" id="{74883BE5-CD85-FC48-2637-58757ED34601}"/>
                </a:ext>
              </a:extLst>
            </p:cNvPr>
            <p:cNvCxnSpPr>
              <a:cxnSpLocks/>
            </p:cNvCxnSpPr>
            <p:nvPr/>
          </p:nvCxnSpPr>
          <p:spPr>
            <a:xfrm flipV="1">
              <a:off x="7684413" y="3309906"/>
              <a:ext cx="0" cy="661771"/>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80" name="TextBox 79">
            <a:extLst>
              <a:ext uri="{FF2B5EF4-FFF2-40B4-BE49-F238E27FC236}">
                <a16:creationId xmlns:a16="http://schemas.microsoft.com/office/drawing/2014/main" id="{D7E4D7B4-A48F-185B-9110-9DFBBF38BCA1}"/>
              </a:ext>
            </a:extLst>
          </p:cNvPr>
          <p:cNvSpPr txBox="1">
            <a:spLocks/>
          </p:cNvSpPr>
          <p:nvPr/>
        </p:nvSpPr>
        <p:spPr>
          <a:xfrm>
            <a:off x="4492065" y="5677294"/>
            <a:ext cx="3159388" cy="933589"/>
          </a:xfrm>
          <a:prstGeom prst="rect">
            <a:avLst/>
          </a:prstGeom>
          <a:noFill/>
        </p:spPr>
        <p:txBody>
          <a:bodyPr wrap="square">
            <a:spAutoFit/>
          </a:bodyPr>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Poistetaan laite / tarvike käytöstä</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Esihenkilö käsittelee ilmoituksen </a:t>
            </a:r>
          </a:p>
          <a:p>
            <a:pPr marL="99450" indent="-99450" defTabSz="914286">
              <a:spcBef>
                <a:spcPts val="200"/>
              </a:spcBef>
              <a:buFont typeface="Arial" panose="020B0604020202020204" pitchFamily="34" charset="0"/>
              <a:buChar char="•"/>
            </a:pPr>
            <a:r>
              <a:rPr lang="fi-FI" sz="800" dirty="0"/>
              <a:t>Tieto turvallisuusriskeistä välitetään myös toimialuejohtajalle sekä palvelupäällikölle vaaratilanne-järjestelmässä</a:t>
            </a:r>
            <a:endParaRPr lang="fi-FI" sz="800" kern="1200" dirty="0">
              <a:solidFill>
                <a:schemeClr val="dk1"/>
              </a:solidFill>
              <a:latin typeface="+mn-lt"/>
              <a:ea typeface="+mn-ea"/>
              <a:cs typeface="+mn-cs"/>
            </a:endParaRPr>
          </a:p>
          <a:p>
            <a:pPr marL="99450" indent="-99450">
              <a:lnSpc>
                <a:spcPct val="100000"/>
              </a:lnSpc>
              <a:spcBef>
                <a:spcPts val="200"/>
              </a:spcBef>
              <a:spcAft>
                <a:spcPts val="0"/>
              </a:spcAft>
              <a:buFont typeface="Arial" panose="020B0604020202020204" pitchFamily="34" charset="0"/>
              <a:buChar char="•"/>
            </a:pPr>
            <a:r>
              <a:rPr lang="fi-FI" sz="800" kern="1200" noProof="0" dirty="0">
                <a:solidFill>
                  <a:schemeClr val="dk1"/>
                </a:solidFill>
                <a:latin typeface="+mn-lt"/>
                <a:ea typeface="+mn-ea"/>
                <a:cs typeface="+mn-cs"/>
              </a:rPr>
              <a:t>Keskustelu tarvittaessa asiakkaan ja omaisen kanssa</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Toteutetaan korjaavat toimenpite</a:t>
            </a:r>
            <a:r>
              <a:rPr lang="fi-FI" sz="800" dirty="0">
                <a:solidFill>
                  <a:schemeClr val="dk1"/>
                </a:solidFill>
              </a:rPr>
              <a:t>et</a:t>
            </a:r>
            <a:endParaRPr lang="fi-FI" sz="800" kern="1200" dirty="0">
              <a:solidFill>
                <a:schemeClr val="dk1"/>
              </a:solidFill>
              <a:latin typeface="+mn-lt"/>
              <a:ea typeface="+mn-ea"/>
              <a:cs typeface="+mn-cs"/>
            </a:endParaRPr>
          </a:p>
        </p:txBody>
      </p:sp>
      <p:pic>
        <p:nvPicPr>
          <p:cNvPr id="89" name="Graphic 88">
            <a:extLst>
              <a:ext uri="{FF2B5EF4-FFF2-40B4-BE49-F238E27FC236}">
                <a16:creationId xmlns:a16="http://schemas.microsoft.com/office/drawing/2014/main" id="{6AA07F93-1771-9688-0228-43D4C601B10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5776" y="3290916"/>
            <a:ext cx="724807" cy="514994"/>
          </a:xfrm>
          <a:prstGeom prst="rect">
            <a:avLst/>
          </a:prstGeom>
        </p:spPr>
      </p:pic>
      <p:pic>
        <p:nvPicPr>
          <p:cNvPr id="90" name="Graphic 89">
            <a:extLst>
              <a:ext uri="{FF2B5EF4-FFF2-40B4-BE49-F238E27FC236}">
                <a16:creationId xmlns:a16="http://schemas.microsoft.com/office/drawing/2014/main" id="{8525F9D3-1A5F-3CB9-B175-926F64CAC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2731" y="3330851"/>
            <a:ext cx="404882" cy="404882"/>
          </a:xfrm>
          <a:prstGeom prst="rect">
            <a:avLst/>
          </a:prstGeom>
        </p:spPr>
      </p:pic>
      <p:pic>
        <p:nvPicPr>
          <p:cNvPr id="91" name="Graphic 90">
            <a:extLst>
              <a:ext uri="{FF2B5EF4-FFF2-40B4-BE49-F238E27FC236}">
                <a16:creationId xmlns:a16="http://schemas.microsoft.com/office/drawing/2014/main" id="{F600F34C-EFD3-2B3C-1B22-F372987FF3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9671" y="3251159"/>
            <a:ext cx="509122" cy="509122"/>
          </a:xfrm>
          <a:prstGeom prst="rect">
            <a:avLst/>
          </a:prstGeom>
        </p:spPr>
      </p:pic>
      <p:pic>
        <p:nvPicPr>
          <p:cNvPr id="93" name="Graphic 92">
            <a:extLst>
              <a:ext uri="{FF2B5EF4-FFF2-40B4-BE49-F238E27FC236}">
                <a16:creationId xmlns:a16="http://schemas.microsoft.com/office/drawing/2014/main" id="{8F146FE1-1E01-804C-90B9-652F1FEEC05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28236" y="5109373"/>
            <a:ext cx="480871" cy="422228"/>
          </a:xfrm>
          <a:prstGeom prst="rect">
            <a:avLst/>
          </a:prstGeom>
        </p:spPr>
      </p:pic>
      <p:pic>
        <p:nvPicPr>
          <p:cNvPr id="94" name="Graphic 93">
            <a:extLst>
              <a:ext uri="{FF2B5EF4-FFF2-40B4-BE49-F238E27FC236}">
                <a16:creationId xmlns:a16="http://schemas.microsoft.com/office/drawing/2014/main" id="{15B0276C-A2AF-ADCE-4433-6D9913CD5C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6370" y="5143748"/>
            <a:ext cx="404882" cy="404882"/>
          </a:xfrm>
          <a:prstGeom prst="rect">
            <a:avLst/>
          </a:prstGeom>
        </p:spPr>
      </p:pic>
      <p:pic>
        <p:nvPicPr>
          <p:cNvPr id="95" name="Graphic 94">
            <a:extLst>
              <a:ext uri="{FF2B5EF4-FFF2-40B4-BE49-F238E27FC236}">
                <a16:creationId xmlns:a16="http://schemas.microsoft.com/office/drawing/2014/main" id="{019186E4-A346-E6D6-B4FE-39EBF5FF0DE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0080" y="5065321"/>
            <a:ext cx="509122" cy="509122"/>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 ja epäkohtailmoitusten käsittely (2/3)</a:t>
            </a:r>
            <a:endParaRPr lang="fi-FI" dirty="0">
              <a:solidFill>
                <a:srgbClr val="FF0000"/>
              </a:solidFill>
            </a:endParaRPr>
          </a:p>
        </p:txBody>
      </p:sp>
    </p:spTree>
    <p:extLst>
      <p:ext uri="{BB962C8B-B14F-4D97-AF65-F5344CB8AC3E}">
        <p14:creationId xmlns:p14="http://schemas.microsoft.com/office/powerpoint/2010/main" val="319132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hlinkClick r:id="rId3"/>
              </a:rPr>
              <a:t>Vakavan vaaratapahtuman tutkintaprosessi </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R="0" lvl="0" algn="l" defTabSz="914286" eaLnBrk="1" fontAlgn="auto" latinLnBrk="0" hangingPunct="1">
              <a:lnSpc>
                <a:spcPct val="107000"/>
              </a:lnSpc>
              <a:spcBef>
                <a:spcPts val="600"/>
              </a:spcBef>
              <a:spcAft>
                <a:spcPts val="0"/>
              </a:spcAft>
              <a:buClrTx/>
              <a:buSzTx/>
              <a:tabLst/>
              <a:defRPr/>
            </a:pPr>
            <a:r>
              <a:rPr lang="fi-FI" sz="800" dirty="0">
                <a:solidFill>
                  <a:srgbClr val="000000"/>
                </a:solidFill>
              </a:rPr>
              <a:t>	</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algn="ct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(esihenkilö ja palvelu-/ tulosaluepäällikkö), jotka ilmoittavat valvontatiimille puhelimitse/sähköpostilla</a:t>
            </a:r>
          </a:p>
          <a:p>
            <a:pPr defTabSz="914286">
              <a:spcBef>
                <a:spcPts val="200"/>
              </a:spcBef>
              <a:defRPr/>
            </a:pP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vaaratapahtumailmoituksen  ja luokittelee riskiluokan IV/V </a:t>
            </a:r>
            <a:r>
              <a:rPr lang="fi-FI" sz="800" dirty="0">
                <a:solidFill>
                  <a:schemeClr val="tx1"/>
                </a:solidFill>
              </a:rPr>
              <a:t>tai </a:t>
            </a:r>
            <a:r>
              <a:rPr lang="fi-FI" sz="800" kern="1200" dirty="0">
                <a:solidFill>
                  <a:schemeClr val="tx1"/>
                </a:solidFill>
                <a:latin typeface="+mn-lt"/>
                <a:ea typeface="+mn-ea"/>
                <a:cs typeface="+mn-cs"/>
              </a:rPr>
              <a:t>seuraus asiakkaalle/potilaalle on vakava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Valvonta-asiantuntija tekee asiasta esiselvityksen esim. soittamalla yksikköön. </a:t>
            </a:r>
          </a:p>
          <a:p>
            <a:pPr marL="99450" indent="-99450">
              <a:lnSpc>
                <a:spcPct val="100000"/>
              </a:lnSpc>
              <a:spcBef>
                <a:spcPts val="200"/>
              </a:spcBef>
              <a:spcAft>
                <a:spcPts val="0"/>
              </a:spcAft>
              <a:buFont typeface="Arial" panose="020B0604020202020204" pitchFamily="34" charset="0"/>
              <a:buChar char="•"/>
            </a:pPr>
            <a:r>
              <a:rPr lang="fi-FI" sz="800" dirty="0">
                <a:solidFill>
                  <a:schemeClr val="tx1"/>
                </a:solidFill>
              </a:rPr>
              <a:t>Jos tapauksessa ilmenee tutkinnan tarvetta, valvonta-asiantuntija esittelee tapauksen johtajaylilääkärille tai sosiaali- ja integraatiojohtajalle, joka tekee päätöksen tutkinnan aloituksesta</a:t>
            </a:r>
            <a:endParaRPr lang="fi-FI" sz="800" noProof="0" dirty="0">
              <a:solidFill>
                <a:schemeClr val="tx1"/>
              </a:solidFill>
            </a:endParaRPr>
          </a:p>
          <a:p>
            <a:pPr>
              <a:lnSpc>
                <a:spcPct val="100000"/>
              </a:lnSpc>
              <a:spcBef>
                <a:spcPts val="200"/>
              </a:spcBef>
              <a:spcAft>
                <a:spcPts val="0"/>
              </a:spcAft>
            </a:pPr>
            <a:endParaRPr lang="fi-FI" sz="800" kern="1200" dirty="0">
              <a:solidFill>
                <a:schemeClr val="tx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76694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dirty="0">
                <a:solidFill>
                  <a:schemeClr val="dk1"/>
                </a:solidFill>
              </a:rPr>
              <a:t>Suositusten toimeenpano ja seuranta toimialalla</a:t>
            </a: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kern="1200" dirty="0">
                <a:solidFill>
                  <a:schemeClr val="dk1"/>
                </a:solidFill>
                <a:latin typeface="+mn-lt"/>
                <a:ea typeface="+mn-ea"/>
                <a:cs typeface="+mn-cs"/>
              </a:rPr>
              <a:t>Valvontatiimi seuraa </a:t>
            </a:r>
            <a:r>
              <a:rPr lang="fi-FI" sz="800" dirty="0">
                <a:solidFill>
                  <a:schemeClr val="dk1"/>
                </a:solidFill>
              </a:rPr>
              <a:t>suositusten toimeenpanoa valvontakäyntien yhteydessä</a:t>
            </a:r>
            <a:endParaRPr lang="fi-FI" sz="800" kern="1200" dirty="0">
              <a:solidFill>
                <a:schemeClr val="dk1"/>
              </a:solidFill>
              <a:latin typeface="+mn-lt"/>
              <a:ea typeface="+mn-ea"/>
              <a:cs typeface="+mn-cs"/>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Vakava vaaratapahtuma</a:t>
            </a:r>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780843" y="1809907"/>
            <a:ext cx="443949" cy="443949"/>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Riskien ja epäkohtailmoitusten käsittely (3/3)</a:t>
            </a:r>
            <a:endParaRPr lang="fi-FI" dirty="0">
              <a:solidFill>
                <a:srgbClr val="FF0000"/>
              </a:solidFill>
            </a:endParaRPr>
          </a:p>
        </p:txBody>
      </p:sp>
      <p:grpSp>
        <p:nvGrpSpPr>
          <p:cNvPr id="44" name="Ryhmä 43">
            <a:extLst>
              <a:ext uri="{FF2B5EF4-FFF2-40B4-BE49-F238E27FC236}">
                <a16:creationId xmlns:a16="http://schemas.microsoft.com/office/drawing/2014/main" id="{3D376C33-1B3B-471F-8D6A-281C5A86E040}"/>
              </a:ext>
            </a:extLst>
          </p:cNvPr>
          <p:cNvGrpSpPr/>
          <p:nvPr/>
        </p:nvGrpSpPr>
        <p:grpSpPr>
          <a:xfrm>
            <a:off x="551112" y="3740539"/>
            <a:ext cx="5165805" cy="2541335"/>
            <a:chOff x="7723163" y="5384753"/>
            <a:chExt cx="4003393" cy="707886"/>
          </a:xfrm>
        </p:grpSpPr>
        <p:sp>
          <p:nvSpPr>
            <p:cNvPr id="47" name="Suorakulmio: Pyöristetyt kulmat 46">
              <a:extLst>
                <a:ext uri="{FF2B5EF4-FFF2-40B4-BE49-F238E27FC236}">
                  <a16:creationId xmlns:a16="http://schemas.microsoft.com/office/drawing/2014/main" id="{66D5693D-B213-4CD2-862A-0FD9F67CA0C0}"/>
                </a:ext>
              </a:extLst>
            </p:cNvPr>
            <p:cNvSpPr/>
            <p:nvPr/>
          </p:nvSpPr>
          <p:spPr>
            <a:xfrm>
              <a:off x="7723163" y="5384753"/>
              <a:ext cx="4003393" cy="70788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48" name="TextBox 6">
              <a:extLst>
                <a:ext uri="{FF2B5EF4-FFF2-40B4-BE49-F238E27FC236}">
                  <a16:creationId xmlns:a16="http://schemas.microsoft.com/office/drawing/2014/main" id="{2256BA71-F6B9-4812-B0C2-9438601B509F}"/>
                </a:ext>
              </a:extLst>
            </p:cNvPr>
            <p:cNvSpPr txBox="1"/>
            <p:nvPr/>
          </p:nvSpPr>
          <p:spPr>
            <a:xfrm>
              <a:off x="7956829" y="5413940"/>
              <a:ext cx="3349012" cy="610832"/>
            </a:xfrm>
            <a:prstGeom prst="rect">
              <a:avLst/>
            </a:prstGeom>
            <a:noFill/>
          </p:spPr>
          <p:txBody>
            <a:bodyPr wrap="square" lIns="91440" tIns="45720" rIns="91440" bIns="45720" anchor="t">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1050" b="0" i="0" u="none" strike="noStrike" kern="1200" cap="none" spc="0" normalizeH="0" baseline="0" noProof="0" dirty="0">
                  <a:ln>
                    <a:noFill/>
                  </a:ln>
                  <a:effectLst/>
                  <a:uLnTx/>
                  <a:uFillTx/>
                  <a:latin typeface="Arial" panose="020B0604020202020204"/>
                  <a:ea typeface="+mn-ea"/>
                  <a:cs typeface="Arial"/>
                </a:rPr>
                <a:t>Vakavia vaaratapahtumia ovat:</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Tapahtuma, joka johti tai olisi voinut johtaa potilaan kuolemaan</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050" b="0" i="0" u="none" strike="noStrike" kern="1200" cap="none" spc="0" normalizeH="0" baseline="0" noProof="0" dirty="0">
                  <a:ln>
                    <a:noFill/>
                  </a:ln>
                  <a:effectLst/>
                  <a:uLnTx/>
                  <a:uFillTx/>
                  <a:latin typeface="Arial" panose="020B0604020202020204"/>
                  <a:ea typeface="+mn-ea"/>
                  <a:cs typeface="Arial"/>
                </a:rPr>
                <a:t>Tapahtuma, joka johti tai olisi voinut johtaa sairaalahoidon aloittamiseen tai jatkamiseen sekä aiheuttanut huomattavia terveysvaikutuksia</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Tapahtuma, joka aiheutti tai olisi voinut aiheuttaa merkittävän tilapäisen tai pysyvän vamman, haitan tai toimintakyvyn heikkenemisen</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050" b="0" i="0" u="none" strike="noStrike" kern="1200" cap="none" spc="0" normalizeH="0" baseline="0" noProof="0" dirty="0">
                  <a:ln>
                    <a:noFill/>
                  </a:ln>
                  <a:effectLst/>
                  <a:uLnTx/>
                  <a:uFillTx/>
                  <a:latin typeface="Arial" panose="020B0604020202020204"/>
                  <a:ea typeface="+mn-ea"/>
                  <a:cs typeface="Arial"/>
                </a:rPr>
                <a:t>Potilaalle suoritettiin väärä toimenpide</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Väärä toimenpidekohta</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Hoito annettiin väärälle potilaalle</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Määrätty hoito on jäänyt merkittäviltä osin antamatta</a:t>
              </a:r>
            </a:p>
          </p:txBody>
        </p:sp>
      </p:grpSp>
    </p:spTree>
    <p:extLst>
      <p:ext uri="{BB962C8B-B14F-4D97-AF65-F5344CB8AC3E}">
        <p14:creationId xmlns:p14="http://schemas.microsoft.com/office/powerpoint/2010/main" val="839827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B6E2AB17-CAA8-6352-C306-C7AF7277A294}"/>
              </a:ext>
            </a:extLst>
          </p:cNvPr>
          <p:cNvGraphicFramePr>
            <a:graphicFrameLocks noChangeAspect="1"/>
          </p:cNvGraphicFramePr>
          <p:nvPr>
            <p:custDataLst>
              <p:tags r:id="rId1"/>
            </p:custDataLst>
            <p:extLst>
              <p:ext uri="{D42A27DB-BD31-4B8C-83A1-F6EECF244321}">
                <p14:modId xmlns:p14="http://schemas.microsoft.com/office/powerpoint/2010/main" val="36854939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B6E2AB17-CAA8-6352-C306-C7AF7277A29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8" name="Rectangle 37">
            <a:extLst>
              <a:ext uri="{FF2B5EF4-FFF2-40B4-BE49-F238E27FC236}">
                <a16:creationId xmlns:a16="http://schemas.microsoft.com/office/drawing/2014/main" id="{16E05865-29F4-331F-F0F1-3CEB01CE54EF}"/>
              </a:ext>
            </a:extLst>
          </p:cNvPr>
          <p:cNvSpPr/>
          <p:nvPr/>
        </p:nvSpPr>
        <p:spPr>
          <a:xfrm>
            <a:off x="9137044" y="1914097"/>
            <a:ext cx="2715123"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32">
            <a:extLst>
              <a:ext uri="{FF2B5EF4-FFF2-40B4-BE49-F238E27FC236}">
                <a16:creationId xmlns:a16="http://schemas.microsoft.com/office/drawing/2014/main" id="{C0CFB8F2-F8CC-987D-2F86-1CA97F4B0C06}"/>
              </a:ext>
            </a:extLst>
          </p:cNvPr>
          <p:cNvSpPr/>
          <p:nvPr/>
        </p:nvSpPr>
        <p:spPr>
          <a:xfrm>
            <a:off x="4296831" y="1914097"/>
            <a:ext cx="4664334"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84282CCA-2A82-ABDE-A8B5-0A66843E20E1}"/>
              </a:ext>
            </a:extLst>
          </p:cNvPr>
          <p:cNvSpPr/>
          <p:nvPr/>
        </p:nvSpPr>
        <p:spPr>
          <a:xfrm>
            <a:off x="554196" y="1914097"/>
            <a:ext cx="3584666"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TextBox 6">
            <a:extLst>
              <a:ext uri="{FF2B5EF4-FFF2-40B4-BE49-F238E27FC236}">
                <a16:creationId xmlns:a16="http://schemas.microsoft.com/office/drawing/2014/main" id="{759EE4D2-5C7F-978D-C832-785D8B865EC3}"/>
              </a:ext>
            </a:extLst>
          </p:cNvPr>
          <p:cNvSpPr txBox="1">
            <a:spLocks/>
          </p:cNvSpPr>
          <p:nvPr/>
        </p:nvSpPr>
        <p:spPr>
          <a:xfrm>
            <a:off x="466461" y="2747586"/>
            <a:ext cx="3940989" cy="3734869"/>
          </a:xfrm>
          <a:prstGeom prst="rect">
            <a:avLst/>
          </a:prstGeom>
          <a:noFill/>
        </p:spPr>
        <p:txBody>
          <a:bodyPr wrap="square">
            <a:spAutoFit/>
          </a:bodyPr>
          <a:lstStyle/>
          <a:p>
            <a:pPr marL="171450" indent="-171450" defTabSz="914286">
              <a:lnSpc>
                <a:spcPct val="107000"/>
              </a:lnSpc>
              <a:spcAft>
                <a:spcPts val="3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a:t>
            </a:r>
          </a:p>
          <a:p>
            <a:pPr marL="361950" lvl="1" indent="-184150" defTabSz="914286">
              <a:lnSpc>
                <a:spcPct val="107000"/>
              </a:lnSpc>
              <a:spcAft>
                <a:spcPts val="300"/>
              </a:spcAft>
              <a:buFont typeface="+mj-lt"/>
              <a:buAutoNum type="arabicPeriod"/>
              <a:defRPr/>
            </a:pPr>
            <a:r>
              <a:rPr lang="fi-FI" sz="1050" kern="100" dirty="0">
                <a:ea typeface="Calibri" panose="020F0502020204030204" pitchFamily="34" charset="0"/>
                <a:cs typeface="Times New Roman" panose="02020603050405020304" pitchFamily="18" charset="0"/>
              </a:rPr>
              <a:t>suoraan omalle </a:t>
            </a:r>
            <a:r>
              <a:rPr lang="fi-FI" sz="1050" kern="100" dirty="0">
                <a:effectLst/>
                <a:ea typeface="Calibri" panose="020F0502020204030204" pitchFamily="34" charset="0"/>
                <a:cs typeface="Times New Roman" panose="02020603050405020304" pitchFamily="18" charset="0"/>
              </a:rPr>
              <a:t>esihenkilölle</a:t>
            </a:r>
            <a:r>
              <a:rPr lang="fi-FI" sz="1050" kern="100" dirty="0">
                <a:ea typeface="Calibri" panose="020F0502020204030204" pitchFamily="34" charset="0"/>
                <a:cs typeface="Times New Roman" panose="02020603050405020304" pitchFamily="18" charset="0"/>
              </a:rPr>
              <a:t> ja</a:t>
            </a:r>
            <a:endParaRPr lang="fi-FI" sz="1050" kern="100" dirty="0">
              <a:effectLst/>
              <a:ea typeface="Calibri" panose="020F0502020204030204" pitchFamily="34" charset="0"/>
              <a:cs typeface="Times New Roman" panose="02020603050405020304" pitchFamily="18" charset="0"/>
            </a:endParaRP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tekemällä vaaratilanne-ilmoituksen tai </a:t>
            </a: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täyttämällä Kerralla-valikon </a:t>
            </a:r>
            <a:r>
              <a:rPr lang="fi-FI" sz="1050" kern="100" dirty="0">
                <a:cs typeface="Times New Roman" panose="02020603050405020304" pitchFamily="18" charset="0"/>
              </a:rPr>
              <a:t>lomakkeen (</a:t>
            </a:r>
            <a:r>
              <a:rPr lang="fi-FI" sz="1050" i="1" kern="100" dirty="0">
                <a:cs typeface="Times New Roman" panose="02020603050405020304" pitchFamily="18" charset="0"/>
                <a:hlinkClick r:id="rId6"/>
              </a:rPr>
              <a:t>henkilökunnan ilmoitusvelvollisuus</a:t>
            </a:r>
            <a:r>
              <a:rPr lang="fi-FI" sz="1050" kern="100" dirty="0">
                <a:cs typeface="Times New Roman" panose="02020603050405020304" pitchFamily="18" charset="0"/>
              </a:rPr>
              <a:t>)</a:t>
            </a:r>
            <a:endParaRPr kumimoji="0" lang="fi-FI" sz="1050" b="0" i="0" u="none" strike="noStrike" kern="100" cap="none" spc="0" normalizeH="0" baseline="0" noProof="0" dirty="0">
              <a:ln>
                <a:noFill/>
              </a:ln>
              <a:uLnTx/>
              <a:uFillTx/>
              <a:cs typeface="Times New Roman" panose="02020603050405020304" pitchFamily="18" charset="0"/>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Ottaa tarvittaessa yhteyttä lääkäriin</a:t>
            </a:r>
            <a:r>
              <a:rPr lang="fi-FI" sz="1050" kern="100" dirty="0">
                <a:solidFill>
                  <a:srgbClr val="000000"/>
                </a:solidFill>
              </a:rPr>
              <a:t> </a:t>
            </a:r>
            <a:r>
              <a:rPr kumimoji="0" lang="fi-FI" sz="1050" b="0" i="0" u="none" strike="noStrike" kern="100" cap="none" spc="0" normalizeH="0" baseline="0" noProof="0" dirty="0">
                <a:ln>
                  <a:noFill/>
                </a:ln>
                <a:solidFill>
                  <a:srgbClr val="000000"/>
                </a:solidFill>
                <a:effectLst/>
                <a:uLnTx/>
                <a:uFillTx/>
                <a:ea typeface="+mn-ea"/>
                <a:cs typeface="+mn-cs"/>
              </a:rPr>
              <a:t>lääkkeisiin tai lääkehoitoon liittyvän poikkeaman tapahtuessa</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Osallistuu turvallisuustason ja -riskien arviointiin, omavalvontasuunnitelman laatimiseen ja turvallisuutta parantavien toimenpiteiden toteuttamiseen </a:t>
            </a:r>
          </a:p>
          <a:p>
            <a:pPr marL="171450" indent="-171450" defTabSz="914286">
              <a:lnSpc>
                <a:spcPct val="107000"/>
              </a:lnSpc>
              <a:spcAft>
                <a:spcPts val="600"/>
              </a:spcAft>
              <a:buFont typeface="Arial" panose="020B0604020202020204" pitchFamily="34" charset="0"/>
              <a:buChar char="•"/>
              <a:defRPr/>
            </a:pPr>
            <a:r>
              <a:rPr kumimoji="0" lang="fi-FI" sz="1050" b="0" i="0" u="none" strike="noStrike" kern="100" cap="none" spc="0" normalizeH="0" baseline="0" noProof="0" dirty="0">
                <a:ln>
                  <a:noFill/>
                </a:ln>
                <a:solidFill>
                  <a:srgbClr val="000000"/>
                </a:solidFill>
                <a:effectLst/>
                <a:uLnTx/>
                <a:uFillTx/>
                <a:ea typeface="+mn-ea"/>
                <a:cs typeface="+mn-cs"/>
              </a:rPr>
              <a:t>Sitoutuu riskienhallintaan ja toteuttaa aktiivisesti kaikkia siihen liittyviä toimia</a:t>
            </a:r>
          </a:p>
          <a:p>
            <a:pPr marL="171450" indent="-171450" defTabSz="914286">
              <a:lnSpc>
                <a:spcPct val="107000"/>
              </a:lnSpc>
              <a:spcAft>
                <a:spcPts val="600"/>
              </a:spcAft>
              <a:buFont typeface="Arial" panose="020B0604020202020204" pitchFamily="34" charset="0"/>
              <a:buChar char="•"/>
              <a:defRPr/>
            </a:pPr>
            <a:r>
              <a:rPr lang="fi-FI" sz="1050" dirty="0">
                <a:effectLst/>
              </a:rPr>
              <a:t>Huolehtii, että omalta osaltaan edistää luottamuksellista ilmapiiriä, jossa voidaan keskustella avoimesti riskeistä   ja laadun hallintaan liittyvistä asioista</a:t>
            </a:r>
          </a:p>
          <a:p>
            <a:pPr marR="0" lvl="0" algn="l" defTabSz="914286" eaLnBrk="1" fontAlgn="auto" latinLnBrk="0" hangingPunct="1">
              <a:lnSpc>
                <a:spcPct val="107000"/>
              </a:lnSpc>
              <a:spcBef>
                <a:spcPts val="0"/>
              </a:spcBef>
              <a:spcAft>
                <a:spcPts val="600"/>
              </a:spcAft>
              <a:buClrTx/>
              <a:buSzTx/>
              <a:tabLst/>
              <a:defRPr/>
            </a:pPr>
            <a:endParaRPr kumimoji="0" lang="fi-FI" sz="1050" b="0" i="0" u="none" strike="noStrike" kern="100" cap="none" spc="0" normalizeH="0" baseline="0" noProof="0" dirty="0">
              <a:ln>
                <a:noFill/>
              </a:ln>
              <a:solidFill>
                <a:srgbClr val="000000"/>
              </a:solidFill>
              <a:effectLst/>
              <a:uLnTx/>
              <a:uFillTx/>
              <a:latin typeface="Arial" panose="020B0604020202020204"/>
              <a:ea typeface="+mn-ea"/>
              <a:cs typeface="+mn-cs"/>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endParaRPr kumimoji="0" lang="fi-FI" sz="105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C1ECCAA5-3B84-22D0-F40D-3DC1CAF1D210}"/>
              </a:ext>
            </a:extLst>
          </p:cNvPr>
          <p:cNvSpPr txBox="1">
            <a:spLocks/>
          </p:cNvSpPr>
          <p:nvPr/>
        </p:nvSpPr>
        <p:spPr>
          <a:xfrm>
            <a:off x="4238299" y="2747586"/>
            <a:ext cx="4722865" cy="3902863"/>
          </a:xfrm>
          <a:prstGeom prst="rect">
            <a:avLst/>
          </a:prstGeom>
          <a:noFill/>
        </p:spPr>
        <p:txBody>
          <a:bodyPr wrap="square">
            <a:spAutoFit/>
          </a:bodyPr>
          <a:lstStyle/>
          <a:p>
            <a:pPr marL="171450" indent="-171450" defTabSz="914286">
              <a:lnSpc>
                <a:spcPct val="107000"/>
              </a:lnSpc>
              <a:spcAft>
                <a:spcPts val="6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työtekijöiden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Vastaa yksikön turvallisuustason ja -riskien arvioinnista, omavalvonta-suunnitelman laatimisesta ja turvallisuutta parantavien toimenpiteiden toteuttamisesta</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henkilökunnan perehdyttämisestä omavalvonnan periaatteisiin ja toimeenpanoon ml. </a:t>
            </a:r>
            <a:r>
              <a:rPr lang="fi-FI" sz="1050" kern="100" dirty="0"/>
              <a:t>h</a:t>
            </a:r>
            <a:r>
              <a:rPr lang="fi-FI" sz="1050" b="0" kern="100" noProof="0" dirty="0" err="1">
                <a:effectLst/>
              </a:rPr>
              <a:t>enkilöstön</a:t>
            </a:r>
            <a:r>
              <a:rPr lang="fi-FI" sz="1050" b="0" kern="100" noProof="0" dirty="0">
                <a:effectLst/>
              </a:rPr>
              <a:t> lakisääteinen ilmoitusvelvollisuus. Huolehtii omavalvonnan ohjeistamisesta ja järjestämisestä sekä siitä, että työntekijöillä on riittävästi tietoa turvallisuusasioista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siitä, että turvallisuuskysymysten käsittelylle on myönteinen asenneympäristö</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Käy läpi yksikkönsä vaaratilanne-ilmoitukset ja vie ne säännöllisesti käsittelyyn tiimipalavereissa</a:t>
            </a:r>
            <a:endParaRPr lang="fi-FI" sz="1050" b="0" kern="100" noProof="0" dirty="0">
              <a:effectLst/>
              <a:ea typeface="Calibri" panose="020F0502020204030204" pitchFamily="34" charset="0"/>
              <a:cs typeface="Times New Roman" panose="02020603050405020304" pitchFamily="18" charset="0"/>
            </a:endParaRP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Vastaa yksikössä toteutettavista korjaavista toimenpiteistä ja niihin liittyvästä tiedottamisesta henkilökunnalle sekä yhteistyökumppaneille</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Kirjaa korjaavat toimenpiteet vaaratilanne-järjestelmään ja seuraa säännöllisesti niiden toteutumista</a:t>
            </a:r>
          </a:p>
          <a:p>
            <a:pPr marL="171450" indent="-171450" defTabSz="914286">
              <a:lnSpc>
                <a:spcPct val="107000"/>
              </a:lnSpc>
              <a:spcAft>
                <a:spcPts val="600"/>
              </a:spcAft>
              <a:buFont typeface="Arial" panose="020B0604020202020204" pitchFamily="34" charset="0"/>
              <a:buChar char="•"/>
              <a:defRPr/>
            </a:pPr>
            <a:r>
              <a:rPr lang="fi-FI" sz="1050" kern="100" dirty="0">
                <a:solidFill>
                  <a:srgbClr val="000000"/>
                </a:solidFill>
              </a:rPr>
              <a:t>M</a:t>
            </a:r>
            <a:r>
              <a:rPr kumimoji="0" lang="fi-FI" sz="1050" i="0" u="none" strike="noStrike" kern="100" cap="none" spc="0" normalizeH="0" baseline="0" noProof="0" dirty="0" err="1">
                <a:ln>
                  <a:noFill/>
                </a:ln>
                <a:solidFill>
                  <a:srgbClr val="000000"/>
                </a:solidFill>
                <a:effectLst/>
                <a:uLnTx/>
                <a:uFillTx/>
                <a:ea typeface="+mn-ea"/>
                <a:cs typeface="+mn-cs"/>
              </a:rPr>
              <a:t>ikäli</a:t>
            </a:r>
            <a:r>
              <a:rPr kumimoji="0" lang="fi-FI" sz="1050" i="0" u="none" strike="noStrike" kern="100" cap="none" spc="0" normalizeH="0" baseline="0" noProof="0" dirty="0">
                <a:ln>
                  <a:noFill/>
                </a:ln>
                <a:solidFill>
                  <a:srgbClr val="000000"/>
                </a:solidFill>
                <a:effectLst/>
                <a:uLnTx/>
                <a:uFillTx/>
                <a:ea typeface="+mn-ea"/>
                <a:cs typeface="+mn-cs"/>
              </a:rPr>
              <a:t> korjaavia toimenpiteitä ei käynnistetä, tai epäkohtaa ei saada korjattua, esihenkilö </a:t>
            </a:r>
            <a:r>
              <a:rPr lang="fi-FI" sz="1050" kern="100" dirty="0">
                <a:solidFill>
                  <a:srgbClr val="000000"/>
                </a:solidFill>
              </a:rPr>
              <a:t>i</a:t>
            </a:r>
            <a:r>
              <a:rPr kumimoji="0" lang="fi-FI" sz="1050" i="0" u="none" strike="noStrike" kern="100" cap="none" spc="0" normalizeH="0" baseline="0" noProof="0" dirty="0" err="1">
                <a:ln>
                  <a:noFill/>
                </a:ln>
                <a:solidFill>
                  <a:srgbClr val="000000"/>
                </a:solidFill>
                <a:effectLst/>
                <a:uLnTx/>
                <a:uFillTx/>
                <a:ea typeface="+mn-ea"/>
                <a:cs typeface="+mn-cs"/>
              </a:rPr>
              <a:t>lmoittaa</a:t>
            </a:r>
            <a:r>
              <a:rPr lang="fi-FI" sz="1050" kern="100" dirty="0">
                <a:solidFill>
                  <a:srgbClr val="000000"/>
                </a:solidFill>
              </a:rPr>
              <a:t> asiasta</a:t>
            </a:r>
            <a:r>
              <a:rPr kumimoji="0" lang="fi-FI" sz="1050" i="0" u="none" strike="noStrike" kern="100" cap="none" spc="0" normalizeH="0" baseline="0" noProof="0" dirty="0">
                <a:ln>
                  <a:noFill/>
                </a:ln>
                <a:solidFill>
                  <a:srgbClr val="000000"/>
                </a:solidFill>
                <a:effectLst/>
                <a:uLnTx/>
                <a:uFillTx/>
                <a:ea typeface="+mn-ea"/>
                <a:cs typeface="+mn-cs"/>
              </a:rPr>
              <a:t> </a:t>
            </a:r>
            <a:r>
              <a:rPr lang="fi-FI" sz="1050" kern="100" dirty="0">
                <a:solidFill>
                  <a:srgbClr val="000000"/>
                </a:solidFill>
              </a:rPr>
              <a:t>ylemmälle johdolle.</a:t>
            </a:r>
            <a:endParaRPr kumimoji="0" lang="fi-FI" sz="1050" i="0" u="none" strike="noStrike" kern="100" cap="none" spc="0" normalizeH="0" baseline="0" noProof="0" dirty="0">
              <a:ln>
                <a:noFill/>
              </a:ln>
              <a:solidFill>
                <a:srgbClr val="000000"/>
              </a:solidFill>
              <a:effectLst/>
              <a:uLnTx/>
              <a:uFillTx/>
              <a:ea typeface="+mn-ea"/>
              <a:cs typeface="+mn-cs"/>
            </a:endParaRPr>
          </a:p>
        </p:txBody>
      </p:sp>
      <p:sp>
        <p:nvSpPr>
          <p:cNvPr id="9" name="TextBox 8">
            <a:extLst>
              <a:ext uri="{FF2B5EF4-FFF2-40B4-BE49-F238E27FC236}">
                <a16:creationId xmlns:a16="http://schemas.microsoft.com/office/drawing/2014/main" id="{629385A2-BB47-B16D-343D-4AFE8C0332A5}"/>
              </a:ext>
            </a:extLst>
          </p:cNvPr>
          <p:cNvSpPr txBox="1">
            <a:spLocks/>
          </p:cNvSpPr>
          <p:nvPr/>
        </p:nvSpPr>
        <p:spPr>
          <a:xfrm>
            <a:off x="9137045" y="2747586"/>
            <a:ext cx="2838932" cy="3734869"/>
          </a:xfrm>
          <a:prstGeom prst="rect">
            <a:avLst/>
          </a:prstGeom>
          <a:noFill/>
        </p:spPr>
        <p:txBody>
          <a:bodyPr wrap="square">
            <a:spAutoFit/>
          </a:bodyPr>
          <a:lstStyle/>
          <a:p>
            <a:pPr marL="171450" indent="-171450">
              <a:lnSpc>
                <a:spcPct val="107000"/>
              </a:lnSpc>
              <a:spcAft>
                <a:spcPts val="600"/>
              </a:spcAft>
              <a:buFont typeface="Arial" panose="020B0604020202020204" pitchFamily="34" charset="0"/>
              <a:buChar char="•"/>
            </a:pPr>
            <a:r>
              <a:rPr lang="fi-FI" sz="1050" kern="100" dirty="0">
                <a:ea typeface="Calibri" panose="020F0502020204030204" pitchFamily="34" charset="0"/>
                <a:cs typeface="Times New Roman" panose="02020603050405020304" pitchFamily="18" charset="0"/>
              </a:rPr>
              <a:t>On velvoitettu työntekijöiden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Huolehtii </a:t>
            </a:r>
            <a:r>
              <a:rPr lang="fi-FI" sz="1050" kern="100" dirty="0"/>
              <a:t>omavalvonnan ohjeistamisesta ja järjestämisestä sekä siitä, että esihenkilöillä on riittävästi tietoa turvallisuusasioista</a:t>
            </a:r>
          </a:p>
          <a:p>
            <a:pPr marL="171450" indent="-171450" defTabSz="914286">
              <a:lnSpc>
                <a:spcPct val="107000"/>
              </a:lnSpc>
              <a:spcAft>
                <a:spcPts val="600"/>
              </a:spcAft>
              <a:buFont typeface="Arial" panose="020B0604020202020204" pitchFamily="34" charset="0"/>
              <a:buChar char="•"/>
              <a:defRPr/>
            </a:pPr>
            <a:r>
              <a:rPr lang="fi-FI" sz="1050" kern="100" dirty="0"/>
              <a:t>Huolehtii siitä, että turvallisuuden varmistamiseen on osoitettu riittävästi resursseja </a:t>
            </a:r>
          </a:p>
          <a:p>
            <a:pPr marL="171450" indent="-171450" defTabSz="914286">
              <a:lnSpc>
                <a:spcPct val="107000"/>
              </a:lnSpc>
              <a:spcAft>
                <a:spcPts val="600"/>
              </a:spcAft>
              <a:buFont typeface="Arial" panose="020B0604020202020204" pitchFamily="34" charset="0"/>
              <a:buChar char="•"/>
              <a:defRPr/>
            </a:pPr>
            <a:r>
              <a:rPr lang="fi-FI" sz="1050" kern="100" dirty="0"/>
              <a:t>Sitoutuu riskienhallintaan ja toteuttaa aktiivisesti toimia riskienhallintaan</a:t>
            </a:r>
          </a:p>
          <a:p>
            <a:pPr marL="171450" indent="-171450" defTabSz="914286">
              <a:lnSpc>
                <a:spcPct val="107000"/>
              </a:lnSpc>
              <a:spcAft>
                <a:spcPts val="600"/>
              </a:spcAft>
              <a:buFont typeface="Arial" panose="020B0604020202020204" pitchFamily="34" charset="0"/>
              <a:buChar char="•"/>
              <a:defRPr/>
            </a:pPr>
            <a:r>
              <a:rPr lang="fi-FI" sz="1050" kern="100" dirty="0"/>
              <a:t>Vastaa asiakas-/potilasturvallisuuden toteutumisesta häiriö- ja poikkeustilanteissa</a:t>
            </a:r>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algn="l">
              <a:lnSpc>
                <a:spcPct val="107000"/>
              </a:lnSpc>
              <a:spcAft>
                <a:spcPts val="600"/>
              </a:spcAft>
              <a:buFont typeface="Arial" panose="020B0604020202020204" pitchFamily="34" charset="0"/>
              <a:buChar char="•"/>
            </a:pPr>
            <a:endParaRPr lang="fi-FI" sz="105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9" name="Graphic 28">
            <a:extLst>
              <a:ext uri="{FF2B5EF4-FFF2-40B4-BE49-F238E27FC236}">
                <a16:creationId xmlns:a16="http://schemas.microsoft.com/office/drawing/2014/main" id="{B0A7AD45-8D7A-2245-21DD-E553FD35B38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052647" y="2015893"/>
            <a:ext cx="537176" cy="537176"/>
          </a:xfrm>
          <a:prstGeom prst="rect">
            <a:avLst/>
          </a:prstGeom>
        </p:spPr>
      </p:pic>
      <p:sp>
        <p:nvSpPr>
          <p:cNvPr id="31" name="TextBox 30">
            <a:extLst>
              <a:ext uri="{FF2B5EF4-FFF2-40B4-BE49-F238E27FC236}">
                <a16:creationId xmlns:a16="http://schemas.microsoft.com/office/drawing/2014/main" id="{7D50FC4C-477C-A4C7-7E46-E254FE373589}"/>
              </a:ext>
            </a:extLst>
          </p:cNvPr>
          <p:cNvSpPr txBox="1"/>
          <p:nvPr/>
        </p:nvSpPr>
        <p:spPr>
          <a:xfrm>
            <a:off x="710890" y="2096325"/>
            <a:ext cx="1623671"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Työntekijä</a:t>
            </a:r>
          </a:p>
        </p:txBody>
      </p:sp>
      <p:pic>
        <p:nvPicPr>
          <p:cNvPr id="35" name="Graphic 34">
            <a:extLst>
              <a:ext uri="{FF2B5EF4-FFF2-40B4-BE49-F238E27FC236}">
                <a16:creationId xmlns:a16="http://schemas.microsoft.com/office/drawing/2014/main" id="{14A1F912-2DE7-D98F-B626-F559DB6FB8F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92363" y="2006811"/>
            <a:ext cx="594167" cy="594167"/>
          </a:xfrm>
          <a:prstGeom prst="rect">
            <a:avLst/>
          </a:prstGeom>
        </p:spPr>
      </p:pic>
      <p:sp>
        <p:nvSpPr>
          <p:cNvPr id="37" name="TextBox 36">
            <a:extLst>
              <a:ext uri="{FF2B5EF4-FFF2-40B4-BE49-F238E27FC236}">
                <a16:creationId xmlns:a16="http://schemas.microsoft.com/office/drawing/2014/main" id="{D099D6C8-0E68-70BE-C1B3-E367BDEC68A0}"/>
              </a:ext>
            </a:extLst>
          </p:cNvPr>
          <p:cNvSpPr txBox="1"/>
          <p:nvPr/>
        </p:nvSpPr>
        <p:spPr>
          <a:xfrm>
            <a:off x="4407450" y="2105027"/>
            <a:ext cx="2554923"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Esihenkilö</a:t>
            </a:r>
          </a:p>
        </p:txBody>
      </p:sp>
      <p:sp>
        <p:nvSpPr>
          <p:cNvPr id="40" name="TextBox 39">
            <a:extLst>
              <a:ext uri="{FF2B5EF4-FFF2-40B4-BE49-F238E27FC236}">
                <a16:creationId xmlns:a16="http://schemas.microsoft.com/office/drawing/2014/main" id="{61186684-25DA-2765-797C-377F47429B7C}"/>
              </a:ext>
            </a:extLst>
          </p:cNvPr>
          <p:cNvSpPr txBox="1"/>
          <p:nvPr/>
        </p:nvSpPr>
        <p:spPr>
          <a:xfrm>
            <a:off x="8961164" y="2119228"/>
            <a:ext cx="1388596" cy="369332"/>
          </a:xfrm>
          <a:prstGeom prst="rect">
            <a:avLst/>
          </a:prstGeom>
          <a:noFill/>
        </p:spPr>
        <p:txBody>
          <a:bodyPr wrap="square" anchor="ctr">
            <a:spAutoFit/>
          </a:bodyPr>
          <a:lstStyle/>
          <a:p>
            <a:pPr algn="ctr">
              <a:lnSpc>
                <a:spcPct val="90000"/>
              </a:lnSpc>
              <a:spcAft>
                <a:spcPts val="600"/>
              </a:spcAft>
            </a:pPr>
            <a:r>
              <a:rPr lang="fi-FI" sz="2000" b="1" kern="100" dirty="0">
                <a:ea typeface="Calibri" panose="020F0502020204030204" pitchFamily="34" charset="0"/>
                <a:cs typeface="Times New Roman" panose="02020603050405020304" pitchFamily="18" charset="0"/>
              </a:rPr>
              <a:t>Johto</a:t>
            </a:r>
            <a:endParaRPr lang="fi-FI" sz="1100" kern="100" dirty="0">
              <a:effectLs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E6535CD1-36A8-C742-C7CE-A9115D59A29A}"/>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7D194C3A-0791-CB10-58CC-935DD63F3E5A}"/>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Riskienhallinnan työnjako</a:t>
            </a:r>
          </a:p>
        </p:txBody>
      </p:sp>
      <p:pic>
        <p:nvPicPr>
          <p:cNvPr id="4" name="Graphic 3">
            <a:extLst>
              <a:ext uri="{FF2B5EF4-FFF2-40B4-BE49-F238E27FC236}">
                <a16:creationId xmlns:a16="http://schemas.microsoft.com/office/drawing/2014/main" id="{2DFEF05C-2D53-6A31-0D23-6BAE1F10EEC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491505" y="1912684"/>
            <a:ext cx="1008020" cy="765020"/>
          </a:xfrm>
          <a:prstGeom prst="rect">
            <a:avLst/>
          </a:prstGeom>
        </p:spPr>
      </p:pic>
      <p:sp>
        <p:nvSpPr>
          <p:cNvPr id="30" name="TextBox 29">
            <a:extLst>
              <a:ext uri="{FF2B5EF4-FFF2-40B4-BE49-F238E27FC236}">
                <a16:creationId xmlns:a16="http://schemas.microsoft.com/office/drawing/2014/main" id="{15DAC886-3F9F-1979-D2B6-DFF3B93D4E92}"/>
              </a:ext>
            </a:extLst>
          </p:cNvPr>
          <p:cNvSpPr txBox="1"/>
          <p:nvPr/>
        </p:nvSpPr>
        <p:spPr>
          <a:xfrm>
            <a:off x="451412" y="1504249"/>
            <a:ext cx="11186392" cy="338554"/>
          </a:xfrm>
          <a:prstGeom prst="rect">
            <a:avLst/>
          </a:prstGeom>
          <a:noFill/>
        </p:spPr>
        <p:txBody>
          <a:bodyPr wrap="square">
            <a:spAutoFit/>
          </a:bodyPr>
          <a:lstStyle/>
          <a:p>
            <a:r>
              <a:rPr lang="fi-FI" sz="1600" i="1" dirty="0">
                <a:solidFill>
                  <a:schemeClr val="accent5"/>
                </a:solidFill>
                <a:effectLst/>
                <a:ea typeface="Calibri" panose="020F0502020204030204" pitchFamily="34" charset="0"/>
                <a:cs typeface="Arial" panose="020B0604020202020204" pitchFamily="34" charset="0"/>
              </a:rPr>
              <a:t>Riskienhallinta vaatii sitoutumista ja aktiivisia toimia koko henkilökunnalta. </a:t>
            </a:r>
            <a:endParaRPr lang="fi-FI" sz="1600" i="1" dirty="0">
              <a:solidFill>
                <a:schemeClr val="accent5"/>
              </a:solidFill>
            </a:endParaRPr>
          </a:p>
        </p:txBody>
      </p:sp>
      <p:sp>
        <p:nvSpPr>
          <p:cNvPr id="3" name="Suorakulmio: Pyöristetyt kulmat 2">
            <a:extLst>
              <a:ext uri="{FF2B5EF4-FFF2-40B4-BE49-F238E27FC236}">
                <a16:creationId xmlns:a16="http://schemas.microsoft.com/office/drawing/2014/main" id="{B9955DAB-BB1D-3772-CD02-5AF5D9C23D59}"/>
              </a:ext>
            </a:extLst>
          </p:cNvPr>
          <p:cNvSpPr/>
          <p:nvPr/>
        </p:nvSpPr>
        <p:spPr>
          <a:xfrm>
            <a:off x="9228841" y="5663897"/>
            <a:ext cx="2623326" cy="90551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Lue lisää</a:t>
            </a:r>
            <a:r>
              <a:rPr lang="fi-FI" sz="1000" i="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a:t>
            </a:r>
          </a:p>
          <a:p>
            <a:pPr marL="171450" indent="-171450">
              <a:buFont typeface="Arial" panose="020B0604020202020204" pitchFamily="34" charset="0"/>
              <a:buChar char="•"/>
            </a:pPr>
            <a:r>
              <a:rPr lang="fi-FI" sz="1000" u="sng" dirty="0">
                <a:solidFill>
                  <a:schemeClr val="tx1"/>
                </a:solidFill>
                <a:latin typeface="Arial" panose="020B0604020202020204" pitchFamily="34" charset="0"/>
                <a:cs typeface="Arial" panose="020B0604020202020204" pitchFamily="34" charset="0"/>
                <a:hlinkClick r:id="rId13"/>
              </a:rPr>
              <a:t>Riskienhallinta ja turvallisuussuunnittelu. Opas sosiaali- ja terveydenhuollon johdolle ja turvallisuusasiantuntijoille</a:t>
            </a:r>
            <a:r>
              <a:rPr lang="fi-FI" sz="1000" u="sng" dirty="0">
                <a:solidFill>
                  <a:schemeClr val="tx1"/>
                </a:solidFill>
                <a:latin typeface="Arial" panose="020B0604020202020204" pitchFamily="34" charset="0"/>
                <a:cs typeface="Arial" panose="020B0604020202020204" pitchFamily="34" charset="0"/>
              </a:rPr>
              <a:t> – VN </a:t>
            </a:r>
            <a:endParaRPr lang="fi-FI" sz="1000" u="sng" dirty="0">
              <a:solidFill>
                <a:schemeClr val="accent5">
                  <a:lumMod val="60000"/>
                  <a:lumOff val="40000"/>
                </a:schemeClr>
              </a:solidFill>
              <a:latin typeface="Arial" panose="020B0604020202020204" pitchFamily="34" charset="0"/>
              <a:cs typeface="Arial" panose="020B0604020202020204" pitchFamily="34" charset="0"/>
            </a:endParaRPr>
          </a:p>
        </p:txBody>
      </p:sp>
      <p:grpSp>
        <p:nvGrpSpPr>
          <p:cNvPr id="27" name="Ryhmä 26">
            <a:extLst>
              <a:ext uri="{FF2B5EF4-FFF2-40B4-BE49-F238E27FC236}">
                <a16:creationId xmlns:a16="http://schemas.microsoft.com/office/drawing/2014/main" id="{8178E15C-3913-BAE5-FA0C-9B76FC5A5EE7}"/>
              </a:ext>
            </a:extLst>
          </p:cNvPr>
          <p:cNvGrpSpPr/>
          <p:nvPr/>
        </p:nvGrpSpPr>
        <p:grpSpPr>
          <a:xfrm>
            <a:off x="4928896" y="468949"/>
            <a:ext cx="2338976" cy="45719"/>
            <a:chOff x="4928896" y="468949"/>
            <a:chExt cx="2338976" cy="45719"/>
          </a:xfrm>
        </p:grpSpPr>
        <p:sp>
          <p:nvSpPr>
            <p:cNvPr id="28" name="Rectangle 42">
              <a:extLst>
                <a:ext uri="{FF2B5EF4-FFF2-40B4-BE49-F238E27FC236}">
                  <a16:creationId xmlns:a16="http://schemas.microsoft.com/office/drawing/2014/main" id="{D7FFC187-9A52-8FFA-AEB9-2D2E5996BB5B}"/>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3">
              <a:extLst>
                <a:ext uri="{FF2B5EF4-FFF2-40B4-BE49-F238E27FC236}">
                  <a16:creationId xmlns:a16="http://schemas.microsoft.com/office/drawing/2014/main" id="{AF710B71-613E-7D81-6998-4BC61710426F}"/>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512F2178-6D3C-8822-A915-376EE05FFBE7}"/>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2D533783-0BE7-33A7-D613-448FFD7ED17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9CA45803-C842-FDBE-EBB2-C42AE556844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48CE08EF-9823-49E0-6AAF-102EE995984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6" name="Dian numeron paikkamerkki 5">
            <a:extLst>
              <a:ext uri="{FF2B5EF4-FFF2-40B4-BE49-F238E27FC236}">
                <a16:creationId xmlns:a16="http://schemas.microsoft.com/office/drawing/2014/main" id="{683AD0F6-E8BC-73F2-EA7C-B2310807415E}"/>
              </a:ext>
            </a:extLst>
          </p:cNvPr>
          <p:cNvSpPr>
            <a:spLocks noGrp="1"/>
          </p:cNvSpPr>
          <p:nvPr>
            <p:ph type="sldNum" sz="quarter" idx="12"/>
          </p:nvPr>
        </p:nvSpPr>
        <p:spPr/>
        <p:txBody>
          <a:bodyPr/>
          <a:lstStyle/>
          <a:p>
            <a:fld id="{CF4BB44F-7B72-EC4D-BE8A-419BCE6CF7A5}" type="slidenum">
              <a:rPr lang="fi-FI" smtClean="0"/>
              <a:pPr/>
              <a:t>22</a:t>
            </a:fld>
            <a:endParaRPr lang="fi-FI" dirty="0"/>
          </a:p>
        </p:txBody>
      </p:sp>
    </p:spTree>
    <p:extLst>
      <p:ext uri="{BB962C8B-B14F-4D97-AF65-F5344CB8AC3E}">
        <p14:creationId xmlns:p14="http://schemas.microsoft.com/office/powerpoint/2010/main" val="315529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r>
              <a:rPr lang="fi-FI" sz="1000" dirty="0">
                <a:solidFill>
                  <a:schemeClr val="tx1"/>
                </a:solidFill>
                <a:latin typeface="Arial" panose="020B0604020202020204" pitchFamily="34" charset="0"/>
                <a:cs typeface="Arial" panose="020B0604020202020204" pitchFamily="34" charset="0"/>
                <a:hlinkClick r:id="rId6"/>
              </a:rPr>
              <a:t>STM:n valmiusasiat</a:t>
            </a:r>
            <a:r>
              <a:rPr lang="fi-FI" sz="1000" dirty="0">
                <a:solidFill>
                  <a:schemeClr val="tx1"/>
                </a:solidFill>
                <a:latin typeface="Arial" panose="020B0604020202020204" pitchFamily="34" charset="0"/>
                <a:cs typeface="Arial" panose="020B0604020202020204" pitchFamily="34" charset="0"/>
              </a:rPr>
              <a:t> ja</a:t>
            </a:r>
            <a:r>
              <a:rPr lang="fi-FI" sz="1000" b="1" dirty="0">
                <a:solidFill>
                  <a:schemeClr val="tx1"/>
                </a:solidFill>
                <a:latin typeface="Arial" panose="020B0604020202020204" pitchFamily="34" charset="0"/>
                <a:cs typeface="Arial" panose="020B0604020202020204" pitchFamily="34" charset="0"/>
              </a:rPr>
              <a:t> </a:t>
            </a:r>
            <a:r>
              <a:rPr lang="fi-FI" sz="1000" dirty="0">
                <a:solidFill>
                  <a:schemeClr val="tx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Valmiuslaki 1552/2011</a:t>
            </a:r>
            <a:br>
              <a:rPr lang="fi-FI" sz="1000" dirty="0">
                <a:solidFill>
                  <a:schemeClr val="tx1"/>
                </a:solidFill>
                <a:latin typeface="Arial" panose="020B0604020202020204" pitchFamily="34" charset="0"/>
                <a:cs typeface="Arial" panose="020B0604020202020204" pitchFamily="34" charset="0"/>
              </a:rPr>
            </a:br>
            <a:endParaRPr lang="fi-FI" sz="1000"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lvl="1">
              <a:lnSpc>
                <a:spcPct val="110000"/>
              </a:lnSpc>
              <a:spcBef>
                <a:spcPts val="789"/>
              </a:spcBef>
              <a:spcAft>
                <a:spcPts val="175"/>
              </a:spcAft>
            </a:pPr>
            <a:r>
              <a:rPr lang="fi-FI" sz="1200" b="0" i="0" u="none" strike="noStrike" baseline="0" dirty="0">
                <a:solidFill>
                  <a:srgbClr val="000000"/>
                </a:solidFill>
                <a:latin typeface="Arial" panose="020B0604020202020204" pitchFamily="34" charset="0"/>
              </a:rPr>
              <a:t>Toimintayksikössä tulee varautua poikkeusoloihin ja häiriötilanteisiin ja laatia valmiussuunnitelma yhteistyössä henkilöstön kanssa. </a:t>
            </a:r>
            <a:r>
              <a:rPr lang="fi-FI" dirty="0">
                <a:latin typeface="+mn-lt"/>
                <a:ea typeface="Inter" panose="02000503000000020004" pitchFamily="2" charset="0"/>
              </a:rPr>
              <a:t>Esim. sähkökatkoihin varautuminen, SURO-ohjeistus jne.</a:t>
            </a:r>
            <a:endParaRPr lang="fi-FI" dirty="0">
              <a:ea typeface="Inter" panose="02000503000000020004" pitchFamily="2" charset="0"/>
            </a:endParaRPr>
          </a:p>
          <a:p>
            <a:pPr marL="0" lvl="1">
              <a:lnSpc>
                <a:spcPct val="110000"/>
              </a:lnSpc>
              <a:spcBef>
                <a:spcPts val="789"/>
              </a:spcBef>
              <a:spcAft>
                <a:spcPts val="175"/>
              </a:spcAft>
            </a:pPr>
            <a:r>
              <a:rPr lang="fi-FI" b="1" i="1" dirty="0">
                <a:solidFill>
                  <a:schemeClr val="accent5"/>
                </a:solidFill>
                <a:ea typeface="Inter" panose="02000503000000020004" pitchFamily="2" charset="0"/>
              </a:rPr>
              <a:t>Toimintakeskus Kipinälle on laadittu IMS:N omat toimintakortit </a:t>
            </a:r>
            <a:r>
              <a:rPr lang="fi-FI" b="1" i="1" dirty="0" err="1">
                <a:solidFill>
                  <a:schemeClr val="accent5"/>
                </a:solidFill>
                <a:ea typeface="Inter" panose="02000503000000020004" pitchFamily="2" charset="0"/>
              </a:rPr>
              <a:t>häiriö-ja</a:t>
            </a:r>
            <a:r>
              <a:rPr lang="fi-FI" b="1" i="1" dirty="0">
                <a:solidFill>
                  <a:schemeClr val="accent5"/>
                </a:solidFill>
                <a:ea typeface="Inter" panose="02000503000000020004" pitchFamily="2" charset="0"/>
              </a:rPr>
              <a:t> poikkeustilanteita varten</a:t>
            </a:r>
          </a:p>
        </p:txBody>
      </p:sp>
      <p:sp>
        <p:nvSpPr>
          <p:cNvPr id="13" name="Rectangle 12">
            <a:extLst>
              <a:ext uri="{FF2B5EF4-FFF2-40B4-BE49-F238E27FC236}">
                <a16:creationId xmlns:a16="http://schemas.microsoft.com/office/drawing/2014/main" id="{C8D307F4-6725-C95B-0579-E060FF0CFC77}"/>
              </a:ext>
            </a:extLst>
          </p:cNvPr>
          <p:cNvSpPr/>
          <p:nvPr/>
        </p:nvSpPr>
        <p:spPr>
          <a:xfrm>
            <a:off x="6406010" y="1825626"/>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rgbClr val="000000"/>
                </a:solidFill>
                <a:latin typeface="Arial" panose="020B0604020202020204"/>
                <a:ea typeface="Inter" panose="02000503000000020004" pitchFamily="2" charset="0"/>
              </a:rPr>
              <a:t>Henkilöstön osallistaminen suunnitteluun ja toteutukseen:</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b="1" dirty="0">
                <a:solidFill>
                  <a:srgbClr val="000000"/>
                </a:solidFill>
                <a:latin typeface="Arial" panose="020B0604020202020204"/>
                <a:ea typeface="Inter" panose="02000503000000020004" pitchFamily="2" charset="0"/>
              </a:rPr>
              <a:t>Henkilöstön kanssa käydään toimintakortit, pelastussuunnitelma säännöllisesti läpi viikkopalavereissa</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b="1" dirty="0">
                <a:solidFill>
                  <a:srgbClr val="000000"/>
                </a:solidFill>
                <a:latin typeface="Arial" panose="020B0604020202020204"/>
                <a:ea typeface="Inter" panose="02000503000000020004" pitchFamily="2" charset="0"/>
              </a:rPr>
              <a:t>Yksikössä on määritelty turvallisuusvastaava, hankintavastaavat jotka tarkistavat, että toimintakorttien mukaiset velvoitteet ovat ajan tasalla ja toimintakuntoisia esim. sähkölamput, vesivara, ensiapuvälineet jne. </a:t>
            </a:r>
          </a:p>
          <a:p>
            <a:pPr marL="171450" marR="0" lvl="0" indent="-171450"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b="1" dirty="0">
                <a:solidFill>
                  <a:srgbClr val="000000"/>
                </a:solidFill>
                <a:latin typeface="Arial" panose="020B0604020202020204"/>
                <a:ea typeface="Inter" panose="02000503000000020004" pitchFamily="2" charset="0"/>
              </a:rPr>
              <a:t>Henkilökunnalle järjestetään vuoden välein turvallisuuskävelyt  ja aina uuden työntekijän aloittaessa</a:t>
            </a:r>
          </a:p>
          <a:p>
            <a:pPr marL="171450" marR="0" lvl="0" indent="-171450"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b="1" dirty="0">
                <a:solidFill>
                  <a:srgbClr val="000000"/>
                </a:solidFill>
                <a:latin typeface="Arial" panose="020B0604020202020204"/>
                <a:ea typeface="Inter" panose="02000503000000020004" pitchFamily="2" charset="0"/>
              </a:rPr>
              <a:t>Henkilökunta osallistuu Eloisan järjestämiin palopelastuskoulutuksiin</a:t>
            </a:r>
          </a:p>
          <a:p>
            <a:pPr marL="171450" marR="0" lvl="0" indent="-171450"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b="1" dirty="0">
                <a:solidFill>
                  <a:srgbClr val="000000"/>
                </a:solidFill>
                <a:latin typeface="Arial" panose="020B0604020202020204"/>
                <a:ea typeface="Inter" panose="02000503000000020004" pitchFamily="2" charset="0"/>
              </a:rPr>
              <a:t>Esihenkilö varmistaa, että henkilökunnassa on riittävästi EA-taitoisia työntekijöitä</a:t>
            </a:r>
          </a:p>
          <a:p>
            <a:pPr marL="171450" marR="0" lvl="0" indent="-171450"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b="1" dirty="0">
                <a:solidFill>
                  <a:srgbClr val="000000"/>
                </a:solidFill>
                <a:latin typeface="Arial" panose="020B0604020202020204"/>
                <a:ea typeface="Inter" panose="02000503000000020004" pitchFamily="2" charset="0"/>
              </a:rPr>
              <a:t>Poistumisharjoitukset järjestetään yksikössä vuosittain</a:t>
            </a:r>
          </a:p>
          <a:p>
            <a:pPr marL="171450" marR="0" lvl="0" indent="-171450"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200" b="1" dirty="0">
              <a:solidFill>
                <a:srgbClr val="000000"/>
              </a:solidFill>
              <a:latin typeface="Arial" panose="020B0604020202020204"/>
              <a:ea typeface="Inter" panose="02000503000000020004" pitchFamily="2" charset="0"/>
            </a:endParaRP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Häiriötilanteet/poikkeusolot</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10" name="Dian numeron paikkamerkki 9">
            <a:extLst>
              <a:ext uri="{FF2B5EF4-FFF2-40B4-BE49-F238E27FC236}">
                <a16:creationId xmlns:a16="http://schemas.microsoft.com/office/drawing/2014/main" id="{7E39EC7A-8C30-E4FD-68F9-A3EDE188782F}"/>
              </a:ext>
            </a:extLst>
          </p:cNvPr>
          <p:cNvSpPr>
            <a:spLocks noGrp="1"/>
          </p:cNvSpPr>
          <p:nvPr>
            <p:ph type="sldNum" sz="quarter" idx="12"/>
          </p:nvPr>
        </p:nvSpPr>
        <p:spPr/>
        <p:txBody>
          <a:bodyPr/>
          <a:lstStyle/>
          <a:p>
            <a:fld id="{CF4BB44F-7B72-EC4D-BE8A-419BCE6CF7A5}" type="slidenum">
              <a:rPr lang="fi-FI" smtClean="0"/>
              <a:pPr/>
              <a:t>23</a:t>
            </a:fld>
            <a:endParaRPr lang="fi-FI" dirty="0"/>
          </a:p>
        </p:txBody>
      </p:sp>
    </p:spTree>
    <p:extLst>
      <p:ext uri="{BB962C8B-B14F-4D97-AF65-F5344CB8AC3E}">
        <p14:creationId xmlns:p14="http://schemas.microsoft.com/office/powerpoint/2010/main" val="3677116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Asiakkaan asema ja oikeudet</a:t>
            </a:r>
          </a:p>
        </p:txBody>
      </p:sp>
      <p:grpSp>
        <p:nvGrpSpPr>
          <p:cNvPr id="13" name="Ryhmä 12">
            <a:extLst>
              <a:ext uri="{FF2B5EF4-FFF2-40B4-BE49-F238E27FC236}">
                <a16:creationId xmlns:a16="http://schemas.microsoft.com/office/drawing/2014/main" id="{A18DDFBD-D691-F4B0-2A62-5F076201C10F}"/>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C58DABF-CA8A-20AE-B43A-DBE37A30C15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27135C50-3E3A-888A-6E8D-9C967E767A7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A08E315A-B2D8-5EDE-FD48-72842187E73D}"/>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5">
              <a:extLst>
                <a:ext uri="{FF2B5EF4-FFF2-40B4-BE49-F238E27FC236}">
                  <a16:creationId xmlns:a16="http://schemas.microsoft.com/office/drawing/2014/main" id="{14A21A03-EE62-ACF6-A7E0-72EAF0A49440}"/>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4D858785-0366-AF7E-8CEA-C6A714AD6F48}"/>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90B9E70B-1267-3099-2E72-5DD02034234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3" name="Dian numeron paikkamerkki 2">
            <a:extLst>
              <a:ext uri="{FF2B5EF4-FFF2-40B4-BE49-F238E27FC236}">
                <a16:creationId xmlns:a16="http://schemas.microsoft.com/office/drawing/2014/main" id="{9AD82A73-E8FF-B881-75E0-4F40E5C6F1E5}"/>
              </a:ext>
            </a:extLst>
          </p:cNvPr>
          <p:cNvSpPr>
            <a:spLocks noGrp="1"/>
          </p:cNvSpPr>
          <p:nvPr>
            <p:ph type="sldNum" sz="quarter" idx="12"/>
          </p:nvPr>
        </p:nvSpPr>
        <p:spPr/>
        <p:txBody>
          <a:bodyPr/>
          <a:lstStyle/>
          <a:p>
            <a:fld id="{CF4BB44F-7B72-EC4D-BE8A-419BCE6CF7A5}" type="slidenum">
              <a:rPr lang="fi-FI" smtClean="0"/>
              <a:pPr/>
              <a:t>24</a:t>
            </a:fld>
            <a:endParaRPr lang="fi-FI" dirty="0"/>
          </a:p>
        </p:txBody>
      </p:sp>
    </p:spTree>
    <p:extLst>
      <p:ext uri="{BB962C8B-B14F-4D97-AF65-F5344CB8AC3E}">
        <p14:creationId xmlns:p14="http://schemas.microsoft.com/office/powerpoint/2010/main" val="280134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B94A348-37C1-6C86-A7AC-34794B7E9488}"/>
              </a:ext>
            </a:extLst>
          </p:cNvPr>
          <p:cNvGraphicFramePr>
            <a:graphicFrameLocks noChangeAspect="1"/>
          </p:cNvGraphicFramePr>
          <p:nvPr>
            <p:custDataLst>
              <p:tags r:id="rId1"/>
            </p:custDataLst>
            <p:extLst>
              <p:ext uri="{D42A27DB-BD31-4B8C-83A1-F6EECF244321}">
                <p14:modId xmlns:p14="http://schemas.microsoft.com/office/powerpoint/2010/main" val="3034979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B94A348-37C1-6C86-A7AC-34794B7E948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4" name="Rectangle 53">
            <a:extLst>
              <a:ext uri="{FF2B5EF4-FFF2-40B4-BE49-F238E27FC236}">
                <a16:creationId xmlns:a16="http://schemas.microsoft.com/office/drawing/2014/main" id="{2F6DE569-A520-4796-7A42-1034F9CE8E3B}"/>
              </a:ext>
            </a:extLst>
          </p:cNvPr>
          <p:cNvSpPr/>
          <p:nvPr/>
        </p:nvSpPr>
        <p:spPr>
          <a:xfrm>
            <a:off x="7795646" y="2389842"/>
            <a:ext cx="3944939" cy="3563635"/>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52" name="Rectangle 51">
            <a:extLst>
              <a:ext uri="{FF2B5EF4-FFF2-40B4-BE49-F238E27FC236}">
                <a16:creationId xmlns:a16="http://schemas.microsoft.com/office/drawing/2014/main" id="{3661D4C5-C779-EF4F-D71D-239B45A973DC}"/>
              </a:ext>
            </a:extLst>
          </p:cNvPr>
          <p:cNvSpPr/>
          <p:nvPr/>
        </p:nvSpPr>
        <p:spPr>
          <a:xfrm>
            <a:off x="451393" y="1693703"/>
            <a:ext cx="2780891" cy="757130"/>
          </a:xfrm>
          <a:prstGeom prst="rect">
            <a:avLst/>
          </a:prstGeom>
          <a:solidFill>
            <a:schemeClr val="accent1">
              <a:lumMod val="75000"/>
              <a:alpha val="19954"/>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6" name="Rectangle 45">
            <a:extLst>
              <a:ext uri="{FF2B5EF4-FFF2-40B4-BE49-F238E27FC236}">
                <a16:creationId xmlns:a16="http://schemas.microsoft.com/office/drawing/2014/main" id="{A0894480-75A1-5F40-1E11-A37381F26EE0}"/>
              </a:ext>
            </a:extLst>
          </p:cNvPr>
          <p:cNvSpPr/>
          <p:nvPr/>
        </p:nvSpPr>
        <p:spPr>
          <a:xfrm>
            <a:off x="3613952" y="2443373"/>
            <a:ext cx="4066834" cy="35207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36E2E2B0-8B5A-8A5C-DA5A-5D3AC2B01866}"/>
              </a:ext>
            </a:extLst>
          </p:cNvPr>
          <p:cNvSpPr/>
          <p:nvPr/>
        </p:nvSpPr>
        <p:spPr>
          <a:xfrm>
            <a:off x="7796574" y="1690974"/>
            <a:ext cx="3944011"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18" name="Rectangle 17">
            <a:extLst>
              <a:ext uri="{FF2B5EF4-FFF2-40B4-BE49-F238E27FC236}">
                <a16:creationId xmlns:a16="http://schemas.microsoft.com/office/drawing/2014/main" id="{B6C3AB4F-845E-E601-05B9-3B6E06B96DD4}"/>
              </a:ext>
            </a:extLst>
          </p:cNvPr>
          <p:cNvSpPr/>
          <p:nvPr/>
        </p:nvSpPr>
        <p:spPr>
          <a:xfrm>
            <a:off x="451413" y="2445144"/>
            <a:ext cx="2780891" cy="3507897"/>
          </a:xfrm>
          <a:prstGeom prst="rect">
            <a:avLst/>
          </a:prstGeom>
          <a:solidFill>
            <a:schemeClr val="accent1">
              <a:lumMod val="75000"/>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800" dirty="0"/>
              <a:t>Asiakkaan asema ja oikeudet</a:t>
            </a:r>
            <a:endParaRPr lang="fi-FI" dirty="0"/>
          </a:p>
        </p:txBody>
      </p:sp>
      <p:sp>
        <p:nvSpPr>
          <p:cNvPr id="5" name="TextBox 4">
            <a:extLst>
              <a:ext uri="{FF2B5EF4-FFF2-40B4-BE49-F238E27FC236}">
                <a16:creationId xmlns:a16="http://schemas.microsoft.com/office/drawing/2014/main" id="{B52E3C72-0235-2DBC-D71B-0C2A1F1C827C}"/>
              </a:ext>
            </a:extLst>
          </p:cNvPr>
          <p:cNvSpPr txBox="1"/>
          <p:nvPr/>
        </p:nvSpPr>
        <p:spPr>
          <a:xfrm>
            <a:off x="355600" y="1030080"/>
            <a:ext cx="10985500" cy="369332"/>
          </a:xfrm>
          <a:prstGeom prst="rect">
            <a:avLst/>
          </a:prstGeom>
          <a:noFill/>
        </p:spPr>
        <p:txBody>
          <a:bodyPr wrap="square">
            <a:spAutoFit/>
          </a:bodyPr>
          <a:lstStyle/>
          <a:p>
            <a:pPr algn="ctr">
              <a:spcAft>
                <a:spcPts val="600"/>
              </a:spcAft>
            </a:pPr>
            <a:r>
              <a:rPr lang="fi-FI" sz="1800" b="1" i="1" dirty="0"/>
              <a:t>Itsemääräämisoikeus on jokaiselle kuuluva perusoikeus, jota vahvistetaan toiminnassa. </a:t>
            </a:r>
          </a:p>
        </p:txBody>
      </p:sp>
      <p:sp>
        <p:nvSpPr>
          <p:cNvPr id="9" name="TextBox 8">
            <a:extLst>
              <a:ext uri="{FF2B5EF4-FFF2-40B4-BE49-F238E27FC236}">
                <a16:creationId xmlns:a16="http://schemas.microsoft.com/office/drawing/2014/main" id="{8B86F2A2-45A8-44AF-6D76-3E58DB23EB0E}"/>
              </a:ext>
            </a:extLst>
          </p:cNvPr>
          <p:cNvSpPr txBox="1"/>
          <p:nvPr/>
        </p:nvSpPr>
        <p:spPr>
          <a:xfrm>
            <a:off x="7779307" y="1716319"/>
            <a:ext cx="3961278" cy="757130"/>
          </a:xfrm>
          <a:prstGeom prst="rect">
            <a:avLst/>
          </a:prstGeom>
          <a:noFill/>
        </p:spPr>
        <p:txBody>
          <a:bodyPr wrap="square">
            <a:spAutoFit/>
          </a:bodyPr>
          <a:lstStyle/>
          <a:p>
            <a:pPr algn="ctr">
              <a:lnSpc>
                <a:spcPct val="90000"/>
              </a:lnSpc>
              <a:spcAft>
                <a:spcPts val="600"/>
              </a:spcAft>
            </a:pPr>
            <a:r>
              <a:rPr lang="fi-FI" sz="1550" b="1" dirty="0"/>
              <a:t>Jos olen tyytymämätön palvelun laatuun ja/tai saamaani kohteluun, voin…</a:t>
            </a:r>
          </a:p>
        </p:txBody>
      </p:sp>
      <p:sp>
        <p:nvSpPr>
          <p:cNvPr id="10" name="TextBox 9">
            <a:extLst>
              <a:ext uri="{FF2B5EF4-FFF2-40B4-BE49-F238E27FC236}">
                <a16:creationId xmlns:a16="http://schemas.microsoft.com/office/drawing/2014/main" id="{BCC2E173-3935-FA98-0735-A284F4BF08C0}"/>
              </a:ext>
            </a:extLst>
          </p:cNvPr>
          <p:cNvSpPr txBox="1"/>
          <p:nvPr/>
        </p:nvSpPr>
        <p:spPr>
          <a:xfrm>
            <a:off x="8692375" y="5007282"/>
            <a:ext cx="2764650" cy="830997"/>
          </a:xfrm>
          <a:prstGeom prst="rect">
            <a:avLst/>
          </a:prstGeom>
          <a:noFill/>
        </p:spPr>
        <p:txBody>
          <a:bodyPr wrap="square">
            <a:spAutoFit/>
          </a:bodyPr>
          <a:lstStyle/>
          <a:p>
            <a:pPr>
              <a:spcAft>
                <a:spcPts val="600"/>
              </a:spcAft>
            </a:pPr>
            <a:r>
              <a:rPr lang="fi-FI" sz="1200" i="1" dirty="0"/>
              <a:t>Saan lisätietoa ja neuvoja tarvittaessa henkilökunnalta, sosiaali- ja potilasasiavastaavalta tai kuluttajaoikeusneuvonnasta</a:t>
            </a:r>
          </a:p>
        </p:txBody>
      </p:sp>
      <p:sp>
        <p:nvSpPr>
          <p:cNvPr id="23" name="TextBox 22">
            <a:extLst>
              <a:ext uri="{FF2B5EF4-FFF2-40B4-BE49-F238E27FC236}">
                <a16:creationId xmlns:a16="http://schemas.microsoft.com/office/drawing/2014/main" id="{FFDAB25F-F54C-00C4-C552-06BA206C8195}"/>
              </a:ext>
            </a:extLst>
          </p:cNvPr>
          <p:cNvSpPr txBox="1"/>
          <p:nvPr/>
        </p:nvSpPr>
        <p:spPr>
          <a:xfrm>
            <a:off x="492665" y="1885488"/>
            <a:ext cx="2757705" cy="1692771"/>
          </a:xfrm>
          <a:prstGeom prst="rect">
            <a:avLst/>
          </a:prstGeom>
          <a:noFill/>
        </p:spPr>
        <p:txBody>
          <a:bodyPr wrap="square" lIns="36000" rIns="36000">
            <a:spAutoFit/>
          </a:bodyPr>
          <a:lstStyle/>
          <a:p>
            <a:pPr algn="ctr">
              <a:spcAft>
                <a:spcPts val="600"/>
              </a:spcAft>
            </a:pPr>
            <a:r>
              <a:rPr lang="fi-FI" b="1" dirty="0"/>
              <a:t>Me toimintayksikössä…</a:t>
            </a:r>
          </a:p>
          <a:p>
            <a:pPr algn="ctr">
              <a:spcAft>
                <a:spcPts val="600"/>
              </a:spcAft>
            </a:pPr>
            <a:endParaRPr lang="fi-FI" sz="1600" b="1" dirty="0"/>
          </a:p>
          <a:p>
            <a:pPr algn="ctr">
              <a:spcAft>
                <a:spcPts val="600"/>
              </a:spcAft>
            </a:pPr>
            <a:r>
              <a:rPr lang="fi-FI" sz="1200" dirty="0"/>
              <a:t>kunnioitamme ja pyrimme vahvistamaan asiakkaan itse-määräämisoikeutta ja tuemme asiakkaan osallistumista palvelujensa suunnitteluun ja toteutukseen. </a:t>
            </a:r>
          </a:p>
        </p:txBody>
      </p:sp>
      <p:sp>
        <p:nvSpPr>
          <p:cNvPr id="7" name="Rectangle 6">
            <a:extLst>
              <a:ext uri="{FF2B5EF4-FFF2-40B4-BE49-F238E27FC236}">
                <a16:creationId xmlns:a16="http://schemas.microsoft.com/office/drawing/2014/main" id="{F3CA9E1C-E418-3B66-3E87-EC2260809EFF}"/>
              </a:ext>
            </a:extLst>
          </p:cNvPr>
          <p:cNvSpPr/>
          <p:nvPr/>
        </p:nvSpPr>
        <p:spPr>
          <a:xfrm>
            <a:off x="8878671" y="2639389"/>
            <a:ext cx="2975496" cy="588261"/>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antaa palautetta tai kehittämisideoita</a:t>
            </a:r>
          </a:p>
        </p:txBody>
      </p:sp>
      <p:sp>
        <p:nvSpPr>
          <p:cNvPr id="30" name="Rectangle 29">
            <a:extLst>
              <a:ext uri="{FF2B5EF4-FFF2-40B4-BE49-F238E27FC236}">
                <a16:creationId xmlns:a16="http://schemas.microsoft.com/office/drawing/2014/main" id="{0096C2A7-6267-3BA8-376D-3BB1E2638F63}"/>
              </a:ext>
            </a:extLst>
          </p:cNvPr>
          <p:cNvSpPr/>
          <p:nvPr/>
        </p:nvSpPr>
        <p:spPr>
          <a:xfrm>
            <a:off x="8882012" y="3403511"/>
            <a:ext cx="3045519" cy="625646"/>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tehdä ilmoituksen</a:t>
            </a:r>
          </a:p>
        </p:txBody>
      </p:sp>
      <p:sp>
        <p:nvSpPr>
          <p:cNvPr id="31" name="Rectangle 30">
            <a:extLst>
              <a:ext uri="{FF2B5EF4-FFF2-40B4-BE49-F238E27FC236}">
                <a16:creationId xmlns:a16="http://schemas.microsoft.com/office/drawing/2014/main" id="{99C456BD-49DB-D462-82BA-51FC92798414}"/>
              </a:ext>
            </a:extLst>
          </p:cNvPr>
          <p:cNvSpPr/>
          <p:nvPr/>
        </p:nvSpPr>
        <p:spPr>
          <a:xfrm>
            <a:off x="8882012" y="4146326"/>
            <a:ext cx="2764650" cy="639709"/>
          </a:xfrm>
          <a:prstGeom prst="rect">
            <a:avLst/>
          </a:prstGeom>
          <a:noFill/>
          <a:ln w="19050">
            <a:noFill/>
            <a:prstDash val="solid"/>
          </a:ln>
        </p:spPr>
        <p:txBody>
          <a:bodyPr wrap="square" lIns="72000" rIns="72000" rtlCol="0" anchor="ctr">
            <a:noAutofit/>
          </a:bodyPr>
          <a:lstStyle/>
          <a:p>
            <a:pPr>
              <a:spcAft>
                <a:spcPts val="600"/>
              </a:spcAft>
            </a:pPr>
            <a:r>
              <a:rPr lang="fi-FI" sz="1400" b="1" dirty="0">
                <a:ea typeface="Calibri" panose="020F0502020204030204" pitchFamily="34" charset="0"/>
                <a:cs typeface="Times New Roman" panose="02020603050405020304" pitchFamily="18" charset="0"/>
              </a:rPr>
              <a:t>tehdä muistutuksen</a:t>
            </a:r>
          </a:p>
        </p:txBody>
      </p:sp>
      <p:pic>
        <p:nvPicPr>
          <p:cNvPr id="40" name="Graphic 39">
            <a:extLst>
              <a:ext uri="{FF2B5EF4-FFF2-40B4-BE49-F238E27FC236}">
                <a16:creationId xmlns:a16="http://schemas.microsoft.com/office/drawing/2014/main" id="{408B0DE4-1A96-90AB-85E6-34DB87B933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230702" y="3451211"/>
            <a:ext cx="530247" cy="530247"/>
          </a:xfrm>
          <a:prstGeom prst="rect">
            <a:avLst/>
          </a:prstGeom>
        </p:spPr>
      </p:pic>
      <p:pic>
        <p:nvPicPr>
          <p:cNvPr id="50" name="Graphic 49">
            <a:extLst>
              <a:ext uri="{FF2B5EF4-FFF2-40B4-BE49-F238E27FC236}">
                <a16:creationId xmlns:a16="http://schemas.microsoft.com/office/drawing/2014/main" id="{88390843-8A0B-49ED-A872-6FAF651ABD5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505226" y="3476349"/>
            <a:ext cx="2720012" cy="2799887"/>
          </a:xfrm>
          <a:prstGeom prst="rect">
            <a:avLst/>
          </a:prstGeom>
        </p:spPr>
      </p:pic>
      <p:sp>
        <p:nvSpPr>
          <p:cNvPr id="53" name="Rectangle 52">
            <a:extLst>
              <a:ext uri="{FF2B5EF4-FFF2-40B4-BE49-F238E27FC236}">
                <a16:creationId xmlns:a16="http://schemas.microsoft.com/office/drawing/2014/main" id="{D1B9411A-917E-24BE-A940-D59B31C0A7D5}"/>
              </a:ext>
            </a:extLst>
          </p:cNvPr>
          <p:cNvSpPr/>
          <p:nvPr/>
        </p:nvSpPr>
        <p:spPr>
          <a:xfrm>
            <a:off x="3613952" y="1688015"/>
            <a:ext cx="4068112"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0" name="TextBox 19">
            <a:extLst>
              <a:ext uri="{FF2B5EF4-FFF2-40B4-BE49-F238E27FC236}">
                <a16:creationId xmlns:a16="http://schemas.microsoft.com/office/drawing/2014/main" id="{36426208-C772-BB66-04EA-CBA7A44DA29C}"/>
              </a:ext>
            </a:extLst>
          </p:cNvPr>
          <p:cNvSpPr txBox="1"/>
          <p:nvPr/>
        </p:nvSpPr>
        <p:spPr>
          <a:xfrm>
            <a:off x="3836448" y="1885488"/>
            <a:ext cx="3720363" cy="451940"/>
          </a:xfrm>
          <a:prstGeom prst="rect">
            <a:avLst/>
          </a:prstGeom>
          <a:noFill/>
        </p:spPr>
        <p:txBody>
          <a:bodyPr wrap="square">
            <a:noAutofit/>
          </a:bodyPr>
          <a:lstStyle/>
          <a:p>
            <a:pPr algn="ctr">
              <a:spcAft>
                <a:spcPts val="600"/>
              </a:spcAft>
            </a:pPr>
            <a:r>
              <a:rPr lang="fi-FI" b="1" dirty="0"/>
              <a:t>Minulla asiakkaana on oikeus…</a:t>
            </a:r>
          </a:p>
        </p:txBody>
      </p:sp>
      <p:sp>
        <p:nvSpPr>
          <p:cNvPr id="57" name="TextBox 56">
            <a:extLst>
              <a:ext uri="{FF2B5EF4-FFF2-40B4-BE49-F238E27FC236}">
                <a16:creationId xmlns:a16="http://schemas.microsoft.com/office/drawing/2014/main" id="{8B407675-F6F6-028D-E806-DC5CF1B11453}"/>
              </a:ext>
            </a:extLst>
          </p:cNvPr>
          <p:cNvSpPr txBox="1"/>
          <p:nvPr/>
        </p:nvSpPr>
        <p:spPr>
          <a:xfrm>
            <a:off x="3837393" y="2507278"/>
            <a:ext cx="3627563" cy="2225360"/>
          </a:xfrm>
          <a:prstGeom prst="rect">
            <a:avLst/>
          </a:prstGeom>
          <a:noFill/>
        </p:spPr>
        <p:txBody>
          <a:bodyPr wrap="square">
            <a:noAutofit/>
          </a:bodyPr>
          <a:lstStyle/>
          <a:p>
            <a:pPr>
              <a:spcAft>
                <a:spcPts val="600"/>
              </a:spcAft>
            </a:pPr>
            <a:r>
              <a:rPr lang="fi-FI" sz="1200" dirty="0"/>
              <a:t>henkilökohtaiseen vapauteen, koskemattomuuteen ja turvallisuuteen sekä laadukkaaseen palveluun ja hyvään kohteluun ilman syrjintää. </a:t>
            </a:r>
          </a:p>
          <a:p>
            <a:pPr marL="171450" indent="-171450">
              <a:spcAft>
                <a:spcPts val="600"/>
              </a:spcAft>
              <a:buFont typeface="Arial" panose="020B0604020202020204" pitchFamily="34" charset="0"/>
              <a:buChar char="•"/>
            </a:pPr>
            <a:r>
              <a:rPr lang="fi-FI" sz="1200" dirty="0"/>
              <a:t>Minua kohdellaan kunnioittaen ihmisarvoani, vakaumustani ja yksityisyyttäni. </a:t>
            </a:r>
          </a:p>
          <a:p>
            <a:pPr marL="171450" indent="-171450">
              <a:spcAft>
                <a:spcPts val="600"/>
              </a:spcAft>
              <a:buFont typeface="Arial" panose="020B0604020202020204" pitchFamily="34" charset="0"/>
              <a:buChar char="•"/>
            </a:pPr>
            <a:r>
              <a:rPr lang="fi-FI" sz="1200" dirty="0">
                <a:solidFill>
                  <a:schemeClr val="tx1"/>
                </a:solidFill>
              </a:rPr>
              <a:t>Näkemykseni ja toiveeni huomioidaan </a:t>
            </a:r>
            <a:br>
              <a:rPr lang="fi-FI" sz="1200" dirty="0">
                <a:solidFill>
                  <a:schemeClr val="tx1"/>
                </a:solidFill>
              </a:rPr>
            </a:br>
            <a:r>
              <a:rPr lang="fi-FI" sz="1200" dirty="0">
                <a:solidFill>
                  <a:schemeClr val="tx1"/>
                </a:solidFill>
              </a:rPr>
              <a:t>palveluja suunniteltaessa ja toteutettaessa.</a:t>
            </a:r>
            <a:endParaRPr lang="fi-FI" sz="1200" dirty="0"/>
          </a:p>
        </p:txBody>
      </p:sp>
      <p:pic>
        <p:nvPicPr>
          <p:cNvPr id="44" name="Graphic 43">
            <a:extLst>
              <a:ext uri="{FF2B5EF4-FFF2-40B4-BE49-F238E27FC236}">
                <a16:creationId xmlns:a16="http://schemas.microsoft.com/office/drawing/2014/main" id="{0A59BACD-86A2-E00E-71D2-654A9B5F8FE0}"/>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flipH="1">
            <a:off x="5887920" y="3497708"/>
            <a:ext cx="2839635" cy="2923023"/>
          </a:xfrm>
          <a:prstGeom prst="rect">
            <a:avLst/>
          </a:prstGeom>
        </p:spPr>
      </p:pic>
      <p:pic>
        <p:nvPicPr>
          <p:cNvPr id="3" name="Graphic 2" descr="Warning outline">
            <a:extLst>
              <a:ext uri="{FF2B5EF4-FFF2-40B4-BE49-F238E27FC236}">
                <a16:creationId xmlns:a16="http://schemas.microsoft.com/office/drawing/2014/main" id="{0778ACA9-EAF0-6AE6-C070-E3FCFD17C9C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147739" y="4119428"/>
            <a:ext cx="596544" cy="596544"/>
          </a:xfrm>
          <a:prstGeom prst="rect">
            <a:avLst/>
          </a:prstGeom>
        </p:spPr>
      </p:pic>
      <p:pic>
        <p:nvPicPr>
          <p:cNvPr id="13" name="Graphic 12">
            <a:extLst>
              <a:ext uri="{FF2B5EF4-FFF2-40B4-BE49-F238E27FC236}">
                <a16:creationId xmlns:a16="http://schemas.microsoft.com/office/drawing/2014/main" id="{7A46E9E1-B968-60A5-6B11-F1DB9E6235A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115721" y="2581669"/>
            <a:ext cx="519097" cy="613478"/>
          </a:xfrm>
          <a:prstGeom prst="rect">
            <a:avLst/>
          </a:prstGeom>
        </p:spPr>
      </p:pic>
      <p:sp>
        <p:nvSpPr>
          <p:cNvPr id="6" name="Tekstiruutu 5">
            <a:extLst>
              <a:ext uri="{FF2B5EF4-FFF2-40B4-BE49-F238E27FC236}">
                <a16:creationId xmlns:a16="http://schemas.microsoft.com/office/drawing/2014/main" id="{3739C7B7-59EF-566E-DAE8-4C9873257E39}"/>
              </a:ext>
            </a:extLst>
          </p:cNvPr>
          <p:cNvSpPr txBox="1"/>
          <p:nvPr/>
        </p:nvSpPr>
        <p:spPr>
          <a:xfrm>
            <a:off x="8876899" y="3783594"/>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
        <p:nvSpPr>
          <p:cNvPr id="8" name="Tekstiruutu 7">
            <a:extLst>
              <a:ext uri="{FF2B5EF4-FFF2-40B4-BE49-F238E27FC236}">
                <a16:creationId xmlns:a16="http://schemas.microsoft.com/office/drawing/2014/main" id="{55A25DE3-3E43-BEF4-090D-BCFCDCBBBE03}"/>
              </a:ext>
            </a:extLst>
          </p:cNvPr>
          <p:cNvSpPr txBox="1"/>
          <p:nvPr/>
        </p:nvSpPr>
        <p:spPr>
          <a:xfrm>
            <a:off x="8876899" y="4533872"/>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
        <p:nvSpPr>
          <p:cNvPr id="2" name="Dian numeron paikkamerkki 1">
            <a:extLst>
              <a:ext uri="{FF2B5EF4-FFF2-40B4-BE49-F238E27FC236}">
                <a16:creationId xmlns:a16="http://schemas.microsoft.com/office/drawing/2014/main" id="{5F5E44BE-3884-467D-8973-8EF1BEEF5C37}"/>
              </a:ext>
            </a:extLst>
          </p:cNvPr>
          <p:cNvSpPr>
            <a:spLocks noGrp="1"/>
          </p:cNvSpPr>
          <p:nvPr>
            <p:ph type="sldNum" sz="quarter" idx="12"/>
          </p:nvPr>
        </p:nvSpPr>
        <p:spPr/>
        <p:txBody>
          <a:bodyPr/>
          <a:lstStyle/>
          <a:p>
            <a:fld id="{CF4BB44F-7B72-EC4D-BE8A-419BCE6CF7A5}" type="slidenum">
              <a:rPr lang="fi-FI" smtClean="0"/>
              <a:pPr/>
              <a:t>25</a:t>
            </a:fld>
            <a:endParaRPr lang="fi-FI" dirty="0"/>
          </a:p>
        </p:txBody>
      </p:sp>
    </p:spTree>
    <p:extLst>
      <p:ext uri="{BB962C8B-B14F-4D97-AF65-F5344CB8AC3E}">
        <p14:creationId xmlns:p14="http://schemas.microsoft.com/office/powerpoint/2010/main" val="803338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15D0E98-BD45-13CB-17C2-FBD26C8C4EE6}"/>
              </a:ext>
            </a:extLst>
          </p:cNvPr>
          <p:cNvGraphicFramePr>
            <a:graphicFrameLocks noChangeAspect="1"/>
          </p:cNvGraphicFramePr>
          <p:nvPr>
            <p:custDataLst>
              <p:tags r:id="rId1"/>
            </p:custDataLst>
            <p:extLst>
              <p:ext uri="{D42A27DB-BD31-4B8C-83A1-F6EECF244321}">
                <p14:modId xmlns:p14="http://schemas.microsoft.com/office/powerpoint/2010/main" val="18896673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C15D0E98-BD45-13CB-17C2-FBD26C8C4EE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8" name="Content Placeholder 27">
            <a:extLst>
              <a:ext uri="{FF2B5EF4-FFF2-40B4-BE49-F238E27FC236}">
                <a16:creationId xmlns:a16="http://schemas.microsoft.com/office/drawing/2014/main" id="{8039A218-7A17-AABD-5BCB-ABD46B8A256A}"/>
              </a:ext>
            </a:extLst>
          </p:cNvPr>
          <p:cNvSpPr>
            <a:spLocks noGrp="1"/>
          </p:cNvSpPr>
          <p:nvPr>
            <p:ph sz="half" idx="1"/>
          </p:nvPr>
        </p:nvSpPr>
        <p:spPr>
          <a:xfrm>
            <a:off x="451413" y="1690687"/>
            <a:ext cx="11289174" cy="4420781"/>
          </a:xfrm>
        </p:spPr>
        <p:txBody>
          <a:bodyPr numCol="2">
            <a:noAutofit/>
          </a:bodyPr>
          <a:lstStyle/>
          <a:p>
            <a:pPr marL="0" lvl="1">
              <a:lnSpc>
                <a:spcPct val="110000"/>
              </a:lnSpc>
              <a:spcBef>
                <a:spcPts val="789"/>
              </a:spcBef>
              <a:spcAft>
                <a:spcPts val="175"/>
              </a:spcAft>
            </a:pPr>
            <a:r>
              <a:rPr lang="fi-FI" dirty="0"/>
              <a:t>Itsemääräämisoikeus on jokaiselle kuuluva perusoikeus, joka muodostuu oikeudesta </a:t>
            </a:r>
            <a:r>
              <a:rPr lang="fi-FI" b="1" dirty="0"/>
              <a:t>henkilökohtaiseen vapauteen</a:t>
            </a:r>
            <a:r>
              <a:rPr lang="fi-FI" dirty="0"/>
              <a:t>, </a:t>
            </a:r>
            <a:r>
              <a:rPr lang="fi-FI" b="1" dirty="0"/>
              <a:t>koskemattomuuteen ja turvallisuuteen</a:t>
            </a:r>
            <a:r>
              <a:rPr lang="fi-FI" dirty="0"/>
              <a:t>. Siihen liittyvät läheisesti oikeudet </a:t>
            </a:r>
            <a:r>
              <a:rPr lang="fi-FI" b="1" dirty="0"/>
              <a:t>yksityisyyteen ja yksityiselämän suojaan</a:t>
            </a:r>
            <a:r>
              <a:rPr lang="fi-FI" dirty="0"/>
              <a:t>. Henkilökohtainen vapaus suojaa henkilön fyysisen vapauden ohella myös hänen </a:t>
            </a:r>
            <a:r>
              <a:rPr lang="fi-FI" b="1" dirty="0"/>
              <a:t>tahdonvapauttaan </a:t>
            </a:r>
            <a:r>
              <a:rPr lang="fi-FI" dirty="0"/>
              <a:t>ja</a:t>
            </a:r>
            <a:r>
              <a:rPr lang="fi-FI" b="1" dirty="0"/>
              <a:t> itsemääräämis-oikeuttaan</a:t>
            </a:r>
            <a:r>
              <a:rPr lang="fi-FI" dirty="0"/>
              <a:t>. Sosiaalihuollon palveluissa henkilökunnan tehtävänä on kunnioittaa ja vahvistaa asiakkaan itsemääräämisoikeutta ja tukea hänen osallistumistaan palvelujensa suunnitteluun ja toteuttamiseen.</a:t>
            </a:r>
          </a:p>
          <a:p>
            <a:pPr marL="0" lvl="1">
              <a:lnSpc>
                <a:spcPct val="110000"/>
              </a:lnSpc>
              <a:spcBef>
                <a:spcPts val="789"/>
              </a:spcBef>
              <a:spcAft>
                <a:spcPts val="175"/>
              </a:spcAft>
            </a:pPr>
            <a:r>
              <a:rPr lang="fi-FI" dirty="0"/>
              <a:t>Itsemääräämisoikeutta koskevista periaatteista ja käytännöistä keskustellaan sekä asiakasta hoitavan lääkärin että omaisten ja läheisten kanssa. Itsemääräämisoikeutta rajoittavista toimista lääkäri tekee kirjalliset päätökset ja tiedot kirjataan asiakkaan palvelu-, hoito tai kuntoutussuunnitelmaan. </a:t>
            </a:r>
          </a:p>
          <a:p>
            <a:pPr marL="0" marR="0" lvl="1" indent="0" algn="l" defTabSz="914286" rtl="0" eaLnBrk="1" fontAlgn="auto" latinLnBrk="0" hangingPunct="1">
              <a:lnSpc>
                <a:spcPct val="110000"/>
              </a:lnSpc>
              <a:spcBef>
                <a:spcPts val="789"/>
              </a:spcBef>
              <a:spcAft>
                <a:spcPts val="175"/>
              </a:spcAft>
              <a:buClrTx/>
              <a:buSzTx/>
              <a:buFont typeface="Arial" panose="020B0604020202020204" pitchFamily="34" charset="0"/>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Itsemääräämisoikeuden vahvistamiseen on koulutusta tarjolla säännöllisesti. </a:t>
            </a:r>
            <a:r>
              <a:rPr kumimoji="0" lang="fi-FI" sz="12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Henkilöstö perehdytetään itsemääräämisoikeuden vahvistamiseen jo alkuperehdytyksessä yksikkötasolla ja asiakaskohtaisesti. Henkilöstö osallistuu Eloisan järjestämiin koulutuksiin.</a:t>
            </a:r>
            <a:endPar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1" indent="0" algn="l" defTabSz="914286" rtl="0" eaLnBrk="1" fontAlgn="auto" latinLnBrk="0" hangingPunct="1">
              <a:lnSpc>
                <a:spcPct val="110000"/>
              </a:lnSpc>
              <a:spcBef>
                <a:spcPts val="789"/>
              </a:spcBef>
              <a:spcAft>
                <a:spcPts val="175"/>
              </a:spcAft>
              <a:buClrTx/>
              <a:buSzTx/>
              <a:buFont typeface="Arial" panose="020B0604020202020204" pitchFamily="34" charset="0"/>
              <a:buNone/>
              <a:tabLst/>
              <a:defRPr/>
            </a:pPr>
            <a:r>
              <a:rPr lang="fi-FI" dirty="0">
                <a:solidFill>
                  <a:srgbClr val="000000"/>
                </a:solidFill>
              </a:rPr>
              <a:t>Kipinässä</a:t>
            </a: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asiakkaiden kanssa keskustellaan toimintatavoista ja toiminnassa huomioidaan yksilöllisyys. Yhteydenpito läheisten</a:t>
            </a:r>
            <a:r>
              <a:rPr lang="fi-FI" dirty="0">
                <a:solidFill>
                  <a:srgbClr val="000000"/>
                </a:solidFill>
              </a:rPr>
              <a:t> ja </a:t>
            </a: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asumispalveluyksiköiden  kanssa tapahtuu omanohjaajan tuella. Asiakkaiden henkilökohtaiset omat toimintasuunnitelmat ja tavoitteet tarkistetaan vuosittain. </a:t>
            </a:r>
            <a:r>
              <a:rPr lang="fi-FI" dirty="0">
                <a:solidFill>
                  <a:srgbClr val="000000"/>
                </a:solidFill>
              </a:rPr>
              <a:t>Näissä tapaamisissa huolehditaan, että asiakkaan oma ääni ja toiveet tulevat kuuluiksi ja häntä tuetaan omien näkemysten ja toiveiden ilmaisussa. </a:t>
            </a:r>
            <a:endPar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D49E494D-DA20-030B-C771-EA3D829F07E3}"/>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9" name="Title 33">
            <a:extLst>
              <a:ext uri="{FF2B5EF4-FFF2-40B4-BE49-F238E27FC236}">
                <a16:creationId xmlns:a16="http://schemas.microsoft.com/office/drawing/2014/main" id="{388276B7-073C-B7F3-E508-6F620BBB536A}"/>
              </a:ext>
            </a:extLst>
          </p:cNvPr>
          <p:cNvSpPr>
            <a:spLocks noGrp="1"/>
          </p:cNvSpPr>
          <p:nvPr>
            <p:ph type="title"/>
          </p:nvPr>
        </p:nvSpPr>
        <p:spPr>
          <a:xfrm>
            <a:off x="451413" y="822684"/>
            <a:ext cx="11289174" cy="868004"/>
          </a:xfrm>
        </p:spPr>
        <p:txBody>
          <a:bodyPr vert="horz"/>
          <a:lstStyle/>
          <a:p>
            <a:r>
              <a:rPr lang="fi-FI" dirty="0"/>
              <a:t>Itsemääräämisoikeuden vahvistaminen</a:t>
            </a:r>
          </a:p>
        </p:txBody>
      </p:sp>
      <p:grpSp>
        <p:nvGrpSpPr>
          <p:cNvPr id="2" name="Ryhmä 1">
            <a:extLst>
              <a:ext uri="{FF2B5EF4-FFF2-40B4-BE49-F238E27FC236}">
                <a16:creationId xmlns:a16="http://schemas.microsoft.com/office/drawing/2014/main" id="{ECB0E6A6-C7F1-139B-50F5-BFECD9A41484}"/>
              </a:ext>
            </a:extLst>
          </p:cNvPr>
          <p:cNvGrpSpPr/>
          <p:nvPr/>
        </p:nvGrpSpPr>
        <p:grpSpPr>
          <a:xfrm>
            <a:off x="4928896" y="468949"/>
            <a:ext cx="2338976" cy="45719"/>
            <a:chOff x="4928896" y="468949"/>
            <a:chExt cx="2338976" cy="45719"/>
          </a:xfrm>
        </p:grpSpPr>
        <p:sp>
          <p:nvSpPr>
            <p:cNvPr id="3" name="Rectangle 42">
              <a:extLst>
                <a:ext uri="{FF2B5EF4-FFF2-40B4-BE49-F238E27FC236}">
                  <a16:creationId xmlns:a16="http://schemas.microsoft.com/office/drawing/2014/main" id="{EB870E3B-38D8-3F7A-FD08-74C33F52EAB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 name="Rectangle 43">
              <a:extLst>
                <a:ext uri="{FF2B5EF4-FFF2-40B4-BE49-F238E27FC236}">
                  <a16:creationId xmlns:a16="http://schemas.microsoft.com/office/drawing/2014/main" id="{4CC11A2F-9C0B-0A98-3390-07B0B920C30B}"/>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4">
              <a:extLst>
                <a:ext uri="{FF2B5EF4-FFF2-40B4-BE49-F238E27FC236}">
                  <a16:creationId xmlns:a16="http://schemas.microsoft.com/office/drawing/2014/main" id="{4DEAE9BA-CB68-B318-BD4B-E7291EA1E751}"/>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5">
              <a:extLst>
                <a:ext uri="{FF2B5EF4-FFF2-40B4-BE49-F238E27FC236}">
                  <a16:creationId xmlns:a16="http://schemas.microsoft.com/office/drawing/2014/main" id="{5489BC12-A085-54D1-CF8D-2D4DADF0274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46">
              <a:extLst>
                <a:ext uri="{FF2B5EF4-FFF2-40B4-BE49-F238E27FC236}">
                  <a16:creationId xmlns:a16="http://schemas.microsoft.com/office/drawing/2014/main" id="{8FB1E7F1-B8E6-7105-E260-4BA5B6516CD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7">
              <a:extLst>
                <a:ext uri="{FF2B5EF4-FFF2-40B4-BE49-F238E27FC236}">
                  <a16:creationId xmlns:a16="http://schemas.microsoft.com/office/drawing/2014/main" id="{7748F284-7301-8F54-4354-B81135E6B7A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12" name="TextBox 5">
            <a:extLst>
              <a:ext uri="{FF2B5EF4-FFF2-40B4-BE49-F238E27FC236}">
                <a16:creationId xmlns:a16="http://schemas.microsoft.com/office/drawing/2014/main" id="{7163B1E1-3E4B-DFB0-B712-A8AFF28440A6}"/>
              </a:ext>
            </a:extLst>
          </p:cNvPr>
          <p:cNvSpPr txBox="1"/>
          <p:nvPr/>
        </p:nvSpPr>
        <p:spPr>
          <a:xfrm>
            <a:off x="6374423" y="2637693"/>
            <a:ext cx="5207109" cy="3473776"/>
          </a:xfrm>
          <a:prstGeom prst="rect">
            <a:avLst/>
          </a:prstGeom>
          <a:solidFill>
            <a:schemeClr val="bg1"/>
          </a:solidFill>
          <a:ln w="25400">
            <a:solidFill>
              <a:srgbClr val="C9CAFF"/>
            </a:solidFill>
            <a:prstDash val="solid"/>
          </a:ln>
        </p:spPr>
        <p:txBody>
          <a:bodyPr wrap="square" rtlCol="0">
            <a:noAutofit/>
          </a:bodyPr>
          <a:lstStyle/>
          <a:p>
            <a:pPr marL="0" marR="0" lvl="1" indent="0" algn="l" defTabSz="914286" rtl="0" eaLnBrk="1" fontAlgn="auto" latinLnBrk="0" hangingPunct="1">
              <a:lnSpc>
                <a:spcPct val="110000"/>
              </a:lnSpc>
              <a:spcBef>
                <a:spcPts val="789"/>
              </a:spcBef>
              <a:spcAft>
                <a:spcPts val="175"/>
              </a:spcAft>
              <a:buClrTx/>
              <a:buSzTx/>
              <a:buFont typeface="Arial" panose="020B0604020202020204" pitchFamily="34" charset="0"/>
              <a:buNone/>
              <a:tabLst/>
              <a:defRPr/>
            </a:pPr>
            <a:r>
              <a:rPr lang="fi-FI" sz="1200" b="1" dirty="0">
                <a:solidFill>
                  <a:srgbClr val="000000"/>
                </a:solidFill>
                <a:latin typeface="Arial" panose="020B0604020202020204"/>
                <a:ea typeface="Inter" panose="02000503000000020004" pitchFamily="2" charset="0"/>
              </a:rPr>
              <a:t>Toimintakeskus Kipinässä </a:t>
            </a:r>
            <a:r>
              <a:rPr lang="fi-FI" sz="1200" dirty="0">
                <a:solidFill>
                  <a:srgbClr val="000000"/>
                </a:solidFill>
                <a:latin typeface="Arial" panose="020B0604020202020204"/>
                <a:ea typeface="Inter" panose="02000503000000020004" pitchFamily="2" charset="0"/>
              </a:rPr>
              <a:t>on asiakkaana aikuisia sekä</a:t>
            </a:r>
            <a:r>
              <a:rPr lang="fi-FI" sz="1200" dirty="0">
                <a:solidFill>
                  <a:srgbClr val="000000"/>
                </a:solidFill>
                <a:latin typeface="Arial" panose="020B0604020202020204"/>
                <a:ea typeface="Inter" panose="02000503000000020004" pitchFamily="2" charset="0"/>
                <a:cs typeface="+mn-cs"/>
              </a:rPr>
              <a:t> alaikäisiä lapsia, joten </a:t>
            </a:r>
            <a:r>
              <a:rPr lang="fi-FI" sz="1200" dirty="0">
                <a:solidFill>
                  <a:srgbClr val="000000"/>
                </a:solidFill>
                <a:latin typeface="Arial" panose="020B0604020202020204"/>
                <a:ea typeface="Inter" panose="02000503000000020004" pitchFamily="2" charset="0"/>
              </a:rPr>
              <a:t>hoidossa ja ohjauksessa </a:t>
            </a:r>
            <a:r>
              <a:rPr lang="fi-FI" sz="1200" dirty="0">
                <a:solidFill>
                  <a:srgbClr val="000000"/>
                </a:solidFill>
                <a:latin typeface="Arial" panose="020B0604020202020204"/>
                <a:ea typeface="Inter" panose="02000503000000020004" pitchFamily="2" charset="0"/>
                <a:cs typeface="+mn-cs"/>
              </a:rPr>
              <a:t>otetaan huomioon asiakkaan etu, ikä sekä kehitystaso, toimintakyky, Asiakkaan hoidossa ja ohjauksessa pyritään aina ennakoiviin menetelmiin sekä tehdään tiivistä yhteistyötä asiakkaan huoltajien, asumisyksiköiden kanssa. Asiakkaan vuorovaikutustilanteita tuetaan erilaisilla kommunikointi menetelmillä. Asiakkaille asetetaan yksilölliset tavoitteet. Ennakoinnilla pyritään mahdollisten rajoittamistoimenpiteiden välttämiseen kokonaan. Yksikössä huomioidaan arjessa yksilölliset autismikuntoutuksen menetelmät sekä erilaiset kommunikointi menetelmät. Toimintatapoja arvioidaan ja kehitetään jatkuvasti viikoittain </a:t>
            </a:r>
            <a:r>
              <a:rPr lang="fi-FI" sz="1200" dirty="0">
                <a:solidFill>
                  <a:srgbClr val="000000"/>
                </a:solidFill>
                <a:latin typeface="Arial" panose="020B0604020202020204"/>
                <a:ea typeface="Inter" panose="02000503000000020004" pitchFamily="2" charset="0"/>
              </a:rPr>
              <a:t>hoito</a:t>
            </a:r>
            <a:r>
              <a:rPr lang="fi-FI" sz="1200" dirty="0">
                <a:solidFill>
                  <a:srgbClr val="000000"/>
                </a:solidFill>
                <a:latin typeface="Arial" panose="020B0604020202020204"/>
                <a:ea typeface="Inter" panose="02000503000000020004" pitchFamily="2" charset="0"/>
                <a:cs typeface="+mn-cs"/>
              </a:rPr>
              <a:t>tiimeissä</a:t>
            </a:r>
            <a:r>
              <a:rPr lang="fi-FI" sz="1000" dirty="0">
                <a:solidFill>
                  <a:srgbClr val="000000"/>
                </a:solidFill>
                <a:latin typeface="Arial" panose="020B0604020202020204"/>
                <a:ea typeface="Inter" panose="02000503000000020004" pitchFamily="2" charset="0"/>
                <a:cs typeface="+mn-cs"/>
              </a:rPr>
              <a:t>. </a:t>
            </a:r>
          </a:p>
          <a:p>
            <a:pPr marL="0" marR="0" lvl="1" indent="0" algn="l" defTabSz="914286" rtl="0" eaLnBrk="1" fontAlgn="auto" latinLnBrk="0" hangingPunct="1">
              <a:lnSpc>
                <a:spcPct val="110000"/>
              </a:lnSpc>
              <a:spcBef>
                <a:spcPts val="789"/>
              </a:spcBef>
              <a:spcAft>
                <a:spcPts val="175"/>
              </a:spcAft>
              <a:buClrTx/>
              <a:buSzTx/>
              <a:buFont typeface="Arial" panose="020B0604020202020204" pitchFamily="34" charset="0"/>
              <a:buNone/>
              <a:tabLst/>
              <a:defRPr/>
            </a:pPr>
            <a:r>
              <a:rPr kumimoji="0" lang="fi-FI" sz="1200" i="0" u="none" strike="noStrike" kern="1200" cap="none" spc="0" normalizeH="0" baseline="0" noProof="0" dirty="0">
                <a:ln>
                  <a:noFill/>
                </a:ln>
                <a:effectLst/>
                <a:uLnTx/>
                <a:uFillTx/>
                <a:latin typeface="Arial" panose="020B0604020202020204"/>
                <a:ea typeface="Inter" panose="02000503000000020004" pitchFamily="2" charset="0"/>
                <a:cs typeface="+mn-cs"/>
              </a:rPr>
              <a:t>Toimintakeskus Kipinässä ei ole käytössä rajoittamistoimenpiteitä.</a:t>
            </a:r>
          </a:p>
        </p:txBody>
      </p:sp>
      <p:sp>
        <p:nvSpPr>
          <p:cNvPr id="5" name="Dian numeron paikkamerkki 4">
            <a:extLst>
              <a:ext uri="{FF2B5EF4-FFF2-40B4-BE49-F238E27FC236}">
                <a16:creationId xmlns:a16="http://schemas.microsoft.com/office/drawing/2014/main" id="{6569639A-A7D3-73E9-8F73-9776FB379908}"/>
              </a:ext>
            </a:extLst>
          </p:cNvPr>
          <p:cNvSpPr>
            <a:spLocks noGrp="1"/>
          </p:cNvSpPr>
          <p:nvPr>
            <p:ph type="sldNum" sz="quarter" idx="12"/>
          </p:nvPr>
        </p:nvSpPr>
        <p:spPr/>
        <p:txBody>
          <a:bodyPr/>
          <a:lstStyle/>
          <a:p>
            <a:fld id="{CF4BB44F-7B72-EC4D-BE8A-419BCE6CF7A5}" type="slidenum">
              <a:rPr lang="fi-FI" smtClean="0"/>
              <a:pPr/>
              <a:t>26</a:t>
            </a:fld>
            <a:endParaRPr lang="fi-FI" dirty="0"/>
          </a:p>
        </p:txBody>
      </p:sp>
    </p:spTree>
    <p:extLst>
      <p:ext uri="{BB962C8B-B14F-4D97-AF65-F5344CB8AC3E}">
        <p14:creationId xmlns:p14="http://schemas.microsoft.com/office/powerpoint/2010/main" val="21440740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E54A9A18-E315-646B-EDA0-4C0BB1764947}"/>
              </a:ext>
            </a:extLst>
          </p:cNvPr>
          <p:cNvGraphicFramePr>
            <a:graphicFrameLocks noChangeAspect="1"/>
          </p:cNvGraphicFramePr>
          <p:nvPr>
            <p:custDataLst>
              <p:tags r:id="rId1"/>
            </p:custDataLst>
            <p:extLst>
              <p:ext uri="{D42A27DB-BD31-4B8C-83A1-F6EECF244321}">
                <p14:modId xmlns:p14="http://schemas.microsoft.com/office/powerpoint/2010/main" val="8018523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E54A9A18-E315-646B-EDA0-4C0BB176494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5" name="Content Placeholder 14">
            <a:extLst>
              <a:ext uri="{FF2B5EF4-FFF2-40B4-BE49-F238E27FC236}">
                <a16:creationId xmlns:a16="http://schemas.microsoft.com/office/drawing/2014/main" id="{05DF6EEB-54EE-C49C-8888-4C1371CD0A02}"/>
              </a:ext>
            </a:extLst>
          </p:cNvPr>
          <p:cNvSpPr>
            <a:spLocks noGrp="1"/>
          </p:cNvSpPr>
          <p:nvPr>
            <p:ph sz="half" idx="1"/>
          </p:nvPr>
        </p:nvSpPr>
        <p:spPr>
          <a:xfrm>
            <a:off x="451413" y="1825625"/>
            <a:ext cx="11289174" cy="4137851"/>
          </a:xfrm>
        </p:spPr>
        <p:txBody>
          <a:bodyPr numCol="2"/>
          <a:lstStyle/>
          <a:p>
            <a:pPr marL="0" lvl="1" defTabSz="914377">
              <a:lnSpc>
                <a:spcPct val="100000"/>
              </a:lnSpc>
              <a:spcAft>
                <a:spcPts val="527"/>
              </a:spcAft>
            </a:pPr>
            <a:r>
              <a:rPr lang="fi-FI" sz="2000" b="1" dirty="0">
                <a:latin typeface="+mn-lt"/>
                <a:cs typeface="Times New Roman" panose="02020603050405020304" pitchFamily="18" charset="0"/>
              </a:rPr>
              <a:t>Palveluohjaus ja palvelutarpeen arviointi</a:t>
            </a:r>
          </a:p>
          <a:p>
            <a:pPr marL="0" lvl="1">
              <a:lnSpc>
                <a:spcPct val="100000"/>
              </a:lnSpc>
              <a:spcBef>
                <a:spcPts val="0"/>
              </a:spcBef>
              <a:spcAft>
                <a:spcPts val="175"/>
              </a:spcAft>
            </a:pPr>
            <a:r>
              <a:rPr lang="fi-FI" b="1" dirty="0">
                <a:ea typeface="Inter" panose="02000503000000020004" pitchFamily="2" charset="0"/>
              </a:rPr>
              <a:t>Hoidon ja palvelun tarvetta arvioidaan yhdessä asiakkaan ja tarvittaessa hänen omaisten, läheisten tai laillisen edustajan kanssa. </a:t>
            </a:r>
            <a:r>
              <a:rPr lang="fi-FI" dirty="0">
                <a:ea typeface="Inter" panose="02000503000000020004" pitchFamily="2" charset="0"/>
              </a:rPr>
              <a:t>Arvioinnin lähtökohtana on henkilön oma näkemys voimavaroistaan ja niiden vahvistamisesta. </a:t>
            </a:r>
            <a:r>
              <a:rPr lang="fi-FI" b="1" dirty="0">
                <a:ea typeface="Inter" panose="02000503000000020004" pitchFamily="2" charset="0"/>
              </a:rPr>
              <a:t>Palvelutarpeen selvittämisessä huomion kohteena ovat toimintakyvyn palauttaminen, ylläpitäminen ja edistäminen sekä kuntoutumisen mahdollisuudet</a:t>
            </a:r>
            <a:r>
              <a:rPr lang="fi-FI" dirty="0">
                <a:ea typeface="Inter" panose="02000503000000020004" pitchFamily="2" charset="0"/>
              </a:rPr>
              <a:t>. Palvelutarpeen arviointi kattaa kaikki </a:t>
            </a:r>
            <a:r>
              <a:rPr lang="fi-FI" dirty="0"/>
              <a:t>toimintakyvyn ulottuvuudet, jotka ovat fyysinen, psyykkinen, sosiaalinen ja kognitiivinen toimintakyky. Lisäksi arvioinnissa otetaan huomioon toimintakyvyn heikkenemistä ennakoivat eri ulottuvuuksiin liittyvät riskitekijät, kuten terveydentilan epävakaus, heikko ravitsemustila, turvattomuus, sosiaalisten kontaktien vähyys tai kipu.</a:t>
            </a:r>
          </a:p>
          <a:p>
            <a:pPr marL="0" lvl="1">
              <a:lnSpc>
                <a:spcPct val="100000"/>
              </a:lnSpc>
              <a:spcBef>
                <a:spcPts val="789"/>
              </a:spcBef>
              <a:spcAft>
                <a:spcPts val="175"/>
              </a:spcAft>
            </a:pPr>
            <a:r>
              <a:rPr lang="fi-FI" dirty="0">
                <a:ea typeface="Inter" panose="02000503000000020004" pitchFamily="2" charset="0"/>
              </a:rPr>
              <a:t>Kaikki asiakkaat tulevat Kipinään palveluiden piiriin palveluohjauksen kautta. Palveluohjauksessa kartoitetaan asiakkaan toimintakyky  ja arvioidaan asiakkaan palveluntarve, oikeus palveluun sekä tehdään asiakkaalle palvelupäätös.</a:t>
            </a:r>
          </a:p>
          <a:p>
            <a:pPr marL="0" lvl="1">
              <a:lnSpc>
                <a:spcPct val="100000"/>
              </a:lnSpc>
              <a:spcBef>
                <a:spcPts val="789"/>
              </a:spcBef>
              <a:spcAft>
                <a:spcPts val="175"/>
              </a:spcAft>
            </a:pPr>
            <a:r>
              <a:rPr lang="fi-FI" dirty="0">
                <a:ea typeface="Inter" panose="02000503000000020004" pitchFamily="2" charset="0"/>
              </a:rPr>
              <a:t>Palveluohjaaja ottaa asiakkaan tai asiakkaan omaisen luvalla Kipinän esihenkilöön tai vastaavaan ohjaajaan yhteyttä mahdollisesta uudesta asiakkaasta.  Kipinän työntekijä ottaa yhteyden asiakkaaseen, asumispalveluyksikköön tai huoltajaan.  Asianomaisten kanssa sovitaan tutustumiskäynti Kipinään. Käynnillä sovitaan käytännön asiat kuten: käyntipäivät, hoitoajat, kulkeminen, ruokailut, toiveet  ym. </a:t>
            </a:r>
          </a:p>
          <a:p>
            <a:pPr marL="0" lvl="1">
              <a:lnSpc>
                <a:spcPct val="100000"/>
              </a:lnSpc>
              <a:spcBef>
                <a:spcPts val="789"/>
              </a:spcBef>
              <a:spcAft>
                <a:spcPts val="175"/>
              </a:spcAft>
            </a:pPr>
            <a:r>
              <a:rPr lang="fi-FI" dirty="0">
                <a:ea typeface="Inter" panose="02000503000000020004" pitchFamily="2" charset="0"/>
              </a:rPr>
              <a:t>Asiakkaan aloitettua käynnit Kipinässä asiakkaan oma ohjaaja ottaa yhteyttä aikuisasiakkaan kanssa sovittuihin läheisiin, asumispalveluyksikköön. Asiakkaan kanssa yhteisesti sovitulla kokoonpanolla laaditaan Kipinän oma palvelusuunnitelma, jossa asiakkaan toiveet, tavoitteet ym. kirjataan. Suunnitelmaan tarkistetaan säännöllisesti. Lapsiasiakkaiden kohdalla yhteys otetaan huoltajaan/huoltajiin. Uuden iltapäivähoitoon tulevan lapsen kohdalla Kipinän ohjaaja voi olla yhteydessä tarvittaessa myös varhaiskasvatukseen esim. käymällä ennen lapsen siirtymistä Kipinään tutustumassa lapseen varhaiskasvatuksen yksikössä. </a:t>
            </a:r>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894524"/>
            <a:ext cx="10781715" cy="992109"/>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3600" dirty="0">
              <a:solidFill>
                <a:schemeClr val="accent5"/>
              </a:solidFill>
              <a:latin typeface="+mj-lt"/>
              <a:ea typeface="Inter" panose="02000503000000020004" pitchFamily="2" charset="0"/>
            </a:endParaRPr>
          </a:p>
        </p:txBody>
      </p:sp>
      <p:sp>
        <p:nvSpPr>
          <p:cNvPr id="26" name="TextBox 25">
            <a:extLst>
              <a:ext uri="{FF2B5EF4-FFF2-40B4-BE49-F238E27FC236}">
                <a16:creationId xmlns:a16="http://schemas.microsoft.com/office/drawing/2014/main" id="{A50EBE25-9865-2865-C8E9-F735BE7108E2}"/>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8" name="Title 33">
            <a:extLst>
              <a:ext uri="{FF2B5EF4-FFF2-40B4-BE49-F238E27FC236}">
                <a16:creationId xmlns:a16="http://schemas.microsoft.com/office/drawing/2014/main" id="{995E468A-B1E8-BB69-A946-CBDF70CA4E64}"/>
              </a:ext>
            </a:extLst>
          </p:cNvPr>
          <p:cNvSpPr>
            <a:spLocks noGrp="1"/>
          </p:cNvSpPr>
          <p:nvPr>
            <p:ph type="title"/>
          </p:nvPr>
        </p:nvSpPr>
        <p:spPr>
          <a:xfrm>
            <a:off x="451413" y="822684"/>
            <a:ext cx="11289174" cy="868004"/>
          </a:xfrm>
        </p:spPr>
        <p:txBody>
          <a:bodyPr vert="horz"/>
          <a:lstStyle/>
          <a:p>
            <a:r>
              <a:rPr lang="fi-FI" dirty="0"/>
              <a:t>Asiakkaan osallisuus (1/3)</a:t>
            </a:r>
          </a:p>
        </p:txBody>
      </p:sp>
      <p:pic>
        <p:nvPicPr>
          <p:cNvPr id="23" name="Graphic 43">
            <a:extLst>
              <a:ext uri="{FF2B5EF4-FFF2-40B4-BE49-F238E27FC236}">
                <a16:creationId xmlns:a16="http://schemas.microsoft.com/office/drawing/2014/main" id="{9C7952BD-822F-A47E-DB66-780BA86C9E47}"/>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flipH="1">
            <a:off x="8736675" y="3894550"/>
            <a:ext cx="3003911" cy="2374365"/>
          </a:xfrm>
          <a:prstGeom prst="rect">
            <a:avLst/>
          </a:prstGeom>
        </p:spPr>
      </p:pic>
      <p:grpSp>
        <p:nvGrpSpPr>
          <p:cNvPr id="24" name="Ryhmä 23">
            <a:extLst>
              <a:ext uri="{FF2B5EF4-FFF2-40B4-BE49-F238E27FC236}">
                <a16:creationId xmlns:a16="http://schemas.microsoft.com/office/drawing/2014/main" id="{9174F9FE-DA94-7A11-DFBC-DCADA7EA277A}"/>
              </a:ext>
            </a:extLst>
          </p:cNvPr>
          <p:cNvGrpSpPr/>
          <p:nvPr/>
        </p:nvGrpSpPr>
        <p:grpSpPr>
          <a:xfrm>
            <a:off x="4928896" y="468949"/>
            <a:ext cx="2338976" cy="45719"/>
            <a:chOff x="4928896" y="468949"/>
            <a:chExt cx="2338976" cy="45719"/>
          </a:xfrm>
        </p:grpSpPr>
        <p:sp>
          <p:nvSpPr>
            <p:cNvPr id="25" name="Rectangle 42">
              <a:extLst>
                <a:ext uri="{FF2B5EF4-FFF2-40B4-BE49-F238E27FC236}">
                  <a16:creationId xmlns:a16="http://schemas.microsoft.com/office/drawing/2014/main" id="{B7A83C11-CBA3-827D-49A1-95CD9B8476A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3">
              <a:extLst>
                <a:ext uri="{FF2B5EF4-FFF2-40B4-BE49-F238E27FC236}">
                  <a16:creationId xmlns:a16="http://schemas.microsoft.com/office/drawing/2014/main" id="{09E0D2A0-543A-8179-3E99-3E5ADB279C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4">
              <a:extLst>
                <a:ext uri="{FF2B5EF4-FFF2-40B4-BE49-F238E27FC236}">
                  <a16:creationId xmlns:a16="http://schemas.microsoft.com/office/drawing/2014/main" id="{233F94D4-C4F0-D431-5B36-E60DDE57FDC3}"/>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57E30030-B1EB-15F1-AEA5-911C06E45BE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CF98FB0A-0960-C92C-6FE4-F0F9388204D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C5AAF07F-90E2-FCE9-283E-DDCA029053E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3" name="Dian numeron paikkamerkki 2">
            <a:extLst>
              <a:ext uri="{FF2B5EF4-FFF2-40B4-BE49-F238E27FC236}">
                <a16:creationId xmlns:a16="http://schemas.microsoft.com/office/drawing/2014/main" id="{49C150F3-7CA7-2CE7-A73E-7686E38DABFB}"/>
              </a:ext>
            </a:extLst>
          </p:cNvPr>
          <p:cNvSpPr>
            <a:spLocks noGrp="1"/>
          </p:cNvSpPr>
          <p:nvPr>
            <p:ph type="sldNum" sz="quarter" idx="12"/>
          </p:nvPr>
        </p:nvSpPr>
        <p:spPr/>
        <p:txBody>
          <a:bodyPr/>
          <a:lstStyle/>
          <a:p>
            <a:fld id="{CF4BB44F-7B72-EC4D-BE8A-419BCE6CF7A5}" type="slidenum">
              <a:rPr lang="fi-FI" smtClean="0"/>
              <a:pPr/>
              <a:t>27</a:t>
            </a:fld>
            <a:endParaRPr lang="fi-FI" dirty="0"/>
          </a:p>
        </p:txBody>
      </p:sp>
    </p:spTree>
    <p:extLst>
      <p:ext uri="{BB962C8B-B14F-4D97-AF65-F5344CB8AC3E}">
        <p14:creationId xmlns:p14="http://schemas.microsoft.com/office/powerpoint/2010/main" val="20605873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8D91FD6-CF4D-B7BD-4F45-5A5587A1F128}"/>
              </a:ext>
            </a:extLst>
          </p:cNvPr>
          <p:cNvGraphicFramePr>
            <a:graphicFrameLocks noChangeAspect="1"/>
          </p:cNvGraphicFramePr>
          <p:nvPr>
            <p:custDataLst>
              <p:tags r:id="rId1"/>
            </p:custDataLst>
            <p:extLst>
              <p:ext uri="{D42A27DB-BD31-4B8C-83A1-F6EECF244321}">
                <p14:modId xmlns:p14="http://schemas.microsoft.com/office/powerpoint/2010/main" val="35821501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08D91FD6-CF4D-B7BD-4F45-5A5587A1F12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p:txBody>
          <a:bodyPr vert="horz"/>
          <a:lstStyle/>
          <a:p>
            <a:r>
              <a:rPr lang="fi-FI" dirty="0"/>
              <a:t>Asiakkaan osallisuus (2/3)</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33" name="Rectangle 32">
            <a:extLst>
              <a:ext uri="{FF2B5EF4-FFF2-40B4-BE49-F238E27FC236}">
                <a16:creationId xmlns:a16="http://schemas.microsoft.com/office/drawing/2014/main" id="{4E11D9A5-3C0C-440D-CDC9-C7463C564DF7}"/>
              </a:ext>
            </a:extLst>
          </p:cNvPr>
          <p:cNvSpPr>
            <a:spLocks/>
          </p:cNvSpPr>
          <p:nvPr/>
        </p:nvSpPr>
        <p:spPr>
          <a:xfrm>
            <a:off x="451413" y="5087798"/>
            <a:ext cx="5455611"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antaa palautetta tai              kehittämisideoita kolmella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suoraan työntekijälle tai palveluyksikön/-pisteen esihenkilölle, tai</a:t>
            </a: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täyttämällä sähköisen palautelomakkeen osoitteessa: </a:t>
            </a:r>
            <a:r>
              <a:rPr lang="fi-FI" sz="1050" kern="100" dirty="0">
                <a:effectLst/>
                <a:latin typeface="Arial" panose="020B0604020202020204" pitchFamily="34" charset="0"/>
                <a:ea typeface="Calibri" panose="020F0502020204030204" pitchFamily="34" charset="0"/>
                <a:cs typeface="Arial" panose="020B0604020202020204" pitchFamily="34" charset="0"/>
                <a:hlinkClick r:id="rId6"/>
              </a:rPr>
              <a:t>Lähetä palautteesi – Eloisa (etelasavonha.fi)</a:t>
            </a:r>
            <a:endParaRPr lang="fi-FI" sz="1050" u="sng" kern="100" dirty="0">
              <a:effectLst/>
              <a:highlight>
                <a:srgbClr val="00FFFF"/>
              </a:highlight>
              <a:latin typeface="Arial" panose="020B0604020202020204" pitchFamily="34" charset="0"/>
              <a:ea typeface="Calibri" panose="020F0502020204030204" pitchFamily="34" charset="0"/>
              <a:cs typeface="Arial" panose="020B0604020202020204" pitchFamily="34" charset="0"/>
            </a:endParaRPr>
          </a:p>
        </p:txBody>
      </p:sp>
      <p:sp>
        <p:nvSpPr>
          <p:cNvPr id="15" name="Content Placeholder 27">
            <a:extLst>
              <a:ext uri="{FF2B5EF4-FFF2-40B4-BE49-F238E27FC236}">
                <a16:creationId xmlns:a16="http://schemas.microsoft.com/office/drawing/2014/main" id="{0EE2E8A8-D0DE-8359-6632-0D84BC5925A2}"/>
              </a:ext>
            </a:extLst>
          </p:cNvPr>
          <p:cNvSpPr>
            <a:spLocks noGrp="1"/>
          </p:cNvSpPr>
          <p:nvPr>
            <p:ph sz="half" idx="1"/>
          </p:nvPr>
        </p:nvSpPr>
        <p:spPr>
          <a:xfrm>
            <a:off x="451413" y="1816102"/>
            <a:ext cx="5455611" cy="3247352"/>
          </a:xfrm>
        </p:spPr>
        <p:txBody>
          <a:bodyPr numCol="1"/>
          <a:lstStyle/>
          <a:p>
            <a:pPr>
              <a:spcAft>
                <a:spcPts val="527"/>
              </a:spcAft>
            </a:pPr>
            <a:r>
              <a:rPr lang="fi-FI" sz="2000" b="1" dirty="0">
                <a:ea typeface="Inter" panose="02000503000000020004" pitchFamily="2" charset="0"/>
                <a:cs typeface="Times New Roman" panose="02020603050405020304" pitchFamily="18" charset="0"/>
              </a:rPr>
              <a:t>Asiakkaan ja omaisten osallistuminen toiminnan kehittämiseen</a:t>
            </a:r>
          </a:p>
          <a:p>
            <a:pPr marL="0" lvl="1" defTabSz="914286">
              <a:spcAft>
                <a:spcPts val="527"/>
              </a:spcAft>
            </a:pPr>
            <a:r>
              <a:rPr lang="fi-FI" b="1" dirty="0"/>
              <a:t>A</a:t>
            </a:r>
            <a:r>
              <a:rPr lang="fi-FI" sz="1200" b="1" dirty="0">
                <a:latin typeface="Arial" panose="020B0604020202020204" pitchFamily="34" charset="0"/>
                <a:cs typeface="Arial" panose="020B0604020202020204" pitchFamily="34" charset="0"/>
              </a:rPr>
              <a:t>siakkaiden, heidän perheidensä ja läheistensä huomioon ottaminen on olennainen osa palvelun sisällön, laadun, asiakasturvallisuuden ja omavalvonnan kehittämistä. </a:t>
            </a:r>
            <a:r>
              <a:rPr lang="fi-FI" sz="1200" dirty="0">
                <a:latin typeface="Arial" panose="020B0604020202020204" pitchFamily="34" charset="0"/>
                <a:cs typeface="Arial" panose="020B0604020202020204" pitchFamily="34" charset="0"/>
              </a:rPr>
              <a:t>Koska laatu ja hyvä hoito voivat tarkoittaa eri asioita henkilöstölle ja asiakkaille, on systemaattisesti eri tavoin kerätty palaute tärkeää saada käyttöön yksikön toiminnan kehittämisessä. Asiakkaan ja omaisten osallisuus tarkoittaa heidän näkemystensä ja toiveidensa huomioon ottamista kaikissa palveluun ja toiminnan kehittämiseen liittyvissä tilanteissa.</a:t>
            </a:r>
          </a:p>
          <a:p>
            <a:pPr marL="0" lvl="1" defTabSz="914286">
              <a:spcAft>
                <a:spcPts val="527"/>
              </a:spcAft>
            </a:pPr>
            <a:r>
              <a:rPr lang="fi-FI" dirty="0"/>
              <a:t>Asiakkaat, asiakkaiden läheiset voivat antaa palautetta suoraan Kipinän henkilökunnalle, tulemalla Kipinään, soittamalla, kirjoittamalla sähköpostilla </a:t>
            </a:r>
            <a:r>
              <a:rPr lang="fi-FI" dirty="0">
                <a:hlinkClick r:id="rId7"/>
              </a:rPr>
              <a:t>kipina.mikkeli@etelasavonha.fi</a:t>
            </a:r>
            <a:r>
              <a:rPr lang="fi-FI" dirty="0"/>
              <a:t>  tai Eloisan yleiseen palautekanavaan </a:t>
            </a:r>
            <a:r>
              <a:rPr lang="fi-FI" dirty="0" err="1"/>
              <a:t>kts.yhteystiedot</a:t>
            </a:r>
            <a:r>
              <a:rPr lang="fi-FI" dirty="0"/>
              <a:t> alhaalta.</a:t>
            </a:r>
            <a:endParaRPr kumimoji="0" lang="fi-FI" sz="2000" b="1" u="none" strike="noStrike" kern="1200" cap="none" spc="0" normalizeH="0" baseline="0" noProof="0" dirty="0">
              <a:ln>
                <a:noFill/>
              </a:ln>
              <a:solidFill>
                <a:srgbClr val="000000"/>
              </a:solidFill>
              <a:effectLst/>
              <a:uLnTx/>
              <a:uFillTx/>
              <a:latin typeface="Arial" panose="020B0604020202020204" pitchFamily="34" charset="0"/>
              <a:ea typeface="Inter" panose="02000503000000020004" pitchFamily="2" charset="0"/>
              <a:cs typeface="Times New Roman" panose="02020603050405020304" pitchFamily="18" charset="0"/>
            </a:endParaRPr>
          </a:p>
        </p:txBody>
      </p:sp>
      <p:sp>
        <p:nvSpPr>
          <p:cNvPr id="16" name="Rectangle 32">
            <a:extLst>
              <a:ext uri="{FF2B5EF4-FFF2-40B4-BE49-F238E27FC236}">
                <a16:creationId xmlns:a16="http://schemas.microsoft.com/office/drawing/2014/main" id="{A35406E6-FA47-1567-3CAE-4AA3C78587EE}"/>
              </a:ext>
            </a:extLst>
          </p:cNvPr>
          <p:cNvSpPr>
            <a:spLocks/>
          </p:cNvSpPr>
          <p:nvPr/>
        </p:nvSpPr>
        <p:spPr>
          <a:xfrm>
            <a:off x="6454760" y="5087798"/>
            <a:ext cx="5145569"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tehdä ilmoituksen kahdella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44" defTabSz="914377">
              <a:lnSpc>
                <a:spcPct val="100000"/>
              </a:lnSpc>
              <a:spcBef>
                <a:spcPts val="0"/>
              </a:spcBef>
              <a:defRPr/>
            </a:pPr>
            <a:r>
              <a:rPr kumimoji="0" lang="fi-FI" sz="105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 ilmoittamalla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suoraan työntekijälle tai palveluyksikön/-pisteen esihenkilölle, ja</a:t>
            </a:r>
          </a:p>
          <a:p>
            <a:pPr marL="44" defTabSz="914377">
              <a:lnSpc>
                <a:spcPct val="100000"/>
              </a:lnSpc>
              <a:spcBef>
                <a:spcPts val="0"/>
              </a:spcBef>
              <a:defRPr/>
            </a:pP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 j</a:t>
            </a:r>
            <a:r>
              <a:rPr lang="fi-FI" sz="1050" dirty="0" err="1">
                <a:solidFill>
                  <a:srgbClr val="000000"/>
                </a:solidFill>
                <a:latin typeface="Arial" panose="020B0604020202020204" pitchFamily="34" charset="0"/>
                <a:cs typeface="Arial" panose="020B0604020202020204" pitchFamily="34" charset="0"/>
              </a:rPr>
              <a:t>os</a:t>
            </a:r>
            <a:r>
              <a:rPr lang="fi-FI" sz="1050" dirty="0">
                <a:solidFill>
                  <a:srgbClr val="000000"/>
                </a:solidFill>
                <a:latin typeface="Arial" panose="020B0604020202020204" pitchFamily="34" charset="0"/>
                <a:cs typeface="Arial" panose="020B0604020202020204" pitchFamily="34" charset="0"/>
              </a:rPr>
              <a:t> kyseessä on vaaratilanne,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täyttämällä sähköisen ilmoituksen osoitteessa:</a:t>
            </a:r>
          </a:p>
          <a:p>
            <a:pPr marL="44" defTabSz="914377">
              <a:lnSpc>
                <a:spcPct val="100000"/>
              </a:lnSpc>
              <a:spcBef>
                <a:spcPts val="0"/>
              </a:spcBef>
              <a:defRPr/>
            </a:pPr>
            <a:r>
              <a:rPr lang="fi-FI" sz="1050" dirty="0">
                <a:latin typeface="Arial" panose="020B0604020202020204" pitchFamily="34" charset="0"/>
                <a:ea typeface="Calibri" panose="020F0502020204030204" pitchFamily="34" charset="0"/>
                <a:cs typeface="Arial" panose="020B0604020202020204" pitchFamily="34" charset="0"/>
                <a:hlinkClick r:id="rId8"/>
              </a:rPr>
              <a:t>Oma ilmoitus vaaratilanteesta - Eloisa (etelasavonha.fi)</a:t>
            </a:r>
            <a:r>
              <a:rPr lang="fi-FI" sz="1050" dirty="0">
                <a:latin typeface="Arial" panose="020B0604020202020204" pitchFamily="34" charset="0"/>
                <a:ea typeface="Calibri" panose="020F0502020204030204" pitchFamily="34" charset="0"/>
                <a:cs typeface="Arial" panose="020B0604020202020204" pitchFamily="34" charset="0"/>
              </a:rPr>
              <a:t>.</a:t>
            </a:r>
            <a:endParaRPr kumimoji="0" lang="fi-FI" sz="1050" b="0" i="0" u="none" strike="noStrike" kern="1200" cap="none" spc="0" normalizeH="0" baseline="0" noProof="0" dirty="0">
              <a:ln>
                <a:noFill/>
              </a:ln>
              <a:solidFill>
                <a:srgbClr val="000000"/>
              </a:solidFill>
              <a:effectLst/>
              <a:highlight>
                <a:srgbClr val="FFFF00"/>
              </a:highlight>
              <a:uLnTx/>
              <a:uFillTx/>
              <a:latin typeface="Arial" panose="020B0604020202020204" pitchFamily="34" charset="0"/>
              <a:ea typeface="Calibri" panose="020F0502020204030204" pitchFamily="34" charset="0"/>
              <a:cs typeface="Arial" panose="020B0604020202020204" pitchFamily="34" charset="0"/>
            </a:endParaRPr>
          </a:p>
        </p:txBody>
      </p:sp>
      <p:sp>
        <p:nvSpPr>
          <p:cNvPr id="19" name="Suorakulmio 18">
            <a:extLst>
              <a:ext uri="{FF2B5EF4-FFF2-40B4-BE49-F238E27FC236}">
                <a16:creationId xmlns:a16="http://schemas.microsoft.com/office/drawing/2014/main" id="{C22BBF56-8397-79F9-3BDA-BED58A6D5AD1}"/>
              </a:ext>
            </a:extLst>
          </p:cNvPr>
          <p:cNvSpPr/>
          <p:nvPr/>
        </p:nvSpPr>
        <p:spPr>
          <a:xfrm>
            <a:off x="5873248" y="5156195"/>
            <a:ext cx="74961" cy="521356"/>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Suorakulmio 19">
            <a:extLst>
              <a:ext uri="{FF2B5EF4-FFF2-40B4-BE49-F238E27FC236}">
                <a16:creationId xmlns:a16="http://schemas.microsoft.com/office/drawing/2014/main" id="{A0B614B3-2707-A897-5EEA-A79C083B6E53}"/>
              </a:ext>
            </a:extLst>
          </p:cNvPr>
          <p:cNvSpPr/>
          <p:nvPr/>
        </p:nvSpPr>
        <p:spPr>
          <a:xfrm>
            <a:off x="11563661" y="5080837"/>
            <a:ext cx="73336"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Suorakulmio 34">
            <a:extLst>
              <a:ext uri="{FF2B5EF4-FFF2-40B4-BE49-F238E27FC236}">
                <a16:creationId xmlns:a16="http://schemas.microsoft.com/office/drawing/2014/main" id="{6761DEB0-BE13-BBE2-5812-F8FB4B20A14D}"/>
              </a:ext>
            </a:extLst>
          </p:cNvPr>
          <p:cNvSpPr/>
          <p:nvPr/>
        </p:nvSpPr>
        <p:spPr>
          <a:xfrm>
            <a:off x="11563661" y="5646154"/>
            <a:ext cx="48810"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7" name="Graphic 37">
            <a:extLst>
              <a:ext uri="{FF2B5EF4-FFF2-40B4-BE49-F238E27FC236}">
                <a16:creationId xmlns:a16="http://schemas.microsoft.com/office/drawing/2014/main" id="{78115DBB-D496-2C16-8E3C-83E65E606FB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369524" y="5063454"/>
            <a:ext cx="459079" cy="459079"/>
          </a:xfrm>
          <a:prstGeom prst="rect">
            <a:avLst/>
          </a:prstGeom>
        </p:spPr>
      </p:pic>
      <p:pic>
        <p:nvPicPr>
          <p:cNvPr id="18" name="Graphic 39">
            <a:extLst>
              <a:ext uri="{FF2B5EF4-FFF2-40B4-BE49-F238E27FC236}">
                <a16:creationId xmlns:a16="http://schemas.microsoft.com/office/drawing/2014/main" id="{23A71B28-C7F1-5908-6E30-6E31A1D73DF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424247" y="5662943"/>
            <a:ext cx="425500" cy="425500"/>
          </a:xfrm>
          <a:prstGeom prst="rect">
            <a:avLst/>
          </a:prstGeom>
        </p:spPr>
      </p:pic>
      <p:pic>
        <p:nvPicPr>
          <p:cNvPr id="2" name="Graphic 1">
            <a:extLst>
              <a:ext uri="{FF2B5EF4-FFF2-40B4-BE49-F238E27FC236}">
                <a16:creationId xmlns:a16="http://schemas.microsoft.com/office/drawing/2014/main" id="{516F17B1-9106-557A-5926-955A0B40300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651179" y="5160587"/>
            <a:ext cx="519097" cy="613478"/>
          </a:xfrm>
          <a:prstGeom prst="rect">
            <a:avLst/>
          </a:prstGeom>
        </p:spPr>
      </p:pic>
      <p:sp>
        <p:nvSpPr>
          <p:cNvPr id="5" name="Content Placeholder 27">
            <a:extLst>
              <a:ext uri="{FF2B5EF4-FFF2-40B4-BE49-F238E27FC236}">
                <a16:creationId xmlns:a16="http://schemas.microsoft.com/office/drawing/2014/main" id="{FCC231A5-9BA0-AD38-27A5-F64E57914CE5}"/>
              </a:ext>
            </a:extLst>
          </p:cNvPr>
          <p:cNvSpPr txBox="1">
            <a:spLocks/>
          </p:cNvSpPr>
          <p:nvPr/>
        </p:nvSpPr>
        <p:spPr>
          <a:xfrm>
            <a:off x="6454759" y="1816102"/>
            <a:ext cx="5373843" cy="3247352"/>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Aft>
                <a:spcPts val="527"/>
              </a:spcAft>
            </a:pPr>
            <a:r>
              <a:rPr lang="fi-FI" sz="2000" b="1" dirty="0">
                <a:solidFill>
                  <a:srgbClr val="000000"/>
                </a:solidFill>
                <a:ea typeface="Inter" panose="02000503000000020004" pitchFamily="2" charset="0"/>
                <a:cs typeface="Times New Roman" panose="02020603050405020304" pitchFamily="18" charset="0"/>
              </a:rPr>
              <a:t>Asiakkaan asiallinen kohtelu ja mahdollisista epäkohdista ilmoittaminen</a:t>
            </a:r>
            <a:endParaRPr lang="fi-FI" dirty="0"/>
          </a:p>
          <a:p>
            <a:pPr marL="0" lvl="1">
              <a:spcAft>
                <a:spcPts val="527"/>
              </a:spcAft>
            </a:pPr>
            <a:r>
              <a:rPr lang="fi-FI" sz="1100" dirty="0"/>
              <a:t>Toimintakeskus Kipinässä asiakkaita kohdellaan yksikön arvojen ja toimintaperiaatteiden mukaisesti. Havaittuun epäasialliseen käytökseen puututaan jokaisen työntekijän toimesta viipymättä. Koulutetulla henkilöstöllämme on valmius kohdata erilaisia ihmisiä ja käsitellä myös haastavia asiakastilanteita. Epäonnistuneita vuorovaikutustilanteita ja toimintatapoja asian ratkaisemiseksi käsitellään tiimin henkilökunnan kesken. </a:t>
            </a:r>
          </a:p>
          <a:p>
            <a:pPr marL="0" lvl="1">
              <a:spcAft>
                <a:spcPts val="527"/>
              </a:spcAft>
            </a:pPr>
            <a:r>
              <a:rPr lang="fi-FI" sz="1100" dirty="0"/>
              <a:t>Mikäli asiakas kokee tulleensa kohdelluksi epäasiallisesti, </a:t>
            </a:r>
            <a:r>
              <a:rPr lang="fi-FI" sz="1100" b="1" dirty="0">
                <a:solidFill>
                  <a:srgbClr val="000000"/>
                </a:solidFill>
                <a:latin typeface="Arial" panose="020B0604020202020204"/>
                <a:cs typeface="+mn-cs"/>
              </a:rPr>
              <a:t>nopein ja tehokkain tapa tehdä ilmoitus on suoraan työntekijälle tai yksikön esihenkilölle. </a:t>
            </a:r>
            <a:endParaRPr lang="fi-FI" sz="1100" b="1" dirty="0"/>
          </a:p>
          <a:p>
            <a:pPr marL="0" lvl="1">
              <a:spcAft>
                <a:spcPts val="527"/>
              </a:spcAft>
            </a:pPr>
            <a:r>
              <a:rPr lang="fi-FI" sz="1100" dirty="0"/>
              <a:t>Epäasiallista kohtelua tai vuorovaikutusta ilmetessä tapahtumien kulku selvitetään ensisijaisesti keskustellen asianomaisten henkilöiden kanssa. Jos epäasiallinen kohtelu/käytös on tapahtunut henkilökunnan taholta, siihen suhtaudutaan erityisellä vakavuudella ja esihenkilön käytettävissä on normaali työnjohdolliset toimenpiteet. Osana omavalvontaa </a:t>
            </a:r>
            <a:r>
              <a:rPr lang="fi-FI" dirty="0"/>
              <a:t>on yksikkökohtaisesti laadittu yhteistyössä yksikön asiakkaiden kanssa Hyvän kohtelun suunnitelma, mikä päivitetään vuosittain.</a:t>
            </a:r>
          </a:p>
          <a:p>
            <a:pPr marL="0" lvl="1">
              <a:spcAft>
                <a:spcPts val="527"/>
              </a:spcAft>
            </a:pPr>
            <a:endParaRPr lang="fi-FI" dirty="0"/>
          </a:p>
        </p:txBody>
      </p:sp>
      <p:grpSp>
        <p:nvGrpSpPr>
          <p:cNvPr id="34" name="Ryhmä 33">
            <a:extLst>
              <a:ext uri="{FF2B5EF4-FFF2-40B4-BE49-F238E27FC236}">
                <a16:creationId xmlns:a16="http://schemas.microsoft.com/office/drawing/2014/main" id="{0510B3AB-8DA9-9530-5440-EEAC6EF55182}"/>
              </a:ext>
            </a:extLst>
          </p:cNvPr>
          <p:cNvGrpSpPr/>
          <p:nvPr/>
        </p:nvGrpSpPr>
        <p:grpSpPr>
          <a:xfrm>
            <a:off x="4928896" y="468949"/>
            <a:ext cx="2338976" cy="45719"/>
            <a:chOff x="4928896" y="468949"/>
            <a:chExt cx="2338976" cy="45719"/>
          </a:xfrm>
        </p:grpSpPr>
        <p:sp>
          <p:nvSpPr>
            <p:cNvPr id="36" name="Rectangle 42">
              <a:extLst>
                <a:ext uri="{FF2B5EF4-FFF2-40B4-BE49-F238E27FC236}">
                  <a16:creationId xmlns:a16="http://schemas.microsoft.com/office/drawing/2014/main" id="{EEAB824C-3E4E-3F1B-09EF-5F407AA609E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3">
              <a:extLst>
                <a:ext uri="{FF2B5EF4-FFF2-40B4-BE49-F238E27FC236}">
                  <a16:creationId xmlns:a16="http://schemas.microsoft.com/office/drawing/2014/main" id="{661EE575-DA1D-5607-8BFA-BBE571B0A74C}"/>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4">
              <a:extLst>
                <a:ext uri="{FF2B5EF4-FFF2-40B4-BE49-F238E27FC236}">
                  <a16:creationId xmlns:a16="http://schemas.microsoft.com/office/drawing/2014/main" id="{C95562E2-09FD-4396-9E5D-42096B17B1EC}"/>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5">
              <a:extLst>
                <a:ext uri="{FF2B5EF4-FFF2-40B4-BE49-F238E27FC236}">
                  <a16:creationId xmlns:a16="http://schemas.microsoft.com/office/drawing/2014/main" id="{872D8A23-A710-FA12-D70E-EA784CBE88C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Rectangle 46">
              <a:extLst>
                <a:ext uri="{FF2B5EF4-FFF2-40B4-BE49-F238E27FC236}">
                  <a16:creationId xmlns:a16="http://schemas.microsoft.com/office/drawing/2014/main" id="{87013A60-2E77-23C2-4647-8E97EA05C6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7">
              <a:extLst>
                <a:ext uri="{FF2B5EF4-FFF2-40B4-BE49-F238E27FC236}">
                  <a16:creationId xmlns:a16="http://schemas.microsoft.com/office/drawing/2014/main" id="{79FF4F24-7F73-5307-8D00-0AAB6233597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4" name="Dian numeron paikkamerkki 3">
            <a:extLst>
              <a:ext uri="{FF2B5EF4-FFF2-40B4-BE49-F238E27FC236}">
                <a16:creationId xmlns:a16="http://schemas.microsoft.com/office/drawing/2014/main" id="{56898EF7-8388-DB28-DC3C-51F0F326AAF2}"/>
              </a:ext>
            </a:extLst>
          </p:cNvPr>
          <p:cNvSpPr>
            <a:spLocks noGrp="1"/>
          </p:cNvSpPr>
          <p:nvPr>
            <p:ph type="sldNum" sz="quarter" idx="12"/>
          </p:nvPr>
        </p:nvSpPr>
        <p:spPr/>
        <p:txBody>
          <a:bodyPr/>
          <a:lstStyle/>
          <a:p>
            <a:fld id="{CF4BB44F-7B72-EC4D-BE8A-419BCE6CF7A5}" type="slidenum">
              <a:rPr lang="fi-FI" smtClean="0"/>
              <a:pPr/>
              <a:t>28</a:t>
            </a:fld>
            <a:endParaRPr lang="fi-FI" dirty="0"/>
          </a:p>
        </p:txBody>
      </p:sp>
    </p:spTree>
    <p:extLst>
      <p:ext uri="{BB962C8B-B14F-4D97-AF65-F5344CB8AC3E}">
        <p14:creationId xmlns:p14="http://schemas.microsoft.com/office/powerpoint/2010/main" val="793899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2AC02512-7B9F-346D-43C4-0F9FE4D4423E}"/>
              </a:ext>
            </a:extLst>
          </p:cNvPr>
          <p:cNvGraphicFramePr>
            <a:graphicFrameLocks noChangeAspect="1"/>
          </p:cNvGraphicFramePr>
          <p:nvPr>
            <p:custDataLst>
              <p:tags r:id="rId1"/>
            </p:custDataLst>
            <p:extLst>
              <p:ext uri="{D42A27DB-BD31-4B8C-83A1-F6EECF244321}">
                <p14:modId xmlns:p14="http://schemas.microsoft.com/office/powerpoint/2010/main" val="17818133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9" name="think-cell data - do not delete" hidden="1">
                        <a:extLst>
                          <a:ext uri="{FF2B5EF4-FFF2-40B4-BE49-F238E27FC236}">
                            <a16:creationId xmlns:a16="http://schemas.microsoft.com/office/drawing/2014/main" id="{2AC02512-7B9F-346D-43C4-0F9FE4D4423E}"/>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7" name="think-cell data - do not delete" hidden="1">
            <a:extLst>
              <a:ext uri="{FF2B5EF4-FFF2-40B4-BE49-F238E27FC236}">
                <a16:creationId xmlns:a16="http://schemas.microsoft.com/office/drawing/2014/main" id="{61AFAF5C-B016-B39F-C6F6-EABBC7184404}"/>
              </a:ext>
            </a:extLst>
          </p:cNvPr>
          <p:cNvGraphicFramePr>
            <a:graphicFrameLocks noChangeAspect="1"/>
          </p:cNvGraphicFramePr>
          <p:nvPr>
            <p:custDataLst>
              <p:tags r:id="rId2"/>
            </p:custDataLst>
            <p:extLst>
              <p:ext uri="{D42A27DB-BD31-4B8C-83A1-F6EECF244321}">
                <p14:modId xmlns:p14="http://schemas.microsoft.com/office/powerpoint/2010/main" val="20732606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7" name="think-cell data - do not delete" hidden="1">
                        <a:extLst>
                          <a:ext uri="{FF2B5EF4-FFF2-40B4-BE49-F238E27FC236}">
                            <a16:creationId xmlns:a16="http://schemas.microsoft.com/office/drawing/2014/main" id="{61AFAF5C-B016-B39F-C6F6-EABBC7184404}"/>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57BD3EB2-1B5A-0F9F-138B-868DBAAA9E56}"/>
              </a:ext>
            </a:extLst>
          </p:cNvPr>
          <p:cNvSpPr txBox="1">
            <a:spLocks/>
          </p:cNvSpPr>
          <p:nvPr/>
        </p:nvSpPr>
        <p:spPr>
          <a:xfrm>
            <a:off x="441061" y="1822292"/>
            <a:ext cx="5700353" cy="4566759"/>
          </a:xfrm>
          <a:prstGeom prst="rect">
            <a:avLst/>
          </a:prstGeom>
        </p:spPr>
        <p:txBody>
          <a:bodyPr vert="horz" lIns="91440" tIns="45720" rIns="91440" bIns="45720" numCol="1" spcCol="720000" rtlCol="0" anchor="t">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ea typeface="Inter" panose="02000503000000020004" pitchFamily="2" charset="0"/>
                <a:cs typeface="Times New Roman" panose="02020603050405020304" pitchFamily="18" charset="0"/>
              </a:rPr>
              <a:t>Asiakkaan oikeusturva</a:t>
            </a:r>
          </a:p>
          <a:p>
            <a:pPr>
              <a:spcAft>
                <a:spcPts val="527"/>
              </a:spcAft>
            </a:pPr>
            <a:r>
              <a:rPr lang="fi-FI" sz="1200" dirty="0">
                <a:cs typeface="Arial" panose="020B0604020202020204" pitchFamily="34" charset="0"/>
              </a:rPr>
              <a:t>Sosiaalihuollon asiakkaalla on oikeus laadultaan hyvään sosiaalihuoltoon ja hyvään kohteluun ilman syrjintää. </a:t>
            </a:r>
            <a:r>
              <a:rPr lang="fi-FI" sz="1200" b="0" dirty="0">
                <a:cs typeface="Arial" panose="020B0604020202020204" pitchFamily="34" charset="0"/>
              </a:rPr>
              <a:t>Asiakasta on kohdeltava kunnioittaen hänen ihmisarvoaan, vakaumustaan ja yksityisyyttään. Tosiasialliseen hoitoon ja palveluun liittyvät päätökset tehdään ja toteutetaan asiakkaan ollessa palvelujen piirissä.</a:t>
            </a:r>
          </a:p>
          <a:p>
            <a:pPr>
              <a:spcAft>
                <a:spcPts val="527"/>
              </a:spcAft>
            </a:pPr>
            <a:r>
              <a:rPr lang="fi-FI" dirty="0"/>
              <a:t>Palveluun tai kohteluun tyytymättömän kannattaa ensisijaisesti keskustella palvelua antaneen ammattihenkilön, tämän esihenkilön tai sosiaaliasiavastaavan kanssa. Mikäli asia ei selviä näin, asiakkaalla on oikeus tehdä kirjallinen muistutus palveluyksikön/-pisteen vastuuhenkilölle.</a:t>
            </a:r>
            <a:r>
              <a:rPr lang="fi-FI" dirty="0">
                <a:latin typeface="Arial"/>
                <a:cs typeface="Arial"/>
              </a:rPr>
              <a:t>  </a:t>
            </a:r>
            <a:endParaRPr lang="fi-FI" sz="1200" b="0" dirty="0">
              <a:cs typeface="Arial" panose="020B0604020202020204" pitchFamily="34" charset="0"/>
            </a:endParaRPr>
          </a:p>
          <a:p>
            <a:pPr lvl="1">
              <a:lnSpc>
                <a:spcPct val="100000"/>
              </a:lnSpc>
              <a:spcBef>
                <a:spcPts val="900"/>
              </a:spcBef>
              <a:spcAft>
                <a:spcPts val="200"/>
              </a:spcAft>
            </a:pPr>
            <a:r>
              <a:rPr lang="fi-FI" sz="1200" dirty="0">
                <a:cs typeface="Arial" panose="020B0604020202020204" pitchFamily="34" charset="0"/>
              </a:rPr>
              <a:t>Muistutus</a:t>
            </a:r>
            <a:r>
              <a:rPr lang="fi-FI" sz="1200" b="0" dirty="0">
                <a:cs typeface="Arial" panose="020B0604020202020204" pitchFamily="34" charset="0"/>
              </a:rPr>
              <a:t> on palvelun laatuun, asiakas- ja potilasturvallisuuteen tai muuhun sosiaali- ja terveyspalveluiden toimintaan liittyvä ilmoitus. </a:t>
            </a:r>
            <a:r>
              <a:rPr lang="fi-FI" sz="1200" b="0" dirty="0">
                <a:latin typeface="Arial"/>
                <a:cs typeface="Arial"/>
              </a:rPr>
              <a:t>Muistutuksen voi tehdä tarvittaessa myös asiakkaan laillinen edustaja, omainen tai läheinen. Muistutus tulee tehdä ensisijaisesti kirjallisena ja osoittaa hyvinvointialueen kirjaamoon. Muistutukseen vastataan kohtuullisessa ajassa ja siihen annetaan kirjallinen vastaus. Muistutus käsitellään Eloisassa viivytyksettä. Muistutuksen vastaanottaja antaa kirjallisen, perustellun vastauksen.</a:t>
            </a:r>
          </a:p>
          <a:p>
            <a:pPr lvl="1">
              <a:lnSpc>
                <a:spcPct val="100000"/>
              </a:lnSpc>
              <a:spcBef>
                <a:spcPts val="900"/>
              </a:spcBef>
              <a:spcAft>
                <a:spcPts val="200"/>
              </a:spcAft>
            </a:pPr>
            <a:r>
              <a:rPr lang="fi-FI" sz="1200" b="0" dirty="0">
                <a:cs typeface="Arial" panose="020B0604020202020204" pitchFamily="34" charset="0"/>
              </a:rPr>
              <a:t>Palvelun perustuessa ostosopimukseen muistutus tehdään sopimusten mukaisesti. </a:t>
            </a:r>
          </a:p>
          <a:p>
            <a:pPr lvl="1">
              <a:lnSpc>
                <a:spcPct val="100000"/>
              </a:lnSpc>
              <a:spcBef>
                <a:spcPts val="900"/>
              </a:spcBef>
              <a:spcAft>
                <a:spcPts val="200"/>
              </a:spcAft>
            </a:pPr>
            <a:r>
              <a:rPr lang="fi-FI" sz="1200" b="0" dirty="0">
                <a:cs typeface="Arial" panose="020B0604020202020204" pitchFamily="34" charset="0"/>
              </a:rPr>
              <a:t>Asiakkaan palveluun tai kohteluun liittyvä muistutus </a:t>
            </a:r>
            <a:r>
              <a:rPr lang="fi-FI" sz="1200" b="0" dirty="0">
                <a:cs typeface="Arial" panose="020B0604020202020204" pitchFamily="34" charset="0"/>
                <a:hlinkClick r:id="rId8"/>
              </a:rPr>
              <a:t>Eloisan nettisivuilla. </a:t>
            </a:r>
            <a:endParaRPr lang="fi-FI" sz="1200" b="0" dirty="0">
              <a:cs typeface="Arial" panose="020B0604020202020204" pitchFamily="34" charset="0"/>
            </a:endParaRPr>
          </a:p>
        </p:txBody>
      </p:sp>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a:xfrm>
            <a:off x="496828" y="836981"/>
            <a:ext cx="11289174" cy="868004"/>
          </a:xfrm>
        </p:spPr>
        <p:txBody>
          <a:bodyPr vert="horz"/>
          <a:lstStyle/>
          <a:p>
            <a:r>
              <a:rPr lang="fi-FI" dirty="0"/>
              <a:t>Asiakkaan osallisuus (3/3)</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40" name="TextBox 39">
            <a:extLst>
              <a:ext uri="{FF2B5EF4-FFF2-40B4-BE49-F238E27FC236}">
                <a16:creationId xmlns:a16="http://schemas.microsoft.com/office/drawing/2014/main" id="{93AC6DE3-D112-EF00-BBA7-BECDEEAF0928}"/>
              </a:ext>
            </a:extLst>
          </p:cNvPr>
          <p:cNvSpPr txBox="1">
            <a:spLocks/>
          </p:cNvSpPr>
          <p:nvPr/>
        </p:nvSpPr>
        <p:spPr>
          <a:xfrm>
            <a:off x="6421211" y="1822292"/>
            <a:ext cx="4257938" cy="424149"/>
          </a:xfrm>
          <a:prstGeom prst="rect">
            <a:avLst/>
          </a:prstGeom>
        </p:spPr>
        <p:txBody>
          <a:bodyPr vert="horz" lIns="91440" tIns="45720" rIns="91440" bIns="45720" numCol="1" spcCol="720000" rtlCol="0">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cs typeface="Times New Roman" panose="02020603050405020304" pitchFamily="18" charset="0"/>
              </a:rPr>
              <a:t>Yhteystiedot ja lisätietoja:</a:t>
            </a:r>
          </a:p>
          <a:p>
            <a:pPr lvl="1"/>
            <a:endParaRPr lang="fi-FI" sz="1400" b="0" dirty="0">
              <a:cs typeface="Arial" panose="020B0604020202020204" pitchFamily="34" charset="0"/>
            </a:endParaRPr>
          </a:p>
        </p:txBody>
      </p:sp>
      <p:grpSp>
        <p:nvGrpSpPr>
          <p:cNvPr id="13" name="Ryhmä 12">
            <a:extLst>
              <a:ext uri="{FF2B5EF4-FFF2-40B4-BE49-F238E27FC236}">
                <a16:creationId xmlns:a16="http://schemas.microsoft.com/office/drawing/2014/main" id="{ABB548DF-5A92-39AB-7F9A-8914E2ADCB99}"/>
              </a:ext>
            </a:extLst>
          </p:cNvPr>
          <p:cNvGrpSpPr/>
          <p:nvPr/>
        </p:nvGrpSpPr>
        <p:grpSpPr>
          <a:xfrm>
            <a:off x="6459525" y="4722499"/>
            <a:ext cx="5291412" cy="1506851"/>
            <a:chOff x="6459525" y="4722499"/>
            <a:chExt cx="5291412" cy="1506851"/>
          </a:xfrm>
        </p:grpSpPr>
        <p:sp>
          <p:nvSpPr>
            <p:cNvPr id="8" name="TextBox 5">
              <a:extLst>
                <a:ext uri="{FF2B5EF4-FFF2-40B4-BE49-F238E27FC236}">
                  <a16:creationId xmlns:a16="http://schemas.microsoft.com/office/drawing/2014/main" id="{32293406-5162-FF35-77C3-F4930C7B5857}"/>
                </a:ext>
              </a:extLst>
            </p:cNvPr>
            <p:cNvSpPr txBox="1"/>
            <p:nvPr/>
          </p:nvSpPr>
          <p:spPr>
            <a:xfrm>
              <a:off x="6459525" y="4722499"/>
              <a:ext cx="5291412" cy="1506851"/>
            </a:xfrm>
            <a:prstGeom prst="rect">
              <a:avLst/>
            </a:prstGeom>
            <a:solidFill>
              <a:srgbClr val="EDEDFC"/>
            </a:solidFill>
            <a:ln w="25400">
              <a:solidFill>
                <a:srgbClr val="C9CAFF"/>
              </a:solidFill>
              <a:prstDash val="solid"/>
            </a:ln>
          </p:spPr>
          <p:txBody>
            <a:bodyPr wrap="square" numCol="2" rtlCol="0">
              <a:noAutofit/>
            </a:bodyPr>
            <a:lstStyle/>
            <a:p>
              <a:pPr marL="0" lvl="1" defTabSz="914286">
                <a:spcAft>
                  <a:spcPts val="300"/>
                </a:spcAft>
                <a:defRPr/>
              </a:pPr>
              <a:r>
                <a:rPr lang="fi-FI" sz="1400" b="1" dirty="0">
                  <a:solidFill>
                    <a:srgbClr val="000000"/>
                  </a:solidFill>
                  <a:latin typeface="Arial" panose="020B0604020202020204" pitchFamily="34" charset="0"/>
                  <a:cs typeface="Arial" panose="020B0604020202020204" pitchFamily="34" charset="0"/>
                </a:rPr>
                <a:t>Kuluttajaneuvonta (KVV)</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Antaa tietoa kuluttajan oikeuksista mm. tavaran tai palvelun virheen hyvityksestä, sopimuksista ja maksamisesta</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Avustaa ja sovittelee kuluttajan ja yrityksen välisessä ristiriitatilanteessa</a:t>
              </a:r>
            </a:p>
          </p:txBody>
        </p:sp>
        <p:sp>
          <p:nvSpPr>
            <p:cNvPr id="46" name="TextBox 45">
              <a:extLst>
                <a:ext uri="{FF2B5EF4-FFF2-40B4-BE49-F238E27FC236}">
                  <a16:creationId xmlns:a16="http://schemas.microsoft.com/office/drawing/2014/main" id="{B454F825-78A9-0B41-FA70-5A9504A5294D}"/>
                </a:ext>
              </a:extLst>
            </p:cNvPr>
            <p:cNvSpPr txBox="1"/>
            <p:nvPr/>
          </p:nvSpPr>
          <p:spPr>
            <a:xfrm>
              <a:off x="9760502" y="5107577"/>
              <a:ext cx="1910282" cy="625812"/>
            </a:xfrm>
            <a:prstGeom prst="rect">
              <a:avLst/>
            </a:prstGeom>
            <a:noFill/>
          </p:spPr>
          <p:txBody>
            <a:bodyPr wrap="square">
              <a:spAutoFit/>
            </a:bodyPr>
            <a:lstStyle/>
            <a:p>
              <a:pPr marL="0" marR="0" lvl="1" algn="l"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arkisin klo 9-15</a:t>
              </a:r>
            </a:p>
            <a:p>
              <a:pPr marL="0" marR="0" lvl="1" algn="l"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+358 29 505 3050 </a:t>
              </a:r>
            </a:p>
          </p:txBody>
        </p:sp>
        <p:pic>
          <p:nvPicPr>
            <p:cNvPr id="47" name="Graphic 46" descr="Speaker phone with solid fill">
              <a:extLst>
                <a:ext uri="{FF2B5EF4-FFF2-40B4-BE49-F238E27FC236}">
                  <a16:creationId xmlns:a16="http://schemas.microsoft.com/office/drawing/2014/main" id="{288EC18B-5BC4-FAC3-A775-6A72A9BD59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34355" y="5118442"/>
              <a:ext cx="606300" cy="606300"/>
            </a:xfrm>
            <a:prstGeom prst="rect">
              <a:avLst/>
            </a:prstGeom>
          </p:spPr>
        </p:pic>
      </p:grpSp>
      <p:grpSp>
        <p:nvGrpSpPr>
          <p:cNvPr id="6" name="Ryhmä 5">
            <a:extLst>
              <a:ext uri="{FF2B5EF4-FFF2-40B4-BE49-F238E27FC236}">
                <a16:creationId xmlns:a16="http://schemas.microsoft.com/office/drawing/2014/main" id="{1CB43139-23FE-53A6-39A4-E8733613E4C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838F7DF5-32AE-EB94-85D2-9D27247037E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D36EB6-E808-DD8E-7279-A6AE14B64704}"/>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44">
              <a:extLst>
                <a:ext uri="{FF2B5EF4-FFF2-40B4-BE49-F238E27FC236}">
                  <a16:creationId xmlns:a16="http://schemas.microsoft.com/office/drawing/2014/main" id="{E8B58B5E-85AF-551D-905F-C39E05B0B19A}"/>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5">
              <a:extLst>
                <a:ext uri="{FF2B5EF4-FFF2-40B4-BE49-F238E27FC236}">
                  <a16:creationId xmlns:a16="http://schemas.microsoft.com/office/drawing/2014/main" id="{6E23976C-D178-7D53-9301-8AAB6FC699B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6">
              <a:extLst>
                <a:ext uri="{FF2B5EF4-FFF2-40B4-BE49-F238E27FC236}">
                  <a16:creationId xmlns:a16="http://schemas.microsoft.com/office/drawing/2014/main" id="{98652C42-008E-0E00-26C0-EDDCDE08891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7">
              <a:extLst>
                <a:ext uri="{FF2B5EF4-FFF2-40B4-BE49-F238E27FC236}">
                  <a16:creationId xmlns:a16="http://schemas.microsoft.com/office/drawing/2014/main" id="{2729472F-8B16-4DFA-DC23-5712C28C860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grpSp>
        <p:nvGrpSpPr>
          <p:cNvPr id="15" name="Ryhmä 14">
            <a:extLst>
              <a:ext uri="{FF2B5EF4-FFF2-40B4-BE49-F238E27FC236}">
                <a16:creationId xmlns:a16="http://schemas.microsoft.com/office/drawing/2014/main" id="{EA5281DE-D1EE-F13F-8665-74AF0ED361E4}"/>
              </a:ext>
            </a:extLst>
          </p:cNvPr>
          <p:cNvGrpSpPr/>
          <p:nvPr/>
        </p:nvGrpSpPr>
        <p:grpSpPr>
          <a:xfrm>
            <a:off x="6459525" y="2351366"/>
            <a:ext cx="5326477" cy="2332047"/>
            <a:chOff x="6459525" y="2351366"/>
            <a:chExt cx="5326477" cy="2332047"/>
          </a:xfrm>
        </p:grpSpPr>
        <p:sp>
          <p:nvSpPr>
            <p:cNvPr id="17" name="TextBox 5">
              <a:extLst>
                <a:ext uri="{FF2B5EF4-FFF2-40B4-BE49-F238E27FC236}">
                  <a16:creationId xmlns:a16="http://schemas.microsoft.com/office/drawing/2014/main" id="{6CCE647B-E96E-8444-7223-D09B937CEA3C}"/>
                </a:ext>
              </a:extLst>
            </p:cNvPr>
            <p:cNvSpPr txBox="1">
              <a:spLocks/>
            </p:cNvSpPr>
            <p:nvPr/>
          </p:nvSpPr>
          <p:spPr>
            <a:xfrm>
              <a:off x="6459525" y="2351366"/>
              <a:ext cx="5291412" cy="2214084"/>
            </a:xfrm>
            <a:prstGeom prst="rect">
              <a:avLst/>
            </a:prstGeom>
            <a:solidFill>
              <a:srgbClr val="EDEDFC"/>
            </a:solidFill>
            <a:ln w="25400">
              <a:solidFill>
                <a:srgbClr val="C9CAFF"/>
              </a:solidFill>
              <a:prstDash val="solid"/>
            </a:ln>
          </p:spPr>
          <p:txBody>
            <a:bodyPr wrap="square" lIns="91440" tIns="45720" rIns="91440" bIns="45720" numCol="2" rtlCol="0" anchor="t">
              <a:noAutofit/>
            </a:bodyPr>
            <a:lstStyle/>
            <a:p>
              <a:pPr marL="0" lvl="1">
                <a:spcBef>
                  <a:spcPts val="789"/>
                </a:spcBef>
                <a:spcAft>
                  <a:spcPts val="400"/>
                </a:spcAft>
                <a:buClr>
                  <a:schemeClr val="accent5"/>
                </a:buClr>
              </a:pPr>
              <a:r>
                <a:rPr lang="fi-FI" sz="1400" b="1" dirty="0">
                  <a:cs typeface="Arial"/>
                </a:rPr>
                <a:t>Sosiaali- ja potilasasiavastaava </a:t>
              </a:r>
              <a:endParaRPr lang="fi-FI" sz="1400" b="1" dirty="0">
                <a:cs typeface="Arial" panose="020B0604020202020204" pitchFamily="34" charset="0"/>
              </a:endParaRPr>
            </a:p>
            <a:p>
              <a:pPr marL="171450" marR="0" lvl="1" indent="-171450" algn="l" defTabSz="914286" eaLnBrk="1" fontAlgn="auto" latinLnBrk="0" hangingPunct="1">
                <a:lnSpc>
                  <a:spcPct val="100000"/>
                </a:lnSpc>
                <a:spcAft>
                  <a:spcPts val="300"/>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Neuvoo ja ohjaa asiakas- ja potilas-lain soveltamiseen liittyvistä asioissa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Avustaa mm. muistutusten ja muiden oikeusturvakeinojen käytössä</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Tiedottaa asiakkaiden ja potilaiden oikeuksista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Toimii asiakkaiden ja potilaiden oikeuksien edistämiseksi ja toteuttamiseksi</a:t>
              </a:r>
            </a:p>
            <a:p>
              <a:pPr marL="171450" lvl="1" indent="-171450" defTabSz="914286">
                <a:spcAft>
                  <a:spcPts val="175"/>
                </a:spcAft>
                <a:buFont typeface="Arial" panose="020B0604020202020204" pitchFamily="34" charset="0"/>
                <a:buChar char="•"/>
                <a:defRPr/>
              </a:pPr>
              <a:endParaRPr lang="fi-FI" sz="1100" dirty="0">
                <a:solidFill>
                  <a:srgbClr val="000000"/>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F4A59248-0956-77D5-F5EC-F8BC5CB28AF2}"/>
                </a:ext>
              </a:extLst>
            </p:cNvPr>
            <p:cNvSpPr txBox="1"/>
            <p:nvPr/>
          </p:nvSpPr>
          <p:spPr>
            <a:xfrm>
              <a:off x="9108489" y="3683139"/>
              <a:ext cx="2677513" cy="1000274"/>
            </a:xfrm>
            <a:prstGeom prst="rect">
              <a:avLst/>
            </a:prstGeom>
            <a:noFill/>
          </p:spPr>
          <p:txBody>
            <a:bodyPr wrap="square">
              <a:spAutoFit/>
            </a:bodyPr>
            <a:lstStyle/>
            <a:p>
              <a:pPr marL="0" marR="0" lvl="1" algn="ctr" defTabSz="914286" eaLnBrk="1" fontAlgn="auto" latinLnBrk="0" hangingPunct="1">
                <a:lnSpc>
                  <a:spcPct val="100000"/>
                </a:lnSpc>
                <a:spcBef>
                  <a:spcPts val="0"/>
                </a:spcBef>
                <a:spcAft>
                  <a:spcPts val="175"/>
                </a:spcAft>
                <a:buClrTx/>
                <a:buSzTx/>
                <a:tabLst/>
                <a:defRPr/>
              </a:pPr>
              <a:endParaRPr lang="fi-FI" sz="1100" dirty="0"/>
            </a:p>
            <a:p>
              <a:pPr marL="0" marR="0" lvl="1" defTabSz="914286" eaLnBrk="1" fontAlgn="auto" latinLnBrk="0" hangingPunct="1">
                <a:lnSpc>
                  <a:spcPct val="100000"/>
                </a:lnSpc>
                <a:spcBef>
                  <a:spcPts val="0"/>
                </a:spcBef>
                <a:spcAft>
                  <a:spcPts val="175"/>
                </a:spcAft>
                <a:buClrTx/>
                <a:buSzTx/>
                <a:tabLst/>
                <a:defRPr/>
              </a:pPr>
              <a:r>
                <a:rPr lang="fi-FI" sz="1100" b="1" i="0" dirty="0">
                  <a:solidFill>
                    <a:srgbClr val="1D1D1B"/>
                  </a:solidFill>
                  <a:effectLst/>
                </a:rPr>
                <a:t>Lähetä sähköpostia osoitteeseen:</a:t>
              </a:r>
            </a:p>
            <a:p>
              <a:pPr marL="0" marR="0" lvl="1" defTabSz="914286" eaLnBrk="1" fontAlgn="auto" latinLnBrk="0" hangingPunct="1">
                <a:lnSpc>
                  <a:spcPct val="100000"/>
                </a:lnSpc>
                <a:spcBef>
                  <a:spcPts val="0"/>
                </a:spcBef>
                <a:spcAft>
                  <a:spcPts val="175"/>
                </a:spcAft>
                <a:buClrTx/>
                <a:buSzTx/>
                <a:tabLst/>
                <a:defRPr/>
              </a:pPr>
              <a:r>
                <a:rPr lang="fi-FI" sz="1050" b="0" i="0" dirty="0">
                  <a:solidFill>
                    <a:srgbClr val="1D1D1B"/>
                  </a:solidFill>
                  <a:effectLst/>
                  <a:hlinkClick r:id="rId11"/>
                </a:rPr>
                <a:t>sosiaali.potilasasiavastaava@etelasavonha.fi</a:t>
              </a:r>
              <a:endParaRPr lang="fi-FI" sz="1050" b="0" i="0" dirty="0">
                <a:solidFill>
                  <a:srgbClr val="1D1D1B"/>
                </a:solidFill>
                <a:effectLst/>
              </a:endParaRPr>
            </a:p>
            <a:p>
              <a:pPr marL="0" marR="0" lvl="1" defTabSz="914286" eaLnBrk="1" fontAlgn="auto" latinLnBrk="0" hangingPunct="1">
                <a:lnSpc>
                  <a:spcPct val="100000"/>
                </a:lnSpc>
                <a:spcBef>
                  <a:spcPts val="0"/>
                </a:spcBef>
                <a:spcAft>
                  <a:spcPts val="175"/>
                </a:spcAft>
                <a:buClrTx/>
                <a:buSzTx/>
                <a:tabLst/>
                <a:defRPr/>
              </a:pPr>
              <a:endParaRPr lang="fi-FI" sz="1100" dirty="0"/>
            </a:p>
          </p:txBody>
        </p:sp>
        <p:pic>
          <p:nvPicPr>
            <p:cNvPr id="42" name="Graphic 41" descr="Speaker phone with solid fill">
              <a:extLst>
                <a:ext uri="{FF2B5EF4-FFF2-40B4-BE49-F238E27FC236}">
                  <a16:creationId xmlns:a16="http://schemas.microsoft.com/office/drawing/2014/main" id="{444ED918-E49D-93EA-DECE-2B56CA9D5D8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89267" y="2566036"/>
              <a:ext cx="606300" cy="606300"/>
            </a:xfrm>
            <a:prstGeom prst="rect">
              <a:avLst/>
            </a:prstGeom>
          </p:spPr>
        </p:pic>
        <p:pic>
          <p:nvPicPr>
            <p:cNvPr id="45" name="Graphic 44" descr="Email with solid fill">
              <a:extLst>
                <a:ext uri="{FF2B5EF4-FFF2-40B4-BE49-F238E27FC236}">
                  <a16:creationId xmlns:a16="http://schemas.microsoft.com/office/drawing/2014/main" id="{25331FCD-A4F1-8413-6C80-CB1C77963E2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271103" y="3409739"/>
              <a:ext cx="442627" cy="442627"/>
            </a:xfrm>
            <a:prstGeom prst="rect">
              <a:avLst/>
            </a:prstGeom>
          </p:spPr>
        </p:pic>
        <p:sp>
          <p:nvSpPr>
            <p:cNvPr id="20" name="Tekstiruutu 19">
              <a:extLst>
                <a:ext uri="{FF2B5EF4-FFF2-40B4-BE49-F238E27FC236}">
                  <a16:creationId xmlns:a16="http://schemas.microsoft.com/office/drawing/2014/main" id="{98E37B76-21FB-2B18-35DC-9A90AFF09654}"/>
                </a:ext>
              </a:extLst>
            </p:cNvPr>
            <p:cNvSpPr txBox="1"/>
            <p:nvPr/>
          </p:nvSpPr>
          <p:spPr>
            <a:xfrm>
              <a:off x="9762193" y="2594582"/>
              <a:ext cx="1939583" cy="651460"/>
            </a:xfrm>
            <a:prstGeom prst="rect">
              <a:avLst/>
            </a:prstGeom>
            <a:noFill/>
          </p:spPr>
          <p:txBody>
            <a:bodyPr wrap="square">
              <a:spAutoFit/>
            </a:bodyPr>
            <a:lstStyle/>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t>
              </a:r>
            </a:p>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arkisin klo 9-14</a:t>
              </a:r>
            </a:p>
            <a:p>
              <a:pPr marL="0" marR="0" lvl="1"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+358 44 351 2818 </a:t>
              </a:r>
            </a:p>
          </p:txBody>
        </p:sp>
        <p:sp>
          <p:nvSpPr>
            <p:cNvPr id="11" name="Tekstiruutu 10">
              <a:extLst>
                <a:ext uri="{FF2B5EF4-FFF2-40B4-BE49-F238E27FC236}">
                  <a16:creationId xmlns:a16="http://schemas.microsoft.com/office/drawing/2014/main" id="{F2F9B4DF-2404-47FF-BE13-237873B2A0A4}"/>
                </a:ext>
              </a:extLst>
            </p:cNvPr>
            <p:cNvSpPr txBox="1"/>
            <p:nvPr/>
          </p:nvSpPr>
          <p:spPr>
            <a:xfrm>
              <a:off x="9687514" y="3454320"/>
              <a:ext cx="1983270" cy="415498"/>
            </a:xfrm>
            <a:prstGeom prst="rect">
              <a:avLst/>
            </a:prstGeom>
            <a:noFill/>
          </p:spPr>
          <p:txBody>
            <a:bodyPr wrap="square">
              <a:spAutoFit/>
            </a:bodyPr>
            <a:lstStyle/>
            <a:p>
              <a:pPr marL="0" marR="0" lvl="1" indent="0" algn="l" defTabSz="914286" rtl="0" eaLnBrk="1" fontAlgn="auto" latinLnBrk="0" hangingPunct="1">
                <a:lnSpc>
                  <a:spcPct val="100000"/>
                </a:lnSpc>
                <a:spcBef>
                  <a:spcPts val="0"/>
                </a:spcBef>
                <a:spcAft>
                  <a:spcPts val="175"/>
                </a:spcAft>
                <a:buClrTx/>
                <a:buSzTx/>
                <a:buFontTx/>
                <a:buNone/>
                <a:tabLst/>
                <a:defRPr/>
              </a:pPr>
              <a:r>
                <a:rPr kumimoji="0" lang="fi-FI" sz="1000" b="0" i="0" u="none" strike="noStrike" kern="1200" cap="none" spc="0" normalizeH="0" baseline="0" noProof="0" dirty="0">
                  <a:ln>
                    <a:noFill/>
                  </a:ln>
                  <a:solidFill>
                    <a:srgbClr val="1D1D1B"/>
                  </a:solidFill>
                  <a:effectLst/>
                  <a:uLnTx/>
                  <a:uFillTx/>
                  <a:latin typeface="Arial" panose="020B0604020202020204"/>
                  <a:ea typeface="+mn-ea"/>
                  <a:cs typeface="+mn-cs"/>
                </a:rPr>
                <a:t>Ethän lähetä salassa pidettäviä tietoja tavallisella sähköpostilla</a:t>
              </a:r>
              <a:r>
                <a:rPr kumimoji="0" lang="fi-FI" sz="1100" b="0" i="0" u="none" strike="noStrike" kern="1200" cap="none" spc="0" normalizeH="0" baseline="0" noProof="0" dirty="0">
                  <a:ln>
                    <a:noFill/>
                  </a:ln>
                  <a:solidFill>
                    <a:srgbClr val="1D1D1B"/>
                  </a:solidFill>
                  <a:effectLst/>
                  <a:uLnTx/>
                  <a:uFillTx/>
                  <a:latin typeface="Arial" panose="020B0604020202020204"/>
                  <a:ea typeface="+mn-ea"/>
                  <a:cs typeface="+mn-cs"/>
                </a:rPr>
                <a:t>!</a:t>
              </a:r>
              <a:endParaRPr kumimoji="0" lang="fi-FI" sz="11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2" name="Dian numeron paikkamerkki 1">
            <a:extLst>
              <a:ext uri="{FF2B5EF4-FFF2-40B4-BE49-F238E27FC236}">
                <a16:creationId xmlns:a16="http://schemas.microsoft.com/office/drawing/2014/main" id="{03553000-B789-B084-E354-E13FA33E5FF0}"/>
              </a:ext>
            </a:extLst>
          </p:cNvPr>
          <p:cNvSpPr>
            <a:spLocks noGrp="1"/>
          </p:cNvSpPr>
          <p:nvPr>
            <p:ph type="sldNum" sz="quarter" idx="12"/>
          </p:nvPr>
        </p:nvSpPr>
        <p:spPr/>
        <p:txBody>
          <a:bodyPr/>
          <a:lstStyle/>
          <a:p>
            <a:fld id="{CF4BB44F-7B72-EC4D-BE8A-419BCE6CF7A5}" type="slidenum">
              <a:rPr lang="fi-FI" smtClean="0"/>
              <a:pPr/>
              <a:t>29</a:t>
            </a:fld>
            <a:endParaRPr lang="fi-FI" dirty="0"/>
          </a:p>
        </p:txBody>
      </p:sp>
    </p:spTree>
    <p:extLst>
      <p:ext uri="{BB962C8B-B14F-4D97-AF65-F5344CB8AC3E}">
        <p14:creationId xmlns:p14="http://schemas.microsoft.com/office/powerpoint/2010/main" val="9118127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F35CF8ED-46A2-EE9D-6B63-B4C17F525901}"/>
              </a:ext>
            </a:extLst>
          </p:cNvPr>
          <p:cNvGraphicFramePr>
            <a:graphicFrameLocks noChangeAspect="1"/>
          </p:cNvGraphicFramePr>
          <p:nvPr>
            <p:custDataLst>
              <p:tags r:id="rId1"/>
            </p:custDataLst>
            <p:extLst>
              <p:ext uri="{D42A27DB-BD31-4B8C-83A1-F6EECF244321}">
                <p14:modId xmlns:p14="http://schemas.microsoft.com/office/powerpoint/2010/main" val="17271454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F35CF8ED-46A2-EE9D-6B63-B4C17F52590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Palvelun sisällön omavalvonta </a:t>
            </a:r>
          </a:p>
        </p:txBody>
      </p:sp>
      <p:grpSp>
        <p:nvGrpSpPr>
          <p:cNvPr id="13" name="Ryhmä 12">
            <a:extLst>
              <a:ext uri="{FF2B5EF4-FFF2-40B4-BE49-F238E27FC236}">
                <a16:creationId xmlns:a16="http://schemas.microsoft.com/office/drawing/2014/main" id="{F517D407-D278-E0B8-DC4E-2EB7CE44CBE8}"/>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8B16EB1-331F-FB04-A5AE-F368AAEAA0D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3F9D6CE5-BDA9-0E74-3BBD-B56E2910C62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CE82BB27-B391-E1AC-AD46-FE001284B1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5">
              <a:extLst>
                <a:ext uri="{FF2B5EF4-FFF2-40B4-BE49-F238E27FC236}">
                  <a16:creationId xmlns:a16="http://schemas.microsoft.com/office/drawing/2014/main" id="{0E49CA50-9678-658A-414B-30D26CEA1A3C}"/>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6">
              <a:extLst>
                <a:ext uri="{FF2B5EF4-FFF2-40B4-BE49-F238E27FC236}">
                  <a16:creationId xmlns:a16="http://schemas.microsoft.com/office/drawing/2014/main" id="{ECEBFD75-856B-5AC1-7292-99FFFFA315C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7">
              <a:extLst>
                <a:ext uri="{FF2B5EF4-FFF2-40B4-BE49-F238E27FC236}">
                  <a16:creationId xmlns:a16="http://schemas.microsoft.com/office/drawing/2014/main" id="{E33D8934-FF76-34FA-E54C-9CB93E02167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3" name="Dian numeron paikkamerkki 2">
            <a:extLst>
              <a:ext uri="{FF2B5EF4-FFF2-40B4-BE49-F238E27FC236}">
                <a16:creationId xmlns:a16="http://schemas.microsoft.com/office/drawing/2014/main" id="{DBD926DC-A0ED-E274-6842-728AA93F97D8}"/>
              </a:ext>
            </a:extLst>
          </p:cNvPr>
          <p:cNvSpPr>
            <a:spLocks noGrp="1"/>
          </p:cNvSpPr>
          <p:nvPr>
            <p:ph type="sldNum" sz="quarter" idx="12"/>
          </p:nvPr>
        </p:nvSpPr>
        <p:spPr/>
        <p:txBody>
          <a:bodyPr/>
          <a:lstStyle/>
          <a:p>
            <a:fld id="{CF4BB44F-7B72-EC4D-BE8A-419BCE6CF7A5}" type="slidenum">
              <a:rPr lang="fi-FI" smtClean="0"/>
              <a:pPr/>
              <a:t>30</a:t>
            </a:fld>
            <a:endParaRPr lang="fi-FI" dirty="0"/>
          </a:p>
        </p:txBody>
      </p:sp>
    </p:spTree>
    <p:extLst>
      <p:ext uri="{BB962C8B-B14F-4D97-AF65-F5344CB8AC3E}">
        <p14:creationId xmlns:p14="http://schemas.microsoft.com/office/powerpoint/2010/main" val="786464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E59A30E4-E098-EF65-A212-60B1BA282AA6}"/>
              </a:ext>
            </a:extLst>
          </p:cNvPr>
          <p:cNvGraphicFramePr>
            <a:graphicFrameLocks noChangeAspect="1"/>
          </p:cNvGraphicFramePr>
          <p:nvPr>
            <p:custDataLst>
              <p:tags r:id="rId1"/>
            </p:custDataLst>
            <p:extLst>
              <p:ext uri="{D42A27DB-BD31-4B8C-83A1-F6EECF244321}">
                <p14:modId xmlns:p14="http://schemas.microsoft.com/office/powerpoint/2010/main" val="41023089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E59A30E4-E098-EF65-A212-60B1BA282AA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Tausta 1/2</a:t>
            </a: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31" name="Ryhmä 30">
            <a:extLst>
              <a:ext uri="{FF2B5EF4-FFF2-40B4-BE49-F238E27FC236}">
                <a16:creationId xmlns:a16="http://schemas.microsoft.com/office/drawing/2014/main" id="{0FC178D6-1115-1AC0-CA8F-F2DE4D970DD1}"/>
              </a:ext>
            </a:extLst>
          </p:cNvPr>
          <p:cNvGrpSpPr/>
          <p:nvPr/>
        </p:nvGrpSpPr>
        <p:grpSpPr>
          <a:xfrm>
            <a:off x="4928896" y="468949"/>
            <a:ext cx="2338976" cy="45719"/>
            <a:chOff x="4928896" y="468949"/>
            <a:chExt cx="2338976" cy="45719"/>
          </a:xfrm>
        </p:grpSpPr>
        <p:sp>
          <p:nvSpPr>
            <p:cNvPr id="32" name="Rectangle 42">
              <a:extLst>
                <a:ext uri="{FF2B5EF4-FFF2-40B4-BE49-F238E27FC236}">
                  <a16:creationId xmlns:a16="http://schemas.microsoft.com/office/drawing/2014/main" id="{527579CE-DF5B-FE2A-A04C-49D9038D30D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3">
              <a:extLst>
                <a:ext uri="{FF2B5EF4-FFF2-40B4-BE49-F238E27FC236}">
                  <a16:creationId xmlns:a16="http://schemas.microsoft.com/office/drawing/2014/main" id="{BE2C4AE6-8EBE-F2BC-6227-7EE83FD70AE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4">
              <a:extLst>
                <a:ext uri="{FF2B5EF4-FFF2-40B4-BE49-F238E27FC236}">
                  <a16:creationId xmlns:a16="http://schemas.microsoft.com/office/drawing/2014/main" id="{27C980E4-7B43-A547-F71B-B1233CDCE05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5">
              <a:extLst>
                <a:ext uri="{FF2B5EF4-FFF2-40B4-BE49-F238E27FC236}">
                  <a16:creationId xmlns:a16="http://schemas.microsoft.com/office/drawing/2014/main" id="{4A7E8EE9-9510-FA4C-8C08-A81FA90282B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6" name="Rectangle 46">
              <a:extLst>
                <a:ext uri="{FF2B5EF4-FFF2-40B4-BE49-F238E27FC236}">
                  <a16:creationId xmlns:a16="http://schemas.microsoft.com/office/drawing/2014/main" id="{FB00591A-3F4E-C389-09D7-99BC9BC1466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7">
              <a:extLst>
                <a:ext uri="{FF2B5EF4-FFF2-40B4-BE49-F238E27FC236}">
                  <a16:creationId xmlns:a16="http://schemas.microsoft.com/office/drawing/2014/main" id="{95F07E61-EC4E-3F6D-A132-2CCB4E607AA8}"/>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 name="Content Placeholder 27">
            <a:extLst>
              <a:ext uri="{FF2B5EF4-FFF2-40B4-BE49-F238E27FC236}">
                <a16:creationId xmlns:a16="http://schemas.microsoft.com/office/drawing/2014/main" id="{943640FF-3715-2E7A-02C2-7FD1FF50FFB3}"/>
              </a:ext>
            </a:extLst>
          </p:cNvPr>
          <p:cNvSpPr txBox="1">
            <a:spLocks/>
          </p:cNvSpPr>
          <p:nvPr/>
        </p:nvSpPr>
        <p:spPr>
          <a:xfrm>
            <a:off x="1088991" y="2306392"/>
            <a:ext cx="9124376" cy="3728924"/>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fi-FI" sz="1400" dirty="0">
                <a:solidFill>
                  <a:srgbClr val="000000"/>
                </a:solidFill>
                <a:effectLst/>
                <a:latin typeface="+mn-lt"/>
                <a:ea typeface="Times New Roman" panose="02020603050405020304" pitchFamily="18" charset="0"/>
                <a:cs typeface="Arial" panose="020B0604020202020204" pitchFamily="34" charset="0"/>
              </a:rPr>
              <a:t>Osaamiskeskus Kipinän asiakkaat tarvitsevat paljon ohjausta ja apua ruokailussa, pukeutumisessa ja hygienian hoidossa, liikkumisessa, ulkoilussa, sosiaalisissa harjoitteissa, osa selviää itsenäisesti, osa tuettuna ja osa on täysin autettavia.</a:t>
            </a:r>
            <a:endParaRPr lang="fi-FI" sz="1400" dirty="0">
              <a:solidFill>
                <a:srgbClr val="000000"/>
              </a:solidFill>
              <a:effectLst/>
              <a:latin typeface="+mn-lt"/>
              <a:ea typeface="Times New Roman" panose="02020603050405020304" pitchFamily="18" charset="0"/>
            </a:endParaRPr>
          </a:p>
          <a:p>
            <a:pPr algn="just"/>
            <a:r>
              <a:rPr lang="fi-FI" sz="1400" dirty="0">
                <a:solidFill>
                  <a:srgbClr val="000000"/>
                </a:solidFill>
                <a:effectLst/>
                <a:latin typeface="+mn-lt"/>
                <a:ea typeface="Times New Roman" panose="02020603050405020304" pitchFamily="18" charset="0"/>
                <a:cs typeface="Arial" panose="020B0604020202020204" pitchFamily="34" charset="0"/>
              </a:rPr>
              <a:t>Monilla asiakkailla on kehitysvammaisuuden lisäksi muita erityistarpeita, jonka vuoksi he tarvitsevat ohjaajilta paljon apua; esim. vaikeudet liikkumisessa tai tilan/kehonsa hahmottamisessa.</a:t>
            </a:r>
            <a:endParaRPr lang="fi-FI" sz="1400" dirty="0">
              <a:solidFill>
                <a:srgbClr val="000000"/>
              </a:solidFill>
              <a:effectLst/>
              <a:latin typeface="+mn-lt"/>
              <a:ea typeface="Times New Roman" panose="02020603050405020304" pitchFamily="18" charset="0"/>
            </a:endParaRPr>
          </a:p>
          <a:p>
            <a:pPr algn="just"/>
            <a:r>
              <a:rPr lang="fi-FI" sz="1400" dirty="0">
                <a:solidFill>
                  <a:srgbClr val="000000"/>
                </a:solidFill>
                <a:effectLst/>
                <a:latin typeface="+mn-lt"/>
                <a:ea typeface="Times New Roman" panose="02020603050405020304" pitchFamily="18" charset="0"/>
                <a:cs typeface="Arial" panose="020B0604020202020204" pitchFamily="34" charset="0"/>
              </a:rPr>
              <a:t>Näihin ongelmiin etsitään ratkaisuja ja keinoja helpottamaan päivittäisiä toimia erilaisista apuvälineistä.</a:t>
            </a:r>
            <a:endParaRPr lang="fi-FI" sz="1400" dirty="0">
              <a:solidFill>
                <a:srgbClr val="000000"/>
              </a:solidFill>
              <a:latin typeface="+mn-lt"/>
              <a:ea typeface="Times New Roman" panose="02020603050405020304" pitchFamily="18" charset="0"/>
            </a:endParaRPr>
          </a:p>
          <a:p>
            <a:pPr algn="just"/>
            <a:r>
              <a:rPr lang="fi-FI" sz="1400" dirty="0">
                <a:solidFill>
                  <a:srgbClr val="000000"/>
                </a:solidFill>
                <a:effectLst/>
                <a:latin typeface="+mn-lt"/>
                <a:ea typeface="Times New Roman" panose="02020603050405020304" pitchFamily="18" charset="0"/>
                <a:cs typeface="Arial" panose="020B0604020202020204" pitchFamily="34" charset="0"/>
              </a:rPr>
              <a:t>Kuntouttava työote ja kannustaminen omatoimisuuteen kuuluvat vahvasti osana asiakkaiden ohjausta ja avustamista. Autistiset piirteet, skitsofrenia ja muut psyykkiset ongelmat lisäävät asiakkaiden monimuotoisen avun tarvetta</a:t>
            </a:r>
            <a:r>
              <a:rPr lang="fi-FI" sz="1400" b="1" dirty="0">
                <a:solidFill>
                  <a:srgbClr val="000000"/>
                </a:solidFill>
                <a:effectLst/>
                <a:latin typeface="+mn-lt"/>
                <a:ea typeface="Times New Roman" panose="02020603050405020304" pitchFamily="18" charset="0"/>
              </a:rPr>
              <a:t>. </a:t>
            </a:r>
            <a:endParaRPr lang="fi-FI" sz="1400" dirty="0">
              <a:solidFill>
                <a:srgbClr val="000000"/>
              </a:solidFill>
              <a:effectLst/>
              <a:latin typeface="+mn-lt"/>
              <a:ea typeface="Times New Roman" panose="02020603050405020304" pitchFamily="18" charset="0"/>
            </a:endParaRPr>
          </a:p>
          <a:p>
            <a:pPr algn="just"/>
            <a:r>
              <a:rPr lang="fi-FI" sz="1400" dirty="0">
                <a:effectLst/>
                <a:latin typeface="+mn-lt"/>
                <a:ea typeface="Times New Roman" panose="02020603050405020304" pitchFamily="18" charset="0"/>
              </a:rPr>
              <a:t>Kipinä on arkisin päiväaikaista toimintaa järjestävä yksikkö, jossa asiakkaalle on laadittu yksilöllisestä tarpeista lähtevä suunnitelma sekä </a:t>
            </a:r>
            <a:r>
              <a:rPr lang="fi-FI" sz="1400" dirty="0">
                <a:latin typeface="+mn-lt"/>
                <a:ea typeface="Times New Roman" panose="02020603050405020304" pitchFamily="18" charset="0"/>
              </a:rPr>
              <a:t>ryhmittäin </a:t>
            </a:r>
            <a:r>
              <a:rPr lang="fi-FI" sz="1400" dirty="0">
                <a:effectLst/>
                <a:latin typeface="+mn-lt"/>
                <a:ea typeface="Times New Roman" panose="02020603050405020304" pitchFamily="18" charset="0"/>
              </a:rPr>
              <a:t>viikko-ohjelma. Se sisältää mm. virikkeellisiä toimintatuokioita, ulkoilua, tavoitteellista työtoimintaa (vastuutehtäviä) ja yhteisöllistä toimintaa. Asiakkaalle mahdollistetaan toiminnan aikana myös osallistuminen yksiköstä ulospäin suuntautuvaan toimintaa, mm. retkiin kaupungille, kirjastoon, teatteriin, ostoksille, asioiden hoitoon ja erilaisiin tapahtumiin. </a:t>
            </a:r>
          </a:p>
          <a:p>
            <a:r>
              <a:rPr lang="fi-FI" sz="1400" dirty="0">
                <a:effectLst/>
                <a:latin typeface="+mn-lt"/>
                <a:ea typeface="Times New Roman" panose="02020603050405020304" pitchFamily="18" charset="0"/>
              </a:rPr>
              <a:t>Työtoiminnassa asiakaan toiveet kartoitetaan ja hänelle järjestetään yksilöllinen ja hänen toimintakykynsä ja tarpeet huomioivat työtehtävät. </a:t>
            </a:r>
            <a:r>
              <a:rPr lang="fi-FI" sz="1400" dirty="0">
                <a:latin typeface="+mn-lt"/>
                <a:ea typeface="Times New Roman" panose="02020603050405020304" pitchFamily="18" charset="0"/>
              </a:rPr>
              <a:t>Työtoiminnassa </a:t>
            </a:r>
            <a:r>
              <a:rPr lang="fi-FI" sz="1400" dirty="0">
                <a:effectLst/>
                <a:latin typeface="+mn-lt"/>
                <a:ea typeface="Times New Roman" panose="02020603050405020304" pitchFamily="18" charset="0"/>
              </a:rPr>
              <a:t>asiakasta tuetaan ja ohjataan niin, että asiakas kokee selviävänsä sovituista työtehtävistä ja että työ antaa hänelle positiivisen ja kuntouttavan sisällän hänen arkeen</a:t>
            </a:r>
          </a:p>
          <a:p>
            <a:r>
              <a:rPr lang="fi-FI" sz="1400" dirty="0">
                <a:effectLst/>
                <a:latin typeface="+mn-lt"/>
                <a:ea typeface="Times New Roman" panose="02020603050405020304" pitchFamily="18" charset="0"/>
              </a:rPr>
              <a:t> </a:t>
            </a:r>
          </a:p>
          <a:p>
            <a:pPr marL="0" lvl="1" algn="just">
              <a:lnSpc>
                <a:spcPct val="110000"/>
              </a:lnSpc>
              <a:spcBef>
                <a:spcPts val="789"/>
              </a:spcBef>
              <a:spcAft>
                <a:spcPts val="175"/>
              </a:spcAft>
            </a:pPr>
            <a:endParaRPr lang="fi-FI" sz="1400" dirty="0">
              <a:latin typeface="+mj-lt"/>
              <a:ea typeface="Inter" panose="02000503000000020004" pitchFamily="2" charset="0"/>
            </a:endParaRPr>
          </a:p>
          <a:p>
            <a:pPr marL="0" lvl="1">
              <a:lnSpc>
                <a:spcPct val="110000"/>
              </a:lnSpc>
              <a:spcAft>
                <a:spcPts val="200"/>
              </a:spcAft>
            </a:pPr>
            <a:endParaRPr lang="fi-FI" sz="1400" dirty="0">
              <a:solidFill>
                <a:schemeClr val="accent5"/>
              </a:solidFill>
              <a:latin typeface="+mj-lt"/>
              <a:ea typeface="Inter" panose="02000503000000020004" pitchFamily="2" charset="0"/>
            </a:endParaRPr>
          </a:p>
          <a:p>
            <a:pPr marL="0" lvl="1">
              <a:lnSpc>
                <a:spcPct val="110000"/>
              </a:lnSpc>
              <a:spcAft>
                <a:spcPts val="200"/>
              </a:spcAft>
            </a:pPr>
            <a:endParaRPr lang="fi-FI" sz="1400" dirty="0">
              <a:solidFill>
                <a:schemeClr val="accent5"/>
              </a:solidFill>
              <a:latin typeface="+mj-lt"/>
              <a:ea typeface="Inter" panose="02000503000000020004" pitchFamily="2" charset="0"/>
            </a:endParaRPr>
          </a:p>
          <a:p>
            <a:pPr marL="0" lvl="1">
              <a:lnSpc>
                <a:spcPct val="110000"/>
              </a:lnSpc>
              <a:spcAft>
                <a:spcPts val="200"/>
              </a:spcAft>
            </a:pPr>
            <a:endParaRPr lang="fi-FI" sz="1400" dirty="0">
              <a:solidFill>
                <a:schemeClr val="accent5"/>
              </a:solidFill>
              <a:latin typeface="+mj-lt"/>
              <a:ea typeface="Inter" panose="02000503000000020004" pitchFamily="2" charset="0"/>
            </a:endParaRPr>
          </a:p>
          <a:p>
            <a:pPr marL="0" lvl="1">
              <a:lnSpc>
                <a:spcPct val="110000"/>
              </a:lnSpc>
              <a:spcBef>
                <a:spcPts val="789"/>
              </a:spcBef>
              <a:spcAft>
                <a:spcPts val="175"/>
              </a:spcAft>
            </a:pPr>
            <a:endParaRPr lang="fi-FI" sz="1400" dirty="0"/>
          </a:p>
        </p:txBody>
      </p:sp>
      <p:sp>
        <p:nvSpPr>
          <p:cNvPr id="2" name="Dian numeron paikkamerkki 1">
            <a:extLst>
              <a:ext uri="{FF2B5EF4-FFF2-40B4-BE49-F238E27FC236}">
                <a16:creationId xmlns:a16="http://schemas.microsoft.com/office/drawing/2014/main" id="{461BE170-F05B-449F-8DCC-2859016D1D2F}"/>
              </a:ext>
            </a:extLst>
          </p:cNvPr>
          <p:cNvSpPr>
            <a:spLocks noGrp="1"/>
          </p:cNvSpPr>
          <p:nvPr>
            <p:ph type="sldNum" sz="quarter" idx="12"/>
          </p:nvPr>
        </p:nvSpPr>
        <p:spPr/>
        <p:txBody>
          <a:bodyPr/>
          <a:lstStyle/>
          <a:p>
            <a:fld id="{CF4BB44F-7B72-EC4D-BE8A-419BCE6CF7A5}" type="slidenum">
              <a:rPr lang="fi-FI" smtClean="0"/>
              <a:pPr/>
              <a:t>31</a:t>
            </a:fld>
            <a:endParaRPr lang="fi-FI" dirty="0"/>
          </a:p>
        </p:txBody>
      </p:sp>
    </p:spTree>
    <p:extLst>
      <p:ext uri="{BB962C8B-B14F-4D97-AF65-F5344CB8AC3E}">
        <p14:creationId xmlns:p14="http://schemas.microsoft.com/office/powerpoint/2010/main" val="24642822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D387623E-09C9-B1E0-A6A1-228646EB1068}"/>
              </a:ext>
            </a:extLst>
          </p:cNvPr>
          <p:cNvSpPr>
            <a:spLocks noGrp="1"/>
          </p:cNvSpPr>
          <p:nvPr>
            <p:ph type="title"/>
          </p:nvPr>
        </p:nvSpPr>
        <p:spPr>
          <a:xfrm>
            <a:off x="451413" y="739036"/>
            <a:ext cx="11289174" cy="951652"/>
          </a:xfrm>
        </p:spPr>
        <p:txBody>
          <a:bodyPr>
            <a:normAutofit/>
          </a:bodyPr>
          <a:lstStyle/>
          <a:p>
            <a:r>
              <a:rPr lang="en-US" sz="3600" dirty="0" err="1"/>
              <a:t>Tausta</a:t>
            </a:r>
            <a:r>
              <a:rPr lang="en-US" sz="3600" dirty="0"/>
              <a:t> 2/1</a:t>
            </a:r>
          </a:p>
        </p:txBody>
      </p:sp>
      <p:sp>
        <p:nvSpPr>
          <p:cNvPr id="4" name="Sisällön paikkamerkki 3">
            <a:extLst>
              <a:ext uri="{FF2B5EF4-FFF2-40B4-BE49-F238E27FC236}">
                <a16:creationId xmlns:a16="http://schemas.microsoft.com/office/drawing/2014/main" id="{AC4928A5-B833-CF92-0C26-B0AD0899F138}"/>
              </a:ext>
            </a:extLst>
          </p:cNvPr>
          <p:cNvSpPr>
            <a:spLocks noGrp="1"/>
          </p:cNvSpPr>
          <p:nvPr>
            <p:ph sz="half" idx="1"/>
          </p:nvPr>
        </p:nvSpPr>
        <p:spPr>
          <a:xfrm>
            <a:off x="451413" y="1825625"/>
            <a:ext cx="11289174" cy="3942129"/>
          </a:xfrm>
        </p:spPr>
        <p:txBody>
          <a:bodyPr>
            <a:normAutofit/>
          </a:bodyPr>
          <a:lstStyle/>
          <a:p>
            <a:pPr marL="0" indent="0">
              <a:buNone/>
            </a:pPr>
            <a:r>
              <a:rPr lang="fi-FI" sz="1400" dirty="0">
                <a:effectLst/>
              </a:rPr>
              <a:t>Kehitysvammaisten lasten aamu, - iltapäivä- ja loma-ajan hoito järjestetään huomioiden yksilölliset tarpeet, sekä hoito- ja palvelusuunnitelman tavoitteet. Lasten hoidon järjestämisellä mahdollistetaan myös vanhempien työssäkäynti. Lasten toiminnan päätavoitteina on sosiaalisten taitojen kehittäminen ja ylläpitäminen leikin ja toiminnan kautta.  Myös lasten päiväohjelmassa on ulkoilulla tärkeä rooli. Jatkuva yhteistyö kodin ja koulun kanssa esim. yhteisten pelisääntöjen ja tavoitteiden noudattamiseksi ja saavuttamiseksi on erityisesti huomioitu toimintatapa lasten kanssa työskenneltäessä.</a:t>
            </a:r>
          </a:p>
          <a:p>
            <a:pPr marL="0" indent="0">
              <a:buNone/>
            </a:pPr>
            <a:r>
              <a:rPr lang="fi-FI" sz="1400" dirty="0">
                <a:effectLst/>
              </a:rPr>
              <a:t> Asiakkaan kotiin tehtävillä kotikäynneillä tuetaan ja ohjataan asiakasta kaikissa hänen tarvitsemissään arjen toiminnoissa palvelu- ja hoitosuunnitelmaan kirjattujen tavoitteiden mukaisesti. </a:t>
            </a:r>
          </a:p>
          <a:p>
            <a:pPr marL="0" lvl="1" indent="0">
              <a:spcBef>
                <a:spcPts val="789"/>
              </a:spcBef>
              <a:spcAft>
                <a:spcPts val="175"/>
              </a:spcAft>
              <a:buNone/>
            </a:pPr>
            <a:r>
              <a:rPr lang="fi-FI" sz="1400" dirty="0"/>
              <a:t>Toimintakeskus Kipinän tavoitteena on tukea erityistä tukea tarvitsevien asiakkaiden sosiaalista selviytymistä kokonaisvaltaisen, yksilöllisesti suunnitellun ja ammatillisen toiminnan avulla huomioiden asiakkaiden erilainen ikärakenne ja toimintakyky. Palvelut ovat yksilöllisiä ja niiden tavoitteena on arvioida, ylläpitää ja edistää henkilön toimintakykyä </a:t>
            </a:r>
          </a:p>
          <a:p>
            <a:pPr marL="0" lvl="1" indent="0">
              <a:spcBef>
                <a:spcPts val="789"/>
              </a:spcBef>
              <a:spcAft>
                <a:spcPts val="175"/>
              </a:spcAft>
              <a:buNone/>
            </a:pPr>
            <a:r>
              <a:rPr lang="fi-FI" sz="1400" dirty="0"/>
              <a:t>Saat tarkempaa tietoa palvelujen järjestämisestä sekä kuinka palveluun voi hakeutua Eloisan internetsivuilta https://etelasavonha.fi/palvelut/vammaispalvelutPalveluoppaista saat tarkempaa tietoa palvelujen järjestämisestä sekä kuinka palveluun voi hakeutua: </a:t>
            </a:r>
            <a:r>
              <a:rPr lang="fi-FI" sz="1400" dirty="0">
                <a:hlinkClick r:id="rId2">
                  <a:extLst>
                    <a:ext uri="{A12FA001-AC4F-418D-AE19-62706E023703}">
                      <ahyp:hlinkClr xmlns:ahyp="http://schemas.microsoft.com/office/drawing/2018/hyperlinkcolor" val="tx"/>
                    </a:ext>
                  </a:extLst>
                </a:hlinkClick>
              </a:rPr>
              <a:t>Palveluopas</a:t>
            </a:r>
            <a:endParaRPr lang="fi-FI" sz="1400" dirty="0"/>
          </a:p>
          <a:p>
            <a:pPr marL="0" indent="0">
              <a:buNone/>
            </a:pPr>
            <a:endParaRPr lang="fi-FI" sz="1500" dirty="0"/>
          </a:p>
        </p:txBody>
      </p:sp>
      <p:sp>
        <p:nvSpPr>
          <p:cNvPr id="2" name="Dian numeron paikkamerkki 1" hidden="1">
            <a:extLst>
              <a:ext uri="{FF2B5EF4-FFF2-40B4-BE49-F238E27FC236}">
                <a16:creationId xmlns:a16="http://schemas.microsoft.com/office/drawing/2014/main" id="{5A910A49-2B42-CCD7-C6CD-606A6F7D493A}"/>
              </a:ext>
            </a:extLst>
          </p:cNvPr>
          <p:cNvSpPr>
            <a:spLocks noGrp="1"/>
          </p:cNvSpPr>
          <p:nvPr>
            <p:ph type="sldNum" sz="quarter" idx="4294967295"/>
          </p:nvPr>
        </p:nvSpPr>
        <p:spPr>
          <a:xfrm>
            <a:off x="8610600" y="6356352"/>
            <a:ext cx="2743200" cy="365125"/>
          </a:xfrm>
        </p:spPr>
        <p:txBody>
          <a:bodyPr/>
          <a:lstStyle/>
          <a:p>
            <a:pPr>
              <a:spcAft>
                <a:spcPts val="600"/>
              </a:spcAft>
            </a:pPr>
            <a:fld id="{CF4BB44F-7B72-EC4D-BE8A-419BCE6CF7A5}" type="slidenum">
              <a:rPr lang="fi-FI" smtClean="0"/>
              <a:pPr>
                <a:spcAft>
                  <a:spcPts val="600"/>
                </a:spcAft>
              </a:pPr>
              <a:t>32</a:t>
            </a:fld>
            <a:endParaRPr lang="fi-FI"/>
          </a:p>
        </p:txBody>
      </p:sp>
      <p:pic>
        <p:nvPicPr>
          <p:cNvPr id="3" name="Graphic 1">
            <a:extLst>
              <a:ext uri="{FF2B5EF4-FFF2-40B4-BE49-F238E27FC236}">
                <a16:creationId xmlns:a16="http://schemas.microsoft.com/office/drawing/2014/main" id="{8C9C9C9C-DCB1-8F44-C83E-640A9B43E115}"/>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4446494" y="4788871"/>
            <a:ext cx="3299012" cy="1957766"/>
          </a:xfrm>
          <a:prstGeom prst="rect">
            <a:avLst/>
          </a:prstGeom>
        </p:spPr>
      </p:pic>
    </p:spTree>
    <p:extLst>
      <p:ext uri="{BB962C8B-B14F-4D97-AF65-F5344CB8AC3E}">
        <p14:creationId xmlns:p14="http://schemas.microsoft.com/office/powerpoint/2010/main" val="12743952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01DFAFE6-CC7A-04DD-B4F2-2E86E9A7B3A0}"/>
              </a:ext>
            </a:extLst>
          </p:cNvPr>
          <p:cNvGraphicFramePr>
            <a:graphicFrameLocks noChangeAspect="1"/>
          </p:cNvGraphicFramePr>
          <p:nvPr>
            <p:custDataLst>
              <p:tags r:id="rId1"/>
            </p:custDataLst>
            <p:extLst>
              <p:ext uri="{D42A27DB-BD31-4B8C-83A1-F6EECF244321}">
                <p14:modId xmlns:p14="http://schemas.microsoft.com/office/powerpoint/2010/main" val="7585070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7" name="think-cell data - do not delete" hidden="1">
                        <a:extLst>
                          <a:ext uri="{FF2B5EF4-FFF2-40B4-BE49-F238E27FC236}">
                            <a16:creationId xmlns:a16="http://schemas.microsoft.com/office/drawing/2014/main" id="{01DFAFE6-CC7A-04DD-B4F2-2E86E9A7B3A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3" name="Title 12">
            <a:extLst>
              <a:ext uri="{FF2B5EF4-FFF2-40B4-BE49-F238E27FC236}">
                <a16:creationId xmlns:a16="http://schemas.microsoft.com/office/drawing/2014/main" id="{659E39A2-9808-BE36-AD1B-2540DF6F62E3}"/>
              </a:ext>
            </a:extLst>
          </p:cNvPr>
          <p:cNvSpPr>
            <a:spLocks noGrp="1"/>
          </p:cNvSpPr>
          <p:nvPr>
            <p:ph type="title"/>
          </p:nvPr>
        </p:nvSpPr>
        <p:spPr>
          <a:xfrm>
            <a:off x="451413" y="240133"/>
            <a:ext cx="11289174" cy="868004"/>
          </a:xfrm>
        </p:spPr>
        <p:txBody>
          <a:bodyPr vert="horz">
            <a:normAutofit/>
          </a:bodyPr>
          <a:lstStyle/>
          <a:p>
            <a:r>
              <a:rPr lang="fi-FI" sz="2800" b="1" dirty="0">
                <a:ea typeface="Inter" panose="02000503000000020004" pitchFamily="2" charset="0"/>
              </a:rPr>
              <a:t>Hyvinvointia ja kuntoutumista </a:t>
            </a:r>
            <a:r>
              <a:rPr lang="fi-FI" sz="2800" b="1">
                <a:ea typeface="Inter" panose="02000503000000020004" pitchFamily="2" charset="0"/>
              </a:rPr>
              <a:t>tukeva toiminta</a:t>
            </a:r>
            <a:endParaRPr lang="fi-FI" sz="2800" dirty="0">
              <a:solidFill>
                <a:srgbClr val="17406D"/>
              </a:solidFill>
            </a:endParaRPr>
          </a:p>
        </p:txBody>
      </p:sp>
      <p:sp>
        <p:nvSpPr>
          <p:cNvPr id="2" name="TextBox 1">
            <a:extLst>
              <a:ext uri="{FF2B5EF4-FFF2-40B4-BE49-F238E27FC236}">
                <a16:creationId xmlns:a16="http://schemas.microsoft.com/office/drawing/2014/main" id="{B85E36EF-5E83-DDB1-45A1-F35D0A019879}"/>
              </a:ext>
            </a:extLst>
          </p:cNvPr>
          <p:cNvSpPr txBox="1"/>
          <p:nvPr/>
        </p:nvSpPr>
        <p:spPr>
          <a:xfrm>
            <a:off x="2792896" y="1707771"/>
            <a:ext cx="8925727"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000" dirty="0"/>
              <a:t>Päivittäisissä toiminnoissa kannustetaan asiakkaita omatoimisuuteen </a:t>
            </a:r>
          </a:p>
          <a:p>
            <a:pPr marL="171450" lvl="1" indent="-171450" algn="just">
              <a:spcBef>
                <a:spcPts val="900"/>
              </a:spcBef>
              <a:spcAft>
                <a:spcPts val="200"/>
              </a:spcAft>
              <a:buClr>
                <a:schemeClr val="accent5"/>
              </a:buClr>
              <a:buFont typeface="Arial" panose="020B0604020202020204" pitchFamily="34" charset="0"/>
              <a:buChar char="•"/>
            </a:pPr>
            <a:r>
              <a:rPr lang="fi-FI" sz="1000" dirty="0"/>
              <a:t> Kannustetaan ja ohjataan asiakkaita liikkumaan kävellen, järjestetään esim. tuolijumppia</a:t>
            </a:r>
            <a:endParaRPr lang="fi-FI" sz="1000" b="1" dirty="0">
              <a:ea typeface="Inter" panose="02000503000000020004" pitchFamily="2" charset="0"/>
            </a:endParaRPr>
          </a:p>
        </p:txBody>
      </p:sp>
      <p:sp>
        <p:nvSpPr>
          <p:cNvPr id="8" name="TextBox 7">
            <a:extLst>
              <a:ext uri="{FF2B5EF4-FFF2-40B4-BE49-F238E27FC236}">
                <a16:creationId xmlns:a16="http://schemas.microsoft.com/office/drawing/2014/main" id="{A3D27504-415A-C274-3DE5-30C9D2C2C2E2}"/>
              </a:ext>
            </a:extLst>
          </p:cNvPr>
          <p:cNvSpPr txBox="1"/>
          <p:nvPr/>
        </p:nvSpPr>
        <p:spPr>
          <a:xfrm>
            <a:off x="3538329" y="2572087"/>
            <a:ext cx="8202255"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000" dirty="0"/>
              <a:t>•Asiakkaille tarjotaan vaihtelevia ja sopivia tehtäviä </a:t>
            </a:r>
          </a:p>
          <a:p>
            <a:pPr marL="171430" lvl="1" indent="-171430" algn="just">
              <a:spcBef>
                <a:spcPts val="900"/>
              </a:spcBef>
              <a:spcAft>
                <a:spcPts val="200"/>
              </a:spcAft>
              <a:buClr>
                <a:schemeClr val="accent5"/>
              </a:buClr>
              <a:buFont typeface="Arial" panose="020B0604020202020204" pitchFamily="34" charset="0"/>
              <a:buChar char="•"/>
            </a:pPr>
            <a:r>
              <a:rPr lang="fi-FI" sz="1000" dirty="0"/>
              <a:t>• Asiakkaita motivoidaan ja kannustetaan sekä annetaan positiivista palautetta </a:t>
            </a:r>
          </a:p>
          <a:p>
            <a:pPr marL="171430" lvl="1" indent="-171430" algn="just">
              <a:spcBef>
                <a:spcPts val="900"/>
              </a:spcBef>
              <a:spcAft>
                <a:spcPts val="200"/>
              </a:spcAft>
              <a:buClr>
                <a:schemeClr val="accent5"/>
              </a:buClr>
              <a:buFont typeface="Arial" panose="020B0604020202020204" pitchFamily="34" charset="0"/>
              <a:buChar char="•"/>
            </a:pPr>
            <a:r>
              <a:rPr lang="fi-FI" sz="1000" dirty="0"/>
              <a:t>• Tuemme ja ohjaamme asiakkaita psyykkisesti haastavissa tilanteissa</a:t>
            </a:r>
            <a:endParaRPr lang="fi-FI" sz="1000" b="1" dirty="0">
              <a:ea typeface="Inter" panose="02000503000000020004" pitchFamily="2" charset="0"/>
            </a:endParaRPr>
          </a:p>
        </p:txBody>
      </p:sp>
      <p:sp>
        <p:nvSpPr>
          <p:cNvPr id="10" name="TextBox 9">
            <a:extLst>
              <a:ext uri="{FF2B5EF4-FFF2-40B4-BE49-F238E27FC236}">
                <a16:creationId xmlns:a16="http://schemas.microsoft.com/office/drawing/2014/main" id="{D60A69A8-E188-F8F8-1D0B-76AF3B583195}"/>
              </a:ext>
            </a:extLst>
          </p:cNvPr>
          <p:cNvSpPr txBox="1"/>
          <p:nvPr/>
        </p:nvSpPr>
        <p:spPr>
          <a:xfrm>
            <a:off x="3826565" y="3436403"/>
            <a:ext cx="7914020"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000" dirty="0"/>
              <a:t>Huomioidaan tehtävien soveltavuus ja haastavuus asiakkaille </a:t>
            </a:r>
          </a:p>
          <a:p>
            <a:pPr marL="171430" lvl="1" indent="-171430" algn="just">
              <a:spcBef>
                <a:spcPts val="900"/>
              </a:spcBef>
              <a:spcAft>
                <a:spcPts val="200"/>
              </a:spcAft>
              <a:buClr>
                <a:schemeClr val="accent5"/>
              </a:buClr>
              <a:buFont typeface="Arial" panose="020B0604020202020204" pitchFamily="34" charset="0"/>
              <a:buChar char="•"/>
            </a:pPr>
            <a:r>
              <a:rPr lang="fi-FI" sz="1000" dirty="0"/>
              <a:t>Kannustetaan asiakkaita osallistumaan erilaisiin toimintoihin </a:t>
            </a:r>
          </a:p>
          <a:p>
            <a:pPr marL="171430" lvl="1" indent="-171430" algn="just">
              <a:spcBef>
                <a:spcPts val="900"/>
              </a:spcBef>
              <a:spcAft>
                <a:spcPts val="200"/>
              </a:spcAft>
              <a:buClr>
                <a:schemeClr val="accent5"/>
              </a:buClr>
              <a:buFont typeface="Arial" panose="020B0604020202020204" pitchFamily="34" charset="0"/>
              <a:buChar char="•"/>
            </a:pPr>
            <a:r>
              <a:rPr lang="fi-FI" sz="1000" dirty="0"/>
              <a:t> Erilaisten pelien hyödyntäminen toiminnassa (muistipeli, palapeli</a:t>
            </a:r>
            <a:r>
              <a:rPr lang="fi-FI" sz="1000" b="1" dirty="0">
                <a:ea typeface="Inter" panose="02000503000000020004" pitchFamily="2" charset="0"/>
              </a:rPr>
              <a:t>]</a:t>
            </a:r>
          </a:p>
        </p:txBody>
      </p:sp>
      <p:sp>
        <p:nvSpPr>
          <p:cNvPr id="12" name="TextBox 11">
            <a:extLst>
              <a:ext uri="{FF2B5EF4-FFF2-40B4-BE49-F238E27FC236}">
                <a16:creationId xmlns:a16="http://schemas.microsoft.com/office/drawing/2014/main" id="{1CA5D1D0-1C7A-63B1-BE15-07482DCC1069}"/>
              </a:ext>
            </a:extLst>
          </p:cNvPr>
          <p:cNvSpPr txBox="1"/>
          <p:nvPr/>
        </p:nvSpPr>
        <p:spPr>
          <a:xfrm>
            <a:off x="3538329" y="4300719"/>
            <a:ext cx="8202256"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900" dirty="0"/>
              <a:t>Tuemme asiakkaita vuorovaikutussuhteissa ja ohjaamme ristiriitatilanteissa. </a:t>
            </a:r>
          </a:p>
          <a:p>
            <a:pPr marL="171430" lvl="1" indent="-171430" algn="just">
              <a:spcBef>
                <a:spcPts val="900"/>
              </a:spcBef>
              <a:spcAft>
                <a:spcPts val="200"/>
              </a:spcAft>
              <a:buClr>
                <a:schemeClr val="accent5"/>
              </a:buClr>
              <a:buFont typeface="Arial" panose="020B0604020202020204" pitchFamily="34" charset="0"/>
              <a:buChar char="•"/>
            </a:pPr>
            <a:r>
              <a:rPr lang="fi-FI" sz="900" dirty="0"/>
              <a:t>Järjestämme yhteisöllistä toimintaa, kuten erilaisia ryhmätoimintoja ja tapahtumia.</a:t>
            </a:r>
          </a:p>
          <a:p>
            <a:pPr marL="171430" lvl="1" indent="-171430" algn="just">
              <a:spcBef>
                <a:spcPts val="900"/>
              </a:spcBef>
              <a:spcAft>
                <a:spcPts val="200"/>
              </a:spcAft>
              <a:buClr>
                <a:schemeClr val="accent5"/>
              </a:buClr>
              <a:buFont typeface="Arial" panose="020B0604020202020204" pitchFamily="34" charset="0"/>
              <a:buChar char="•"/>
            </a:pPr>
            <a:r>
              <a:rPr lang="fi-FI" sz="900" dirty="0"/>
              <a:t> Harjoitellaan oman vuoron odottamista, toisten kuuntelemista, hyviä käytöstapoja sekä vastavuoroista keskustelua • Tuetaan toimimaan ryhmässä</a:t>
            </a:r>
            <a:endParaRPr lang="fi-FI" sz="900" b="1" dirty="0">
              <a:ea typeface="Inter" panose="02000503000000020004" pitchFamily="2" charset="0"/>
            </a:endParaRPr>
          </a:p>
        </p:txBody>
      </p:sp>
      <p:sp>
        <p:nvSpPr>
          <p:cNvPr id="16" name="TextBox 15">
            <a:extLst>
              <a:ext uri="{FF2B5EF4-FFF2-40B4-BE49-F238E27FC236}">
                <a16:creationId xmlns:a16="http://schemas.microsoft.com/office/drawing/2014/main" id="{80F108A7-ECA9-54BC-2FA1-7D2E033257B3}"/>
              </a:ext>
            </a:extLst>
          </p:cNvPr>
          <p:cNvSpPr txBox="1"/>
          <p:nvPr/>
        </p:nvSpPr>
        <p:spPr>
          <a:xfrm>
            <a:off x="2971800" y="5199365"/>
            <a:ext cx="8699211"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0" lvl="1" algn="just">
              <a:spcBef>
                <a:spcPts val="900"/>
              </a:spcBef>
              <a:spcAft>
                <a:spcPts val="200"/>
              </a:spcAft>
              <a:buClr>
                <a:schemeClr val="accent5"/>
              </a:buClr>
            </a:pPr>
            <a:r>
              <a:rPr lang="fi-FI" sz="900" dirty="0"/>
              <a:t>• Järjestämme asiakaspalavereja ja saamme jatkuvaa palautetta, saadun palautteen perusteella kehitämme toimintaamme </a:t>
            </a:r>
          </a:p>
          <a:p>
            <a:pPr marL="0" lvl="1" algn="just">
              <a:spcBef>
                <a:spcPts val="900"/>
              </a:spcBef>
              <a:spcAft>
                <a:spcPts val="200"/>
              </a:spcAft>
              <a:buClr>
                <a:schemeClr val="accent5"/>
              </a:buClr>
            </a:pPr>
            <a:r>
              <a:rPr lang="fi-FI" sz="900" dirty="0"/>
              <a:t>• Kannustetaan ja tuetaan ystävyyssuhteissa sekä osallistumaan myös vapaa-ajalla erilaisiin lähelle oleviin tapahtumiin </a:t>
            </a:r>
          </a:p>
          <a:p>
            <a:pPr marL="0" lvl="1" algn="just">
              <a:spcBef>
                <a:spcPts val="900"/>
              </a:spcBef>
              <a:spcAft>
                <a:spcPts val="200"/>
              </a:spcAft>
              <a:buClr>
                <a:schemeClr val="accent5"/>
              </a:buClr>
            </a:pPr>
            <a:r>
              <a:rPr lang="fi-FI" sz="900" dirty="0"/>
              <a:t>• Kaikilla on mahdollisuus osallistua omien voimavarojen mukaan toimintaan • Mietitään vaihtoehtoisia toimintatapoja, jotta asiakkaat voivat osallistua</a:t>
            </a:r>
            <a:endParaRPr lang="fi-FI" sz="900" b="1" dirty="0">
              <a:ea typeface="Inter" panose="02000503000000020004" pitchFamily="2" charset="0"/>
            </a:endParaRPr>
          </a:p>
        </p:txBody>
      </p:sp>
      <p:sp>
        <p:nvSpPr>
          <p:cNvPr id="15" name="Rectangle 14">
            <a:extLst>
              <a:ext uri="{FF2B5EF4-FFF2-40B4-BE49-F238E27FC236}">
                <a16:creationId xmlns:a16="http://schemas.microsoft.com/office/drawing/2014/main" id="{42AF2371-DF05-09E4-E611-9FB23F2A1930}"/>
              </a:ext>
            </a:extLst>
          </p:cNvPr>
          <p:cNvSpPr/>
          <p:nvPr/>
        </p:nvSpPr>
        <p:spPr>
          <a:xfrm>
            <a:off x="451410" y="1707770"/>
            <a:ext cx="223215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FYYSINEN</a:t>
            </a:r>
            <a:endParaRPr lang="fi-FI" dirty="0"/>
          </a:p>
        </p:txBody>
      </p:sp>
      <p:sp>
        <p:nvSpPr>
          <p:cNvPr id="18" name="Rectangle 17">
            <a:extLst>
              <a:ext uri="{FF2B5EF4-FFF2-40B4-BE49-F238E27FC236}">
                <a16:creationId xmlns:a16="http://schemas.microsoft.com/office/drawing/2014/main" id="{8C4E0705-508D-E455-B1F7-77EC990C7160}"/>
              </a:ext>
            </a:extLst>
          </p:cNvPr>
          <p:cNvSpPr/>
          <p:nvPr/>
        </p:nvSpPr>
        <p:spPr>
          <a:xfrm>
            <a:off x="451408" y="2572086"/>
            <a:ext cx="2987533"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PSYYKKINEN</a:t>
            </a:r>
            <a:endParaRPr lang="fi-FI" dirty="0"/>
          </a:p>
        </p:txBody>
      </p:sp>
      <p:sp>
        <p:nvSpPr>
          <p:cNvPr id="19" name="Rectangle 18">
            <a:extLst>
              <a:ext uri="{FF2B5EF4-FFF2-40B4-BE49-F238E27FC236}">
                <a16:creationId xmlns:a16="http://schemas.microsoft.com/office/drawing/2014/main" id="{CDD4C80D-2B4C-A29B-6111-4B49498BA0EC}"/>
              </a:ext>
            </a:extLst>
          </p:cNvPr>
          <p:cNvSpPr/>
          <p:nvPr/>
        </p:nvSpPr>
        <p:spPr>
          <a:xfrm>
            <a:off x="451409" y="3436402"/>
            <a:ext cx="326582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KOGNITIIVINEN</a:t>
            </a:r>
            <a:endParaRPr lang="fi-FI" dirty="0"/>
          </a:p>
        </p:txBody>
      </p:sp>
      <p:sp>
        <p:nvSpPr>
          <p:cNvPr id="4" name="Suorakulmio 3">
            <a:extLst>
              <a:ext uri="{FF2B5EF4-FFF2-40B4-BE49-F238E27FC236}">
                <a16:creationId xmlns:a16="http://schemas.microsoft.com/office/drawing/2014/main" id="{14C9C0C7-625E-8F30-FFE4-BA691C9670C0}"/>
              </a:ext>
            </a:extLst>
          </p:cNvPr>
          <p:cNvSpPr/>
          <p:nvPr/>
        </p:nvSpPr>
        <p:spPr>
          <a:xfrm>
            <a:off x="109728" y="6085143"/>
            <a:ext cx="1760081" cy="691454"/>
          </a:xfrm>
          <a:prstGeom prst="rect">
            <a:avLst/>
          </a:prstGeom>
          <a:solidFill>
            <a:srgbClr val="E1EDF9"/>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20">
            <a:extLst>
              <a:ext uri="{FF2B5EF4-FFF2-40B4-BE49-F238E27FC236}">
                <a16:creationId xmlns:a16="http://schemas.microsoft.com/office/drawing/2014/main" id="{9D99BFE3-FFAE-2E41-A4DD-A1A5D78D702A}"/>
              </a:ext>
            </a:extLst>
          </p:cNvPr>
          <p:cNvSpPr/>
          <p:nvPr/>
        </p:nvSpPr>
        <p:spPr>
          <a:xfrm>
            <a:off x="451407" y="4297817"/>
            <a:ext cx="2987532"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SOSIAALINEN</a:t>
            </a:r>
            <a:endParaRPr lang="fi-FI" dirty="0"/>
          </a:p>
        </p:txBody>
      </p:sp>
      <p:sp>
        <p:nvSpPr>
          <p:cNvPr id="6" name="Rectangle 21">
            <a:extLst>
              <a:ext uri="{FF2B5EF4-FFF2-40B4-BE49-F238E27FC236}">
                <a16:creationId xmlns:a16="http://schemas.microsoft.com/office/drawing/2014/main" id="{39F8D3F3-7442-90D5-0FED-509AB1F524CA}"/>
              </a:ext>
            </a:extLst>
          </p:cNvPr>
          <p:cNvSpPr/>
          <p:nvPr/>
        </p:nvSpPr>
        <p:spPr>
          <a:xfrm>
            <a:off x="446181" y="5162133"/>
            <a:ext cx="2525619"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OSALLISUUS</a:t>
            </a:r>
            <a:endParaRPr lang="fi-FI" dirty="0"/>
          </a:p>
        </p:txBody>
      </p:sp>
      <p:sp>
        <p:nvSpPr>
          <p:cNvPr id="17" name="Tekstiruutu 16">
            <a:extLst>
              <a:ext uri="{FF2B5EF4-FFF2-40B4-BE49-F238E27FC236}">
                <a16:creationId xmlns:a16="http://schemas.microsoft.com/office/drawing/2014/main" id="{695DC001-9035-43B3-72B6-63E83D1C62C0}"/>
              </a:ext>
            </a:extLst>
          </p:cNvPr>
          <p:cNvSpPr txBox="1"/>
          <p:nvPr/>
        </p:nvSpPr>
        <p:spPr>
          <a:xfrm>
            <a:off x="415459" y="1024207"/>
            <a:ext cx="11325125" cy="646331"/>
          </a:xfrm>
          <a:prstGeom prst="rect">
            <a:avLst/>
          </a:prstGeom>
          <a:noFill/>
        </p:spPr>
        <p:txBody>
          <a:bodyPr wrap="square">
            <a:spAutoFit/>
          </a:bodyPr>
          <a:lstStyle/>
          <a:p>
            <a:pPr marR="0">
              <a:spcBef>
                <a:spcPts val="0"/>
              </a:spcBef>
              <a:spcAft>
                <a:spcPts val="800"/>
              </a:spcAft>
            </a:pPr>
            <a:r>
              <a:rPr lang="fi-FI" sz="1800" b="1" i="1" dirty="0">
                <a:solidFill>
                  <a:schemeClr val="tx1"/>
                </a:solidFill>
              </a:rPr>
              <a:t>Toimintayksikössä pyritään edistämään asiakkaiden fyysistä, psyykkistä, kognitiivista ja sosiaalista toimintakykyä sekä osallisuutta:</a:t>
            </a:r>
          </a:p>
        </p:txBody>
      </p:sp>
    </p:spTree>
    <p:extLst>
      <p:ext uri="{BB962C8B-B14F-4D97-AF65-F5344CB8AC3E}">
        <p14:creationId xmlns:p14="http://schemas.microsoft.com/office/powerpoint/2010/main" val="14510943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37F7C262-F83C-2A9E-C6C0-230B5685C815}"/>
              </a:ext>
            </a:extLst>
          </p:cNvPr>
          <p:cNvGraphicFramePr>
            <a:graphicFrameLocks noChangeAspect="1"/>
          </p:cNvGraphicFramePr>
          <p:nvPr>
            <p:custDataLst>
              <p:tags r:id="rId1"/>
            </p:custDataLst>
            <p:extLst>
              <p:ext uri="{D42A27DB-BD31-4B8C-83A1-F6EECF244321}">
                <p14:modId xmlns:p14="http://schemas.microsoft.com/office/powerpoint/2010/main" val="31480306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37F7C262-F83C-2A9E-C6C0-230B5685C81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Ravitsemus</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2"/>
          <a:lstStyle/>
          <a:p>
            <a:pPr marL="0" lvl="1">
              <a:lnSpc>
                <a:spcPct val="110000"/>
              </a:lnSpc>
              <a:spcBef>
                <a:spcPts val="789"/>
              </a:spcBef>
              <a:spcAft>
                <a:spcPts val="175"/>
              </a:spcAft>
            </a:pPr>
            <a:r>
              <a:rPr lang="fi-FI" dirty="0"/>
              <a:t>Hyvä ravitsemustila on merkittävässä roolissa ihmisen toimintakyvylle ja kotona pärjäämiselle. Ravinto ja ruokailu sekä niihin liittyvä tapakulttuuri ovat tärkeä osa hyvinvointia.</a:t>
            </a:r>
          </a:p>
          <a:p>
            <a:pPr marL="0" lvl="1">
              <a:lnSpc>
                <a:spcPct val="110000"/>
              </a:lnSpc>
              <a:spcBef>
                <a:spcPts val="789"/>
              </a:spcBef>
              <a:spcAft>
                <a:spcPts val="175"/>
              </a:spcAft>
            </a:pPr>
            <a:r>
              <a:rPr lang="fi-FI" dirty="0"/>
              <a:t>Ravinto ja ruokailu sekä niihin liittyvä tapakulttuuri ovat tärkeä osa hyvinvointia. Asiakkaita ohjataan päivittäin hyvinvointia tukevaan ruokavalioon, monipuoliseen ja ravitsevaan ateriarytmiin sekä annoskokonaisuuksiin. Tavoitteena on kuntoutumista tukevan ravitsemuksen ottaminen osaksi omaa arkea. Kipinässä ns. jakelukeittiö eli siellä ei valmisteta ruokaa vaan ainoastaan tarjoillaan. Lounas toimitetaan Kipinään Eloisa keskussairaalan keittiöstä. Välipalat ostetaan Kipinästä. Kipinän ohjaajat vuorollaan vastaavat ruokahuollosta ja elintarvikkeista. Asiakkaat käyvät ohjaajien kanssa tekemässä tarvittavat elintarvike ostokset. Yksiköllä on elintarvikeomavalvontasuunnitelma (päivitetty 2024). Suunnitelman päivittämisestä on vastuussa keittiötoiminnan ohjaaja</a:t>
            </a:r>
          </a:p>
          <a:p>
            <a:pPr marL="0" lvl="1">
              <a:lnSpc>
                <a:spcPct val="110000"/>
              </a:lnSpc>
              <a:spcBef>
                <a:spcPts val="789"/>
              </a:spcBef>
              <a:spcAft>
                <a:spcPts val="175"/>
              </a:spcAft>
            </a:pPr>
            <a:r>
              <a:rPr lang="fi-FI" i="1" dirty="0">
                <a:latin typeface="+mn-lt"/>
              </a:rPr>
              <a:t>Ruokailun järjestämisessä huomioidaan asiakkaiden toiveiden lisäksi erityisruokavaliot (diabetes, autoimmuunisairaudet, ruoka-aineyliherkkyydet, -allergiat ja -intoleranssit) niin, että kaikki osapuolet voivat tuntea olonsa turvalliseksi. Uskontoon tai eettiseen vakaumukseen perustuvat ruokavaliot ovat osa monikulttuurista palvelua, joka otetaan palvelussa huomioon.</a:t>
            </a:r>
            <a:endParaRPr lang="fi-FI" b="1" i="1" dirty="0">
              <a:latin typeface="+mn-lt"/>
            </a:endParaRPr>
          </a:p>
          <a:p>
            <a:pPr marL="0" lvl="1">
              <a:lnSpc>
                <a:spcPct val="110000"/>
              </a:lnSpc>
              <a:spcBef>
                <a:spcPts val="789"/>
              </a:spcBef>
              <a:spcAft>
                <a:spcPts val="175"/>
              </a:spcAft>
            </a:pPr>
            <a:r>
              <a:rPr lang="fi-FI" b="1" i="1" dirty="0">
                <a:solidFill>
                  <a:schemeClr val="accent5"/>
                </a:solidFill>
                <a:latin typeface="+mn-lt"/>
              </a:rPr>
              <a:t>[Korvaa tämä tekstikappale kuvauksella ravitsemustilan seurannasta: </a:t>
            </a:r>
            <a:r>
              <a:rPr lang="fi-FI" i="1" dirty="0">
                <a:solidFill>
                  <a:schemeClr val="accent5"/>
                </a:solidFill>
                <a:latin typeface="+mn-lt"/>
              </a:rPr>
              <a:t>miten asiakkaiden riittävää ravinnon ja nesteen saantia sekä ravitsemuksen tasoa seurataan?</a:t>
            </a:r>
            <a:r>
              <a:rPr lang="fi-FI" b="1" i="1" dirty="0">
                <a:solidFill>
                  <a:schemeClr val="accent5"/>
                </a:solidFill>
                <a:latin typeface="+mn-lt"/>
              </a:rPr>
              <a:t>]</a:t>
            </a:r>
            <a:endParaRPr lang="fi-FI" b="1" dirty="0">
              <a:latin typeface="+mn-lt"/>
            </a:endParaRPr>
          </a:p>
          <a:p>
            <a:pPr marL="0" lvl="1">
              <a:spcBef>
                <a:spcPts val="900"/>
              </a:spcBef>
              <a:spcAft>
                <a:spcPts val="200"/>
              </a:spcAft>
            </a:pPr>
            <a:endParaRPr lang="fi-FI" i="1" dirty="0"/>
          </a:p>
        </p:txBody>
      </p:sp>
      <p:sp>
        <p:nvSpPr>
          <p:cNvPr id="11" name="TextBox 3">
            <a:extLst>
              <a:ext uri="{FF2B5EF4-FFF2-40B4-BE49-F238E27FC236}">
                <a16:creationId xmlns:a16="http://schemas.microsoft.com/office/drawing/2014/main" id="{05DDD2A5-9C79-3D63-3824-C39D784291C4}"/>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14" name="Suorakulmio 13">
            <a:extLst>
              <a:ext uri="{FF2B5EF4-FFF2-40B4-BE49-F238E27FC236}">
                <a16:creationId xmlns:a16="http://schemas.microsoft.com/office/drawing/2014/main" id="{F16B1CCE-4723-E4E3-9CE4-518E7B605279}"/>
              </a:ext>
            </a:extLst>
          </p:cNvPr>
          <p:cNvSpPr>
            <a:spLocks/>
          </p:cNvSpPr>
          <p:nvPr/>
        </p:nvSpPr>
        <p:spPr>
          <a:xfrm>
            <a:off x="6417321" y="1825626"/>
            <a:ext cx="5218918" cy="3308122"/>
          </a:xfrm>
          <a:prstGeom prst="rect">
            <a:avLst/>
          </a:prstGeom>
          <a:ln/>
        </p:spPr>
        <p:style>
          <a:lnRef idx="2">
            <a:schemeClr val="dk1"/>
          </a:lnRef>
          <a:fillRef idx="1">
            <a:schemeClr val="lt1"/>
          </a:fillRef>
          <a:effectRef idx="0">
            <a:schemeClr val="dk1"/>
          </a:effectRef>
          <a:fontRef idx="minor">
            <a:schemeClr val="dk1"/>
          </a:fontRef>
        </p:style>
        <p:txBody>
          <a:bodyPr rtlCol="0" anchor="t"/>
          <a:lstStyle/>
          <a:p>
            <a:r>
              <a:rPr lang="fi-FI" sz="1200" b="1" dirty="0"/>
              <a:t>Ravitsemuksen tukeminen: </a:t>
            </a:r>
          </a:p>
          <a:p>
            <a:endParaRPr lang="fi-FI" sz="1200" b="1" dirty="0"/>
          </a:p>
          <a:p>
            <a:pPr>
              <a:lnSpc>
                <a:spcPct val="200000"/>
              </a:lnSpc>
            </a:pPr>
            <a:r>
              <a:rPr lang="fi-FI" sz="1200" dirty="0"/>
              <a:t>Asiakkaiden erityisruokavaliot ja rajoitteet kartoitetaan ennen aloittamista. Asiakkaiden ruokailua valvotaan ohjeistuksen mukaan.</a:t>
            </a:r>
          </a:p>
          <a:p>
            <a:pPr>
              <a:lnSpc>
                <a:spcPct val="200000"/>
              </a:lnSpc>
            </a:pPr>
            <a:r>
              <a:rPr lang="fi-FI" sz="1200" dirty="0"/>
              <a:t>Ruokailussa noudatetaan yleisiä ruokailusuosituksia.</a:t>
            </a:r>
          </a:p>
          <a:p>
            <a:pPr>
              <a:lnSpc>
                <a:spcPct val="200000"/>
              </a:lnSpc>
            </a:pPr>
            <a:r>
              <a:rPr lang="fi-FI" sz="1200" dirty="0"/>
              <a:t> Kannustamme Asiakkaita maistamaan erilaisia ruokia.</a:t>
            </a:r>
          </a:p>
          <a:p>
            <a:pPr>
              <a:lnSpc>
                <a:spcPct val="200000"/>
              </a:lnSpc>
            </a:pPr>
            <a:r>
              <a:rPr lang="fi-FI" sz="1200" dirty="0"/>
              <a:t>Asiakkaita ohjataan terveelliseen ruokailuun. </a:t>
            </a:r>
            <a:endParaRPr lang="fi-FI" sz="1200" b="1" dirty="0">
              <a:solidFill>
                <a:schemeClr val="tx1"/>
              </a:solidFill>
            </a:endParaRPr>
          </a:p>
        </p:txBody>
      </p:sp>
      <p:grpSp>
        <p:nvGrpSpPr>
          <p:cNvPr id="5" name="Ryhmä 4">
            <a:extLst>
              <a:ext uri="{FF2B5EF4-FFF2-40B4-BE49-F238E27FC236}">
                <a16:creationId xmlns:a16="http://schemas.microsoft.com/office/drawing/2014/main" id="{0608C616-11EA-E1A1-1239-FB680747AD15}"/>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5AE9FB30-E98A-D4FC-1CB3-B33437928FC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02D7271E-FF81-A0D9-56D0-D35C766C5A8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05D78C6A-F486-5209-7EFB-567B93CEC20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A4BFDD88-7775-DE2C-22DC-AEB5461502DB}"/>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F691A83D-0837-3125-98BA-D3D6D900BC46}"/>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52465242-73AD-C8EF-B6DB-0B6C54A4F33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Pyöristetyt kulmat 1">
            <a:extLst>
              <a:ext uri="{FF2B5EF4-FFF2-40B4-BE49-F238E27FC236}">
                <a16:creationId xmlns:a16="http://schemas.microsoft.com/office/drawing/2014/main" id="{3569ED90-2281-3D1C-0166-D2349A45760F}"/>
              </a:ext>
            </a:extLst>
          </p:cNvPr>
          <p:cNvSpPr>
            <a:spLocks/>
          </p:cNvSpPr>
          <p:nvPr/>
        </p:nvSpPr>
        <p:spPr>
          <a:xfrm>
            <a:off x="6417320" y="5268686"/>
            <a:ext cx="5218918" cy="89216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spcAft>
                <a:spcPts val="200"/>
              </a:spcAft>
              <a:buClr>
                <a:schemeClr val="tx1"/>
              </a:buClr>
            </a:pPr>
            <a:r>
              <a:rPr lang="fi-FI" sz="1000" b="1" dirty="0">
                <a:solidFill>
                  <a:schemeClr val="tx1"/>
                </a:solidFill>
              </a:rPr>
              <a:t>Lue lisää/</a:t>
            </a:r>
            <a:r>
              <a:rPr lang="fi-FI" sz="1000" b="1" dirty="0">
                <a:solidFill>
                  <a:srgbClr val="7030A0"/>
                </a:solidFill>
              </a:rPr>
              <a:t>lisää tarvittaessa oman palvelualueen suositukset: </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Vireyttä seniorivuosiin - Ikääntyneiden ruokasuositus 4/2020</a:t>
            </a:r>
            <a:r>
              <a:rPr lang="fi-FI" sz="1000" dirty="0">
                <a:solidFill>
                  <a:schemeClr val="tx1"/>
                </a:solidFill>
                <a:latin typeface="Arial" panose="020B0604020202020204"/>
                <a:cs typeface="Arial" panose="020B0604020202020204" pitchFamily="34" charset="0"/>
              </a:rPr>
              <a:t> </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Valtion ravitsemusneuvottelukunta</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Ikääntyneille annetut ravintoaineiden saanti- ja ruokasuositukset</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 Ruokavirasto</a:t>
            </a:r>
          </a:p>
        </p:txBody>
      </p:sp>
      <p:sp>
        <p:nvSpPr>
          <p:cNvPr id="7" name="Dian numeron paikkamerkki 6">
            <a:extLst>
              <a:ext uri="{FF2B5EF4-FFF2-40B4-BE49-F238E27FC236}">
                <a16:creationId xmlns:a16="http://schemas.microsoft.com/office/drawing/2014/main" id="{4269B128-112D-29D6-DFB9-35F4DF4DD2F3}"/>
              </a:ext>
            </a:extLst>
          </p:cNvPr>
          <p:cNvSpPr>
            <a:spLocks noGrp="1"/>
          </p:cNvSpPr>
          <p:nvPr>
            <p:ph type="sldNum" sz="quarter" idx="12"/>
          </p:nvPr>
        </p:nvSpPr>
        <p:spPr/>
        <p:txBody>
          <a:bodyPr/>
          <a:lstStyle/>
          <a:p>
            <a:fld id="{CF4BB44F-7B72-EC4D-BE8A-419BCE6CF7A5}" type="slidenum">
              <a:rPr lang="fi-FI" smtClean="0"/>
              <a:pPr/>
              <a:t>34</a:t>
            </a:fld>
            <a:endParaRPr lang="fi-FI" dirty="0"/>
          </a:p>
        </p:txBody>
      </p:sp>
    </p:spTree>
    <p:extLst>
      <p:ext uri="{BB962C8B-B14F-4D97-AF65-F5344CB8AC3E}">
        <p14:creationId xmlns:p14="http://schemas.microsoft.com/office/powerpoint/2010/main" val="2198555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269627A-D36C-F8D3-A781-5EC50BAF2AAF}"/>
              </a:ext>
            </a:extLst>
          </p:cNvPr>
          <p:cNvGraphicFramePr>
            <a:graphicFrameLocks noChangeAspect="1"/>
          </p:cNvGraphicFramePr>
          <p:nvPr>
            <p:custDataLst>
              <p:tags r:id="rId1"/>
            </p:custDataLst>
            <p:extLst>
              <p:ext uri="{D42A27DB-BD31-4B8C-83A1-F6EECF244321}">
                <p14:modId xmlns:p14="http://schemas.microsoft.com/office/powerpoint/2010/main" val="13924069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5269627A-D36C-F8D3-A781-5EC50BAF2A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Hygieniakäytännöt</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1"/>
          <a:lstStyle/>
          <a:p>
            <a:pPr marL="0" lvl="1">
              <a:lnSpc>
                <a:spcPct val="110000"/>
              </a:lnSpc>
              <a:spcBef>
                <a:spcPts val="789"/>
              </a:spcBef>
              <a:spcAft>
                <a:spcPts val="175"/>
              </a:spcAft>
            </a:pPr>
            <a:r>
              <a:rPr lang="fi-FI" dirty="0"/>
              <a:t>Säännöllinen ja suunnitelmallinen siivous ja tekstiilien puhtaanapito ovat olennaisessa osassa asiakkaiden hyvinvointia ja viihtyvyyttä. Yksikössä noudatetaan Eloisan yhteisiä hygieniaohjeita. Ajantasaiset hygieniaohjeistukset henkilöstölle normaali- ja poikkeusoloissa löytyvät Intranetistä. </a:t>
            </a:r>
          </a:p>
          <a:p>
            <a:pPr marL="0" lvl="1">
              <a:lnSpc>
                <a:spcPct val="110000"/>
              </a:lnSpc>
              <a:spcBef>
                <a:spcPts val="900"/>
              </a:spcBef>
              <a:spcAft>
                <a:spcPts val="200"/>
              </a:spcAft>
            </a:pPr>
            <a:endParaRPr lang="fi-FI" sz="2000" b="1" dirty="0"/>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1">
            <a:extLst>
              <a:ext uri="{FF2B5EF4-FFF2-40B4-BE49-F238E27FC236}">
                <a16:creationId xmlns:a16="http://schemas.microsoft.com/office/drawing/2014/main" id="{F643B64E-5129-F74A-604C-B388E93DBD5D}"/>
              </a:ext>
            </a:extLst>
          </p:cNvPr>
          <p:cNvSpPr>
            <a:spLocks/>
          </p:cNvSpPr>
          <p:nvPr/>
        </p:nvSpPr>
        <p:spPr>
          <a:xfrm>
            <a:off x="475383" y="2294009"/>
            <a:ext cx="11241233" cy="3209192"/>
          </a:xfrm>
          <a:prstGeom prst="rect">
            <a:avLst/>
          </a:prstGeom>
          <a:ln/>
        </p:spPr>
        <p:style>
          <a:lnRef idx="2">
            <a:schemeClr val="dk1"/>
          </a:lnRef>
          <a:fillRef idx="1">
            <a:schemeClr val="lt1"/>
          </a:fillRef>
          <a:effectRef idx="0">
            <a:schemeClr val="dk1"/>
          </a:effectRef>
          <a:fontRef idx="minor">
            <a:schemeClr val="dk1"/>
          </a:fontRef>
        </p:style>
        <p:txBody>
          <a:bodyPr rtlCol="0" anchor="t"/>
          <a:lstStyle/>
          <a:p>
            <a:r>
              <a:rPr lang="fi-FI" sz="1200" b="1" dirty="0">
                <a:solidFill>
                  <a:schemeClr val="tx1"/>
                </a:solidFill>
              </a:rPr>
              <a:t>Hygieniakäytännöt toimintayksikössä: </a:t>
            </a:r>
          </a:p>
          <a:p>
            <a:r>
              <a:rPr lang="fi-FI" sz="1200" dirty="0">
                <a:solidFill>
                  <a:schemeClr val="tx1"/>
                </a:solidFill>
              </a:rPr>
              <a:t>Henkilökunta on suorittanut hygieniapassikoulutuksen.</a:t>
            </a:r>
          </a:p>
          <a:p>
            <a:pPr>
              <a:lnSpc>
                <a:spcPct val="115000"/>
              </a:lnSpc>
              <a:spcAft>
                <a:spcPts val="800"/>
              </a:spcAft>
            </a:pPr>
            <a:r>
              <a:rPr lang="fi-FI" sz="1200" dirty="0">
                <a:ea typeface="Calibri" panose="020F0502020204030204" pitchFamily="34" charset="0"/>
                <a:cs typeface="Times New Roman" panose="02020603050405020304" pitchFamily="18" charset="0"/>
              </a:rPr>
              <a:t>Toimisto</a:t>
            </a:r>
            <a:r>
              <a:rPr lang="fi-FI" sz="1200" dirty="0">
                <a:effectLst/>
                <a:ea typeface="Calibri" panose="020F0502020204030204" pitchFamily="34" charset="0"/>
                <a:cs typeface="Times New Roman" panose="02020603050405020304" pitchFamily="18" charset="0"/>
              </a:rPr>
              <a:t>- käytävä- ja wc-tilojen  siivouksen hoitaa Eloisan siivouspalvelun laitoshuoltaja päivittäin. Eloisan siivouspalvelu </a:t>
            </a:r>
            <a:r>
              <a:rPr lang="fi-FI" sz="1200" dirty="0">
                <a:ea typeface="Calibri" panose="020F0502020204030204" pitchFamily="34" charset="0"/>
                <a:cs typeface="Times New Roman" panose="02020603050405020304" pitchFamily="18" charset="0"/>
              </a:rPr>
              <a:t>hoitaa myös lattioiden konepesut.</a:t>
            </a:r>
            <a:r>
              <a:rPr lang="fi-FI" sz="1200" dirty="0">
                <a:effectLst/>
                <a:ea typeface="Calibri" panose="020F0502020204030204" pitchFamily="34" charset="0"/>
                <a:cs typeface="Times New Roman" panose="02020603050405020304" pitchFamily="18" charset="0"/>
              </a:rPr>
              <a:t> Asiakkaiden viriketilojen siivouksesta huolehtivat työtoimintalaiset ohjaajan valvonnassa</a:t>
            </a:r>
            <a:r>
              <a:rPr lang="fi-FI" sz="1200" dirty="0">
                <a:ea typeface="Calibri" panose="020F0502020204030204" pitchFamily="34" charset="0"/>
                <a:cs typeface="Times New Roman" panose="02020603050405020304" pitchFamily="18" charset="0"/>
              </a:rPr>
              <a:t>´.</a:t>
            </a:r>
            <a:endParaRPr lang="fi-FI" sz="1200" dirty="0">
              <a:effectLst/>
              <a:ea typeface="Calibri" panose="020F0502020204030204" pitchFamily="34" charset="0"/>
              <a:cs typeface="Times New Roman" panose="02020603050405020304" pitchFamily="18" charset="0"/>
            </a:endParaRPr>
          </a:p>
          <a:p>
            <a:pPr>
              <a:lnSpc>
                <a:spcPct val="115000"/>
              </a:lnSpc>
              <a:spcAft>
                <a:spcPts val="800"/>
              </a:spcAft>
            </a:pPr>
            <a:r>
              <a:rPr lang="fi-FI" sz="1200" dirty="0">
                <a:effectLst/>
                <a:ea typeface="Calibri" panose="020F0502020204030204" pitchFamily="34" charset="0"/>
                <a:cs typeface="Times New Roman" panose="02020603050405020304" pitchFamily="18" charset="0"/>
              </a:rPr>
              <a:t>Pyykkihuolto siivousliinojen osalta on järjestetty Mikkelin pesulan kautta. Työtoimintalaiset huolehtivat ohjaajien kanssa toimitilojen viikkosiivoukset </a:t>
            </a:r>
            <a:r>
              <a:rPr lang="fi-FI" sz="1200" dirty="0">
                <a:ea typeface="Calibri" panose="020F0502020204030204" pitchFamily="34" charset="0"/>
                <a:cs typeface="Times New Roman" panose="02020603050405020304" pitchFamily="18" charset="0"/>
              </a:rPr>
              <a:t>sekä </a:t>
            </a:r>
            <a:r>
              <a:rPr lang="fi-FI" sz="1200" dirty="0">
                <a:effectLst/>
                <a:ea typeface="Calibri" panose="020F0502020204030204" pitchFamily="34" charset="0"/>
                <a:cs typeface="Times New Roman" panose="02020603050405020304" pitchFamily="18" charset="0"/>
              </a:rPr>
              <a:t>esim. asiakkaiden lepäämistä varten olevien sänkyjen vuodevaatteiden ja tarvittaessa asiakkaiden henkilökohtaisten pyykkien sekä liinavaatteiden pesun. </a:t>
            </a:r>
            <a:r>
              <a:rPr lang="fi-FI" sz="1200" dirty="0"/>
              <a:t>Asiakkaiden sosiaaliset tilat siivotaan kaksi kertaa viikossa ja keittiön lattia pyyhitään päivittäin ja kerran viikossa </a:t>
            </a:r>
            <a:r>
              <a:rPr lang="fi-FI" sz="1200" dirty="0" err="1"/>
              <a:t>harjapestään</a:t>
            </a:r>
            <a:r>
              <a:rPr lang="fi-FI" sz="1200" dirty="0"/>
              <a:t>. Työtoimintatilat siivotaan viikoittain. Jokaisen ryhmän ohjaaja on vastuussa oman ryhmä tilojen siivouksesta. Siivouksissa noudatetaan laadittuja ohjeistuksia. Pesu- ja desinfiointiaineiden riittävyydestä huolehditaan keskitetysti. Yksikön pyykkihuollosta vastaavat asiakkaat ohjaajan ohjauksella, pyykkihuolto kuuluu työtoiminnan päivittäisiin työtoimintatehtäviin. Asiakkaita opastetaan huolehtimaan hyvästä hygieniasta. Kädet pestään aina Kipinään tultaessa ja ruokailuun mentäessä. Käytettävissä on myös käsidesi. asiakkaita on ohjeistettu, kuinka toimitaan sairastuttaessa. Henkilökunta opastaa/avustaa asiakkaita henkilökohtaisesti omaan hygieniaan liittyvissä asioissa.. Perehdytys toteutetaan yksilöllisesti, huomioiden asiakkaan tuen tarve ja oppimisen edellytykset. Perehdytyksessä hyödynnetään kuvallista ja sanallista ohjeistusta, rinnalla ohjaamista.</a:t>
            </a:r>
            <a:endParaRPr lang="fi-FI" sz="1200" dirty="0">
              <a:solidFill>
                <a:schemeClr val="tx1"/>
              </a:solidFill>
            </a:endParaRPr>
          </a:p>
          <a:p>
            <a:endParaRPr lang="fi-FI" sz="1000" b="1" dirty="0">
              <a:solidFill>
                <a:schemeClr val="tx1"/>
              </a:solidFill>
            </a:endParaRPr>
          </a:p>
          <a:p>
            <a:r>
              <a:rPr lang="fi-FI" sz="1000" dirty="0">
                <a:solidFill>
                  <a:schemeClr val="tx1"/>
                </a:solidFill>
              </a:rPr>
              <a:t> </a:t>
            </a:r>
          </a:p>
        </p:txBody>
      </p:sp>
      <p:sp>
        <p:nvSpPr>
          <p:cNvPr id="6" name="Dian numeron paikkamerkki 5">
            <a:extLst>
              <a:ext uri="{FF2B5EF4-FFF2-40B4-BE49-F238E27FC236}">
                <a16:creationId xmlns:a16="http://schemas.microsoft.com/office/drawing/2014/main" id="{81723925-C36E-BEC0-2D9E-2BB35D47713B}"/>
              </a:ext>
            </a:extLst>
          </p:cNvPr>
          <p:cNvSpPr>
            <a:spLocks noGrp="1"/>
          </p:cNvSpPr>
          <p:nvPr>
            <p:ph type="sldNum" sz="quarter" idx="12"/>
          </p:nvPr>
        </p:nvSpPr>
        <p:spPr/>
        <p:txBody>
          <a:bodyPr/>
          <a:lstStyle/>
          <a:p>
            <a:fld id="{CF4BB44F-7B72-EC4D-BE8A-419BCE6CF7A5}" type="slidenum">
              <a:rPr lang="fi-FI" smtClean="0"/>
              <a:pPr/>
              <a:t>35</a:t>
            </a:fld>
            <a:endParaRPr lang="fi-FI" dirty="0"/>
          </a:p>
        </p:txBody>
      </p:sp>
    </p:spTree>
    <p:extLst>
      <p:ext uri="{BB962C8B-B14F-4D97-AF65-F5344CB8AC3E}">
        <p14:creationId xmlns:p14="http://schemas.microsoft.com/office/powerpoint/2010/main" val="13125711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85230D97-94C8-375B-7E73-725D8D609154}"/>
              </a:ext>
            </a:extLst>
          </p:cNvPr>
          <p:cNvGraphicFramePr>
            <a:graphicFrameLocks noChangeAspect="1"/>
          </p:cNvGraphicFramePr>
          <p:nvPr>
            <p:custDataLst>
              <p:tags r:id="rId1"/>
            </p:custDataLst>
            <p:extLst>
              <p:ext uri="{D42A27DB-BD31-4B8C-83A1-F6EECF244321}">
                <p14:modId xmlns:p14="http://schemas.microsoft.com/office/powerpoint/2010/main" val="42598458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85230D97-94C8-375B-7E73-725D8D60915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Infektioiden torjunta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2"/>
          <a:lstStyle/>
          <a:p>
            <a:pPr marL="0" lvl="1">
              <a:lnSpc>
                <a:spcPct val="110000"/>
              </a:lnSpc>
              <a:spcBef>
                <a:spcPts val="789"/>
              </a:spcBef>
              <a:spcAft>
                <a:spcPts val="175"/>
              </a:spcAft>
            </a:pPr>
            <a:r>
              <a:rPr lang="fi-FI" dirty="0"/>
              <a:t>Tartuntatautilain 17 §:n mukaan sosiaalihuollon palveluyksikön/-pisteen on torjuttava suunnitelmallisesti hoitoon liittyviä infektioita. Ensisijaisesti infektioita ja tartuntatauteja ennaltaehkäistään noudattamalla tavanomaisia varotoimenpiteitä. </a:t>
            </a:r>
          </a:p>
          <a:p>
            <a:pPr marL="0" lvl="1">
              <a:lnSpc>
                <a:spcPct val="110000"/>
              </a:lnSpc>
              <a:spcBef>
                <a:spcPts val="789"/>
              </a:spcBef>
              <a:spcAft>
                <a:spcPts val="175"/>
              </a:spcAft>
            </a:pPr>
            <a:r>
              <a:rPr lang="fi-FI" dirty="0"/>
              <a:t>Tavanomaisia varotoimia käytetään systemaattisesti kaikkien asiakkaiden kohdalla, jolloin estetään mikrobien tartunta asiakkaiden, työntekijöiden ja ympäristön välillä sekä näiden välityksellä. Keskeisin keino on työntekijöiden ja asiakkaiden hyvä käsihygienia. Tarvittaessa käytetään suojakäsineitä, hengityssuojaimia. </a:t>
            </a:r>
          </a:p>
          <a:p>
            <a:pPr marL="0" lvl="1">
              <a:lnSpc>
                <a:spcPct val="110000"/>
              </a:lnSpc>
              <a:spcBef>
                <a:spcPts val="789"/>
              </a:spcBef>
              <a:spcAft>
                <a:spcPts val="175"/>
              </a:spcAft>
            </a:pPr>
            <a:r>
              <a:rPr lang="fi-FI" dirty="0"/>
              <a:t>Sairaana ei saa tulla töihin. Kipinän asiakkaat ohjataan kotiin toipumaa, mikäli he tulevat Kipinään sairaana tai sairastuvat Kipinässä olo aikana.</a:t>
            </a:r>
          </a:p>
          <a:p>
            <a:pPr marL="0" lvl="1">
              <a:lnSpc>
                <a:spcPct val="110000"/>
              </a:lnSpc>
              <a:spcBef>
                <a:spcPts val="789"/>
              </a:spcBef>
              <a:spcAft>
                <a:spcPts val="175"/>
              </a:spcAft>
            </a:pPr>
            <a:r>
              <a:rPr lang="fi-FI" dirty="0"/>
              <a:t>Tarvittaessa ollaan yhteydessä hygieniahoitajaan. Seurataan Eloisan tiedottamista hygienia-asioista sekä tartuntataudeista ja toimitaan ohjeistuksen mukaan. </a:t>
            </a:r>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pic>
        <p:nvPicPr>
          <p:cNvPr id="2" name="Graphic 1">
            <a:extLst>
              <a:ext uri="{FF2B5EF4-FFF2-40B4-BE49-F238E27FC236}">
                <a16:creationId xmlns:a16="http://schemas.microsoft.com/office/drawing/2014/main" id="{95A5DD8F-842A-983F-38DD-6225798A245A}"/>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l="17499" t="9067" r="17590" b="8244"/>
          <a:stretch/>
        </p:blipFill>
        <p:spPr>
          <a:xfrm>
            <a:off x="6949762" y="1294410"/>
            <a:ext cx="4498051" cy="4583876"/>
          </a:xfrm>
          <a:prstGeom prst="rect">
            <a:avLst/>
          </a:prstGeom>
        </p:spPr>
      </p:pic>
      <p:sp>
        <p:nvSpPr>
          <p:cNvPr id="6" name="Dian numeron paikkamerkki 5">
            <a:extLst>
              <a:ext uri="{FF2B5EF4-FFF2-40B4-BE49-F238E27FC236}">
                <a16:creationId xmlns:a16="http://schemas.microsoft.com/office/drawing/2014/main" id="{89BD6E24-EC9B-9560-A868-A7052335BE8E}"/>
              </a:ext>
            </a:extLst>
          </p:cNvPr>
          <p:cNvSpPr>
            <a:spLocks noGrp="1"/>
          </p:cNvSpPr>
          <p:nvPr>
            <p:ph type="sldNum" sz="quarter" idx="12"/>
          </p:nvPr>
        </p:nvSpPr>
        <p:spPr/>
        <p:txBody>
          <a:bodyPr/>
          <a:lstStyle/>
          <a:p>
            <a:fld id="{CF4BB44F-7B72-EC4D-BE8A-419BCE6CF7A5}" type="slidenum">
              <a:rPr lang="fi-FI" smtClean="0"/>
              <a:pPr/>
              <a:t>36</a:t>
            </a:fld>
            <a:endParaRPr lang="fi-FI" dirty="0"/>
          </a:p>
        </p:txBody>
      </p:sp>
    </p:spTree>
    <p:extLst>
      <p:ext uri="{BB962C8B-B14F-4D97-AF65-F5344CB8AC3E}">
        <p14:creationId xmlns:p14="http://schemas.microsoft.com/office/powerpoint/2010/main" val="2752321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C3067B1-C92A-531C-E202-6623C0B462F6}"/>
              </a:ext>
            </a:extLst>
          </p:cNvPr>
          <p:cNvGraphicFramePr>
            <a:graphicFrameLocks noChangeAspect="1"/>
          </p:cNvGraphicFramePr>
          <p:nvPr>
            <p:custDataLst>
              <p:tags r:id="rId1"/>
            </p:custDataLst>
            <p:extLst>
              <p:ext uri="{D42A27DB-BD31-4B8C-83A1-F6EECF244321}">
                <p14:modId xmlns:p14="http://schemas.microsoft.com/office/powerpoint/2010/main" val="3932710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C3067B1-C92A-531C-E202-6623C0B462F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1" name="TextBox 5">
            <a:extLst>
              <a:ext uri="{FF2B5EF4-FFF2-40B4-BE49-F238E27FC236}">
                <a16:creationId xmlns:a16="http://schemas.microsoft.com/office/drawing/2014/main" id="{6636FFF5-9A25-EB45-6172-7034237A897D}"/>
              </a:ext>
            </a:extLst>
          </p:cNvPr>
          <p:cNvSpPr txBox="1">
            <a:spLocks/>
          </p:cNvSpPr>
          <p:nvPr/>
        </p:nvSpPr>
        <p:spPr>
          <a:xfrm>
            <a:off x="6524616" y="4816892"/>
            <a:ext cx="5394666" cy="1727361"/>
          </a:xfrm>
          <a:prstGeom prst="rect">
            <a:avLst/>
          </a:prstGeom>
          <a:noFill/>
          <a:ln w="25400">
            <a:solidFill>
              <a:srgbClr val="C9CAFF"/>
            </a:solidFill>
            <a:prstDash val="solid"/>
          </a:ln>
        </p:spPr>
        <p:txBody>
          <a:bodyPr wrap="square" numCol="1" rtlCol="0">
            <a:noAutofit/>
          </a:bodyPr>
          <a:lstStyle/>
          <a:p>
            <a:pPr marL="0" lvl="1" defTabSz="914286">
              <a:spcAft>
                <a:spcPts val="250"/>
              </a:spcAft>
              <a:defRPr/>
            </a:pPr>
            <a:r>
              <a:rPr lang="fi-FI" sz="1200" b="1" dirty="0">
                <a:solidFill>
                  <a:srgbClr val="000000"/>
                </a:solidFill>
                <a:latin typeface="Arial" panose="020B0604020202020204" pitchFamily="34" charset="0"/>
                <a:cs typeface="Arial" panose="020B0604020202020204" pitchFamily="34" charset="0"/>
              </a:rPr>
              <a:t>Suun terveydenhuollon ajanvaraus</a:t>
            </a:r>
          </a:p>
          <a:p>
            <a:pPr marL="171450" lvl="1" indent="-171450" defTabSz="914286">
              <a:spcAft>
                <a:spcPts val="250"/>
              </a:spcAft>
              <a:buFont typeface="Arial" panose="020B0604020202020204" pitchFamily="34" charset="0"/>
              <a:buChar char="•"/>
              <a:defRPr/>
            </a:pPr>
            <a:r>
              <a:rPr lang="fi-FI" sz="1100" b="1" dirty="0">
                <a:solidFill>
                  <a:srgbClr val="000000"/>
                </a:solidFill>
                <a:latin typeface="Arial" panose="020B0604020202020204" pitchFamily="34" charset="0"/>
                <a:cs typeface="Arial" panose="020B0604020202020204" pitchFamily="34" charset="0"/>
              </a:rPr>
              <a:t>Ma – pe klo 7:30-15:00, puh </a:t>
            </a: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r>
              <a:rPr lang="fi-FI" sz="1050" dirty="0">
                <a:solidFill>
                  <a:srgbClr val="000000"/>
                </a:solidFill>
                <a:latin typeface="Arial" panose="020B0604020202020204" pitchFamily="34" charset="0"/>
                <a:cs typeface="Arial" panose="020B0604020202020204" pitchFamily="34" charset="0"/>
              </a:rPr>
              <a:t>Muina aikoina kiireelliset: puh. 116 117</a:t>
            </a:r>
            <a:endParaRPr lang="fi-FI" sz="1100" dirty="0">
              <a:solidFill>
                <a:srgbClr val="000000"/>
              </a:solidFill>
              <a:latin typeface="Arial" panose="020B0604020202020204" pitchFamily="34" charset="0"/>
              <a:cs typeface="Arial" panose="020B0604020202020204" pitchFamily="34" charset="0"/>
            </a:endParaRPr>
          </a:p>
        </p:txBody>
      </p:sp>
      <p:sp>
        <p:nvSpPr>
          <p:cNvPr id="18" name="Suorakulmio 17">
            <a:extLst>
              <a:ext uri="{FF2B5EF4-FFF2-40B4-BE49-F238E27FC236}">
                <a16:creationId xmlns:a16="http://schemas.microsoft.com/office/drawing/2014/main" id="{F0313C7D-4F33-D70F-6E24-7F7C86253C05}"/>
              </a:ext>
            </a:extLst>
          </p:cNvPr>
          <p:cNvSpPr>
            <a:spLocks/>
          </p:cNvSpPr>
          <p:nvPr/>
        </p:nvSpPr>
        <p:spPr>
          <a:xfrm>
            <a:off x="9838498" y="4816892"/>
            <a:ext cx="2080784" cy="17007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i-FI" sz="1000" b="1" i="0" u="none" strike="noStrike" kern="100" cap="none" spc="0" normalizeH="0" baseline="0" noProof="0" dirty="0" err="1">
                <a:ln>
                  <a:noFill/>
                </a:ln>
                <a:solidFill>
                  <a:srgbClr val="000000"/>
                </a:solidFill>
                <a:effectLst/>
                <a:uLnTx/>
                <a:uFillTx/>
                <a:latin typeface="Arial" panose="020B0604020202020204"/>
                <a:ea typeface="Calibri" panose="020F0502020204030204" pitchFamily="34" charset="0"/>
                <a:cs typeface="Arial" panose="020B0604020202020204" pitchFamily="34" charset="0"/>
              </a:rPr>
              <a:t>Asikkaan</a:t>
            </a:r>
            <a:r>
              <a:rPr kumimoji="0" lang="fi-FI" sz="1000" b="1" i="0" u="none" strike="noStrike" kern="1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rPr>
              <a:t> </a:t>
            </a:r>
            <a:r>
              <a:rPr kumimoji="0" lang="fi-FI" sz="1000" b="1" i="0" u="none" strike="noStrike" kern="100" cap="none" spc="0" normalizeH="0" baseline="0" noProof="0" dirty="0" err="1">
                <a:ln>
                  <a:noFill/>
                </a:ln>
                <a:solidFill>
                  <a:srgbClr val="000000"/>
                </a:solidFill>
                <a:effectLst/>
                <a:uLnTx/>
                <a:uFillTx/>
                <a:latin typeface="Arial" panose="020B0604020202020204"/>
                <a:ea typeface="Calibri" panose="020F0502020204030204" pitchFamily="34" charset="0"/>
                <a:cs typeface="Arial" panose="020B0604020202020204" pitchFamily="34" charset="0"/>
              </a:rPr>
              <a:t>hammaishoidosta</a:t>
            </a:r>
            <a:r>
              <a:rPr kumimoji="0" lang="fi-FI" sz="1000" b="1" i="0" u="none" strike="noStrike" kern="100" cap="none" spc="0" normalizeH="0" baseline="0" noProof="0" dirty="0">
                <a:ln>
                  <a:noFill/>
                </a:ln>
                <a:solidFill>
                  <a:srgbClr val="000000"/>
                </a:solidFill>
                <a:effectLst/>
                <a:uLnTx/>
                <a:uFillTx/>
                <a:latin typeface="Arial" panose="020B0604020202020204"/>
                <a:ea typeface="Calibri" panose="020F0502020204030204" pitchFamily="34" charset="0"/>
                <a:cs typeface="Arial" panose="020B0604020202020204" pitchFamily="34" charset="0"/>
              </a:rPr>
              <a:t> ollaan yhteydessä asiakkaan omaisiin/läheisiin, asumispalveluyksikköön.</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1" kern="100" dirty="0">
                <a:solidFill>
                  <a:srgbClr val="000000"/>
                </a:solidFill>
                <a:latin typeface="Arial" panose="020B0604020202020204"/>
                <a:ea typeface="Calibri" panose="020F0502020204030204" pitchFamily="34" charset="0"/>
                <a:cs typeface="Arial" panose="020B0604020202020204" pitchFamily="34" charset="0"/>
              </a:rPr>
              <a:t>Kotona asuvia avustetaan tilaamaan aika </a:t>
            </a:r>
            <a:r>
              <a:rPr lang="fi-FI" sz="1000" b="1" kern="100" dirty="0" err="1">
                <a:solidFill>
                  <a:srgbClr val="000000"/>
                </a:solidFill>
                <a:latin typeface="Arial" panose="020B0604020202020204"/>
                <a:ea typeface="Calibri" panose="020F0502020204030204" pitchFamily="34" charset="0"/>
                <a:cs typeface="Arial" panose="020B0604020202020204" pitchFamily="34" charset="0"/>
              </a:rPr>
              <a:t>hammaishoitoon</a:t>
            </a:r>
            <a:r>
              <a:rPr lang="fi-FI" sz="1000" b="1" kern="100" dirty="0">
                <a:solidFill>
                  <a:srgbClr val="000000"/>
                </a:solidFill>
                <a:latin typeface="Arial" panose="020B0604020202020204"/>
                <a:ea typeface="Calibri" panose="020F0502020204030204" pitchFamily="34" charset="0"/>
                <a:cs typeface="Arial" panose="020B0604020202020204" pitchFamily="34" charset="0"/>
              </a:rPr>
              <a:t>.</a:t>
            </a:r>
            <a:endParaRPr kumimoji="0" lang="fi-FI" sz="100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r>
              <a:rPr lang="fi-FI" sz="1800" b="0" i="0" kern="100" dirty="0" err="1">
                <a:effectLst/>
              </a:rPr>
              <a:t>ikäli</a:t>
            </a:r>
            <a:r>
              <a:rPr lang="fi-FI" sz="1800" b="0" i="0" kern="100" dirty="0">
                <a:effectLst/>
              </a:rPr>
              <a:t> asiakkaan omaisia/ läheisiä ei saada kiinni ja asiakkaalla on tarve saada hoitoa soitetaan päivystysapuun 116 117.</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1800" b="0" i="0" kern="100" dirty="0">
                <a:effectLst/>
              </a:rPr>
              <a:t>Asumispalveluyksikössä asuvien kohdalla ollaan yhteydessä asumispalveluyksikköön.</a:t>
            </a:r>
            <a:endParaRPr lang="fi-FI" sz="1800" i="0" dirty="0"/>
          </a:p>
          <a:p>
            <a:pPr algn="ctr"/>
            <a:endParaRPr lang="fi-FI" dirty="0"/>
          </a:p>
        </p:txBody>
      </p:sp>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Terveyden- </a:t>
            </a:r>
            <a:r>
              <a:rPr lang="fi-FI"/>
              <a:t>ja sairaanhoito</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690688"/>
            <a:ext cx="5929509" cy="4541436"/>
          </a:xfrm>
        </p:spPr>
        <p:txBody>
          <a:bodyPr numCol="1"/>
          <a:lstStyle/>
          <a:p>
            <a:pPr>
              <a:lnSpc>
                <a:spcPct val="110000"/>
              </a:lnSpc>
              <a:spcBef>
                <a:spcPts val="789"/>
              </a:spcBef>
              <a:spcAft>
                <a:spcPts val="175"/>
              </a:spcAft>
              <a:defRPr/>
            </a:pPr>
            <a:r>
              <a:rPr lang="fi-FI" dirty="0"/>
              <a:t>A</a:t>
            </a:r>
            <a:r>
              <a:rPr kumimoji="0" lang="fi-FI" sz="1200" b="0" i="0" u="none" strike="noStrike" kern="1200" cap="none" spc="0" normalizeH="0" baseline="0" noProof="0" dirty="0" err="1">
                <a:ln>
                  <a:noFill/>
                </a:ln>
                <a:effectLst/>
                <a:uLnTx/>
                <a:uFillTx/>
                <a:latin typeface="Arial" panose="020B0604020202020204" pitchFamily="34" charset="0"/>
                <a:ea typeface="+mn-ea"/>
                <a:cs typeface="Arial" panose="020B0604020202020204" pitchFamily="34" charset="0"/>
              </a:rPr>
              <a:t>siakkaat</a:t>
            </a:r>
            <a:r>
              <a:rPr kumimoji="0" lang="fi-FI" sz="12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kuuluvat julkisen terveydenhuollon piiriin. Kiireellisen ja kiireettömän sairaanhoidon </a:t>
            </a:r>
            <a:r>
              <a:rPr lang="fi-FI" b="1" dirty="0"/>
              <a:t>t</a:t>
            </a:r>
            <a:r>
              <a:rPr kumimoji="0" lang="fi-FI" sz="1200" b="1" i="0" u="none" strike="noStrike" kern="1200" cap="none" spc="0" normalizeH="0" baseline="0" noProof="0" dirty="0" err="1">
                <a:ln>
                  <a:noFill/>
                </a:ln>
                <a:effectLst/>
                <a:uLnTx/>
                <a:uFillTx/>
                <a:latin typeface="Arial" panose="020B0604020202020204" pitchFamily="34" charset="0"/>
                <a:ea typeface="+mn-ea"/>
                <a:cs typeface="Arial" panose="020B0604020202020204" pitchFamily="34" charset="0"/>
              </a:rPr>
              <a:t>oimintaohjeet</a:t>
            </a:r>
            <a:r>
              <a:rPr kumimoji="0" lang="fi-FI"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asiakkaalle ja työntekijälle on kirjattu taulukkoon. </a:t>
            </a:r>
            <a:endParaRPr kumimoji="0" lang="fi-FI" sz="12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a:lnSpc>
                <a:spcPct val="110000"/>
              </a:lnSpc>
              <a:spcBef>
                <a:spcPts val="789"/>
              </a:spcBef>
              <a:spcAft>
                <a:spcPts val="175"/>
              </a:spcAft>
              <a:defRPr/>
            </a:pPr>
            <a:r>
              <a:rPr lang="fi-FI" dirty="0"/>
              <a:t>Hammashoitoon liittyvissä asioissa asiakas voi olla yhteydessä Eloisan suun terveydenhuoltoon. Eloisan työntekijät voivat konsultoida suun terveydenhuoltoa asiakkaiden suun- ja hampaiden hoitoon liittyvissä asioissa.</a:t>
            </a:r>
            <a:endParaRPr lang="fi-FI" b="1" dirty="0"/>
          </a:p>
          <a:p>
            <a:pPr marL="0" marR="0" lvl="0" indent="0" algn="l" defTabSz="914286" eaLnBrk="1" fontAlgn="auto" latinLnBrk="0" hangingPunct="1">
              <a:lnSpc>
                <a:spcPct val="110000"/>
              </a:lnSpc>
              <a:spcBef>
                <a:spcPts val="789"/>
              </a:spcBef>
              <a:spcAft>
                <a:spcPts val="175"/>
              </a:spcAft>
              <a:buClrTx/>
              <a:buSzTx/>
              <a:buFont typeface="Arial" panose="020B0604020202020204" pitchFamily="34" charset="0"/>
              <a:buNone/>
              <a:tabLst/>
              <a:defRPr/>
            </a:pPr>
            <a:r>
              <a:rPr lang="fi-FI" dirty="0"/>
              <a:t>Kipinään tullaan </a:t>
            </a:r>
            <a:r>
              <a:rPr lang="fi-FI" dirty="0" err="1"/>
              <a:t>terveenä.Kesen</a:t>
            </a:r>
            <a:r>
              <a:rPr lang="fi-FI" dirty="0"/>
              <a:t> päivän sairastuneiden kohdalla ollaan yhteydessä omaisiin/läheisiin, asumispalveluyksikköön ja laitetaan kotiin.</a:t>
            </a:r>
          </a:p>
          <a:p>
            <a:pPr marL="0" marR="0" lvl="0" indent="0" algn="l" defTabSz="914286" eaLnBrk="1" fontAlgn="auto" latinLnBrk="0" hangingPunct="1">
              <a:lnSpc>
                <a:spcPct val="110000"/>
              </a:lnSpc>
              <a:spcBef>
                <a:spcPts val="789"/>
              </a:spcBef>
              <a:spcAft>
                <a:spcPts val="175"/>
              </a:spcAft>
              <a:buClrTx/>
              <a:buSzTx/>
              <a:buFont typeface="Arial" panose="020B0604020202020204" pitchFamily="34" charset="0"/>
              <a:buNone/>
              <a:tabLst/>
              <a:defRPr/>
            </a:pPr>
            <a:endParaRPr kumimoji="0" lang="fi-FI"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117623C-BF7D-675A-6EA2-95A43B00CBB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AE9FB064-09E2-FDC0-FF08-6861E4C4E6C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232829D7-DC47-D573-DC1B-14F087782A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1CEE5B93-2857-E530-B454-973CDBE2194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D911EFE6-CFA2-7318-2C14-12C1D0F3F7BC}"/>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2D093C5F-9F44-3986-67CF-CBC4CEDA612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TextBox 3">
            <a:extLst>
              <a:ext uri="{FF2B5EF4-FFF2-40B4-BE49-F238E27FC236}">
                <a16:creationId xmlns:a16="http://schemas.microsoft.com/office/drawing/2014/main" id="{92EFC392-6159-70EE-EA61-8A0B4662D90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aphicFrame>
        <p:nvGraphicFramePr>
          <p:cNvPr id="31" name="Taulukko 10">
            <a:extLst>
              <a:ext uri="{FF2B5EF4-FFF2-40B4-BE49-F238E27FC236}">
                <a16:creationId xmlns:a16="http://schemas.microsoft.com/office/drawing/2014/main" id="{C5892374-167E-6812-0C1A-5F99F0F0B2D3}"/>
              </a:ext>
            </a:extLst>
          </p:cNvPr>
          <p:cNvGraphicFramePr>
            <a:graphicFrameLocks noGrp="1"/>
          </p:cNvGraphicFramePr>
          <p:nvPr>
            <p:extLst>
              <p:ext uri="{D42A27DB-BD31-4B8C-83A1-F6EECF244321}">
                <p14:modId xmlns:p14="http://schemas.microsoft.com/office/powerpoint/2010/main" val="1575389780"/>
              </p:ext>
            </p:extLst>
          </p:nvPr>
        </p:nvGraphicFramePr>
        <p:xfrm>
          <a:off x="6555246" y="746530"/>
          <a:ext cx="5364036" cy="4001920"/>
        </p:xfrm>
        <a:graphic>
          <a:graphicData uri="http://schemas.openxmlformats.org/drawingml/2006/table">
            <a:tbl>
              <a:tblPr firstRow="1" bandRow="1">
                <a:tableStyleId>{7DF18680-E054-41AD-8BC1-D1AEF772440D}</a:tableStyleId>
              </a:tblPr>
              <a:tblGrid>
                <a:gridCol w="1180916">
                  <a:extLst>
                    <a:ext uri="{9D8B030D-6E8A-4147-A177-3AD203B41FA5}">
                      <a16:colId xmlns:a16="http://schemas.microsoft.com/office/drawing/2014/main" val="1243901007"/>
                    </a:ext>
                  </a:extLst>
                </a:gridCol>
                <a:gridCol w="2091560">
                  <a:extLst>
                    <a:ext uri="{9D8B030D-6E8A-4147-A177-3AD203B41FA5}">
                      <a16:colId xmlns:a16="http://schemas.microsoft.com/office/drawing/2014/main" val="1255032193"/>
                    </a:ext>
                  </a:extLst>
                </a:gridCol>
                <a:gridCol w="2091560">
                  <a:extLst>
                    <a:ext uri="{9D8B030D-6E8A-4147-A177-3AD203B41FA5}">
                      <a16:colId xmlns:a16="http://schemas.microsoft.com/office/drawing/2014/main" val="1418498046"/>
                    </a:ext>
                  </a:extLst>
                </a:gridCol>
              </a:tblGrid>
              <a:tr h="379444">
                <a:tc>
                  <a:txBody>
                    <a:bodyPr/>
                    <a:lstStyle/>
                    <a:p>
                      <a:pPr marL="0" algn="ctr" defTabSz="914286" rtl="0" eaLnBrk="1" latinLnBrk="0" hangingPunct="1"/>
                      <a:endParaRPr lang="fi-FI" sz="1800" kern="1200" dirty="0">
                        <a:solidFill>
                          <a:schemeClr val="bg1"/>
                        </a:solidFill>
                        <a:latin typeface="+mn-lt"/>
                        <a:ea typeface="+mn-ea"/>
                        <a:cs typeface="+mn-cs"/>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400" kern="1200" dirty="0">
                          <a:solidFill>
                            <a:schemeClr val="bg1"/>
                          </a:solidFill>
                          <a:latin typeface="+mn-lt"/>
                          <a:ea typeface="+mn-ea"/>
                          <a:cs typeface="+mn-cs"/>
                        </a:rPr>
                        <a:t>Toimintaohjeet</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endParaRPr lang="fi-FI" sz="1100" b="1">
                        <a:solidFill>
                          <a:schemeClr val="bg1"/>
                        </a:solidFill>
                      </a:endParaRPr>
                    </a:p>
                  </a:txBody>
                  <a:tcPr>
                    <a:lnL w="12700" cap="flat" cmpd="sng" algn="ctr">
                      <a:solidFill>
                        <a:srgbClr val="EDEDFC"/>
                      </a:solidFill>
                      <a:prstDash val="solid"/>
                      <a:round/>
                      <a:headEnd type="none" w="med" len="med"/>
                      <a:tailEnd type="none" w="med" len="med"/>
                    </a:lnL>
                    <a:solidFill>
                      <a:schemeClr val="accent5"/>
                    </a:solidFill>
                  </a:tcPr>
                </a:tc>
                <a:extLst>
                  <a:ext uri="{0D108BD9-81ED-4DB2-BD59-A6C34878D82A}">
                    <a16:rowId xmlns:a16="http://schemas.microsoft.com/office/drawing/2014/main" val="401119231"/>
                  </a:ext>
                </a:extLst>
              </a:tr>
              <a:tr h="379444">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fi-FI" sz="1100" b="1" dirty="0">
                          <a:solidFill>
                            <a:schemeClr val="bg1"/>
                          </a:solidFill>
                        </a:rPr>
                        <a:t>Asiakkaalle</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100" b="1" dirty="0">
                          <a:solidFill>
                            <a:schemeClr val="bg1"/>
                          </a:solidFill>
                        </a:rPr>
                        <a:t>Työntekijälle</a:t>
                      </a:r>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678965894"/>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Akuutti henkeä uhkaava tilanne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000" b="0" i="0" dirty="0"/>
                        <a:t>Hätätapauksissa, henkeä tai terveyttä uhkaavissa tilanteissa </a:t>
                      </a:r>
                    </a:p>
                    <a:p>
                      <a:pPr rtl="0"/>
                      <a:r>
                        <a:rPr lang="fi-FI" sz="1000" i="0" dirty="0"/>
                        <a:t>soitetaan 112. </a:t>
                      </a:r>
                    </a:p>
                    <a:p>
                      <a:pPr rtl="0"/>
                      <a:r>
                        <a:rPr lang="fi-FI" sz="1000" i="0" dirty="0"/>
                        <a:t>Ensihoito arvioi asiakkaan hoidon- ja jatkohoidon tarpeen.</a:t>
                      </a:r>
                    </a:p>
                    <a:p>
                      <a:pPr rtl="0"/>
                      <a:endParaRPr lang="fi-FI" sz="1000" b="1" i="0" dirty="0"/>
                    </a:p>
                    <a:p>
                      <a:pPr rtl="0"/>
                      <a:r>
                        <a:rPr lang="fi-FI" sz="1000" b="0" i="0" dirty="0"/>
                        <a:t>Myrkytystietokeskus </a:t>
                      </a:r>
                    </a:p>
                    <a:p>
                      <a:pPr rtl="0"/>
                      <a:r>
                        <a:rPr lang="fi-FI" sz="1000" b="0" i="0" dirty="0"/>
                        <a:t>0800 147 111</a:t>
                      </a:r>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rtl="0"/>
                      <a:r>
                        <a:rPr lang="fi-FI" sz="1000" b="0" i="0" dirty="0"/>
                        <a:t>Soitetaan 112 ja toimitaan sieltä saatujen ohjeiden mukaan. Yhteys myös omaisiin/</a:t>
                      </a:r>
                      <a:r>
                        <a:rPr lang="fi-FI" sz="1000" b="0" i="0" dirty="0" err="1"/>
                        <a:t>läheisiiin</a:t>
                      </a:r>
                      <a:r>
                        <a:rPr lang="fi-FI" sz="1000" b="0" i="0" dirty="0"/>
                        <a:t>, asumispalvelu-yksikköön</a:t>
                      </a:r>
                      <a:r>
                        <a:rPr lang="fi-FI" sz="1000" b="1" i="0" dirty="0"/>
                        <a:t>.</a:t>
                      </a:r>
                    </a:p>
                    <a:p>
                      <a:pPr rtl="0"/>
                      <a:endParaRPr lang="fi-FI" sz="1000" b="1" i="0" dirty="0"/>
                    </a:p>
                    <a:p>
                      <a:pPr rtl="0"/>
                      <a:r>
                        <a:rPr lang="fi-FI" sz="1000" b="0" i="0" dirty="0"/>
                        <a:t>Myrkytystietokeskus</a:t>
                      </a:r>
                    </a:p>
                    <a:p>
                      <a:pPr rtl="0"/>
                      <a:r>
                        <a:rPr lang="fi-FI" sz="1000" b="0" i="0" dirty="0"/>
                        <a:t>0800 147 111</a:t>
                      </a:r>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1600226"/>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Sairaanhoidon tarve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p>
                      <a:pPr rtl="0"/>
                      <a:endParaRPr lang="fi-FI" dirty="0"/>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i-FI" sz="1000" b="0" i="0" u="none" strike="noStrike" kern="100" cap="none" spc="0" normalizeH="0" baseline="0" noProof="0" dirty="0">
                          <a:ln>
                            <a:noFill/>
                          </a:ln>
                          <a:solidFill>
                            <a:schemeClr val="tx1"/>
                          </a:solidFill>
                          <a:effectLst/>
                          <a:uLnTx/>
                          <a:uFillTx/>
                          <a:latin typeface="+mn-lt"/>
                          <a:ea typeface="+mn-ea"/>
                          <a:cs typeface="+mn-cs"/>
                        </a:rPr>
                        <a:t>A</a:t>
                      </a:r>
                      <a:r>
                        <a:rPr lang="fi-FI" sz="1000" i="0" kern="100" dirty="0" err="1">
                          <a:effectLst/>
                        </a:rPr>
                        <a:t>siakas</a:t>
                      </a:r>
                      <a:r>
                        <a:rPr lang="fi-FI" sz="1000" i="0" kern="100" dirty="0">
                          <a:effectLst/>
                        </a:rPr>
                        <a:t> on yhteydessä omaisten/läheisten, asumispalveluyksikön henkilöstön kanssa  päivystysapuun 116117</a:t>
                      </a:r>
                      <a:r>
                        <a:rPr lang="fi-FI" sz="1000" b="1" i="0" kern="100" dirty="0">
                          <a:effectLst/>
                        </a:rPr>
                        <a:t>.</a:t>
                      </a:r>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rPr>
                        <a:t>Mikäli asiakkaan omaisia/ läheisiä ei saada kiinni ja asiakkaalla on tarve saada hoitoa soitetaan päivystysapuun 116 117.</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rPr>
                        <a:t>Asumispalveluyksikössä asuvien kohdalla ollaan yhteydessä asumispalveluyksikköön.</a:t>
                      </a:r>
                      <a:endParaRPr lang="fi-FI" sz="1000" i="0" dirty="0"/>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4326654"/>
                  </a:ext>
                </a:extLst>
              </a:tr>
            </a:tbl>
          </a:graphicData>
        </a:graphic>
      </p:graphicFrame>
      <p:sp>
        <p:nvSpPr>
          <p:cNvPr id="32" name="Tekstiruutu 31">
            <a:extLst>
              <a:ext uri="{FF2B5EF4-FFF2-40B4-BE49-F238E27FC236}">
                <a16:creationId xmlns:a16="http://schemas.microsoft.com/office/drawing/2014/main" id="{7C59DD13-BAE2-C530-FF53-3F867440A73E}"/>
              </a:ext>
            </a:extLst>
          </p:cNvPr>
          <p:cNvSpPr txBox="1">
            <a:spLocks/>
          </p:cNvSpPr>
          <p:nvPr/>
        </p:nvSpPr>
        <p:spPr>
          <a:xfrm>
            <a:off x="6652026" y="5337357"/>
            <a:ext cx="1168500" cy="769441"/>
          </a:xfrm>
          <a:prstGeom prst="rect">
            <a:avLst/>
          </a:prstGeom>
          <a:noFill/>
        </p:spPr>
        <p:txBody>
          <a:bodyPr wrap="square" rtlCol="0">
            <a:spAutoFit/>
          </a:bodyPr>
          <a:lstStyle/>
          <a:p>
            <a:r>
              <a:rPr lang="fi-FI" sz="1100" b="1" dirty="0"/>
              <a:t>Mikkeli</a:t>
            </a:r>
          </a:p>
          <a:p>
            <a:r>
              <a:rPr lang="fi-FI" sz="1100" dirty="0"/>
              <a:t>015 194 4410 </a:t>
            </a:r>
          </a:p>
          <a:p>
            <a:r>
              <a:rPr lang="fi-FI" sz="1100" dirty="0"/>
              <a:t>tai </a:t>
            </a:r>
            <a:r>
              <a:rPr lang="fi-FI" sz="1100" dirty="0">
                <a:hlinkClick r:id="rId6"/>
              </a:rPr>
              <a:t>Kansalaisen </a:t>
            </a:r>
          </a:p>
          <a:p>
            <a:r>
              <a:rPr lang="fi-FI" sz="1100" dirty="0">
                <a:hlinkClick r:id="rId6"/>
              </a:rPr>
              <a:t>terveyspalvelu</a:t>
            </a:r>
            <a:endParaRPr lang="fi-FI" sz="1100" dirty="0"/>
          </a:p>
        </p:txBody>
      </p:sp>
      <p:sp>
        <p:nvSpPr>
          <p:cNvPr id="33" name="Tekstiruutu 32">
            <a:extLst>
              <a:ext uri="{FF2B5EF4-FFF2-40B4-BE49-F238E27FC236}">
                <a16:creationId xmlns:a16="http://schemas.microsoft.com/office/drawing/2014/main" id="{09D456D2-A32B-D7C8-396F-F6D755C9E39C}"/>
              </a:ext>
            </a:extLst>
          </p:cNvPr>
          <p:cNvSpPr txBox="1">
            <a:spLocks/>
          </p:cNvSpPr>
          <p:nvPr/>
        </p:nvSpPr>
        <p:spPr>
          <a:xfrm>
            <a:off x="7700378" y="5279392"/>
            <a:ext cx="1870479" cy="430887"/>
          </a:xfrm>
          <a:prstGeom prst="rect">
            <a:avLst/>
          </a:prstGeom>
          <a:noFill/>
        </p:spPr>
        <p:txBody>
          <a:bodyPr wrap="square" rtlCol="0">
            <a:spAutoFit/>
          </a:bodyPr>
          <a:lstStyle/>
          <a:p>
            <a:r>
              <a:rPr lang="fi-FI" sz="1100" b="1" dirty="0"/>
              <a:t>Pieksämäki</a:t>
            </a:r>
          </a:p>
          <a:p>
            <a:r>
              <a:rPr lang="fi-FI" sz="1100" dirty="0">
                <a:solidFill>
                  <a:srgbClr val="000000"/>
                </a:solidFill>
                <a:latin typeface="Arial" panose="020B0604020202020204" pitchFamily="34" charset="0"/>
                <a:cs typeface="Arial" panose="020B0604020202020204" pitchFamily="34" charset="0"/>
              </a:rPr>
              <a:t>015 788 4350</a:t>
            </a:r>
            <a:endParaRPr lang="fi-FI" sz="1100" b="1" dirty="0"/>
          </a:p>
        </p:txBody>
      </p:sp>
      <p:sp>
        <p:nvSpPr>
          <p:cNvPr id="34" name="Tekstiruutu 33">
            <a:extLst>
              <a:ext uri="{FF2B5EF4-FFF2-40B4-BE49-F238E27FC236}">
                <a16:creationId xmlns:a16="http://schemas.microsoft.com/office/drawing/2014/main" id="{85ED7C43-3F17-E59C-56D5-237D7D84787B}"/>
              </a:ext>
            </a:extLst>
          </p:cNvPr>
          <p:cNvSpPr txBox="1">
            <a:spLocks/>
          </p:cNvSpPr>
          <p:nvPr/>
        </p:nvSpPr>
        <p:spPr>
          <a:xfrm>
            <a:off x="8748730" y="5268768"/>
            <a:ext cx="1870479" cy="430887"/>
          </a:xfrm>
          <a:prstGeom prst="rect">
            <a:avLst/>
          </a:prstGeom>
          <a:noFill/>
        </p:spPr>
        <p:txBody>
          <a:bodyPr wrap="square" rtlCol="0">
            <a:spAutoFit/>
          </a:bodyPr>
          <a:lstStyle/>
          <a:p>
            <a:r>
              <a:rPr lang="fi-FI" sz="1100" b="1" dirty="0"/>
              <a:t>Sulkava</a:t>
            </a:r>
          </a:p>
          <a:p>
            <a:r>
              <a:rPr lang="fi-FI" sz="1100" dirty="0">
                <a:solidFill>
                  <a:srgbClr val="000000"/>
                </a:solidFill>
                <a:latin typeface="Arial" panose="020B0604020202020204" pitchFamily="34" charset="0"/>
                <a:cs typeface="Arial" panose="020B0604020202020204" pitchFamily="34" charset="0"/>
              </a:rPr>
              <a:t>015 527 7167</a:t>
            </a:r>
            <a:endParaRPr lang="fi-FI" sz="1100" b="1" dirty="0"/>
          </a:p>
        </p:txBody>
      </p:sp>
      <p:sp>
        <p:nvSpPr>
          <p:cNvPr id="35" name="Tekstiruutu 34">
            <a:extLst>
              <a:ext uri="{FF2B5EF4-FFF2-40B4-BE49-F238E27FC236}">
                <a16:creationId xmlns:a16="http://schemas.microsoft.com/office/drawing/2014/main" id="{66524396-0E46-DC71-AF02-E6DA3C8AECAB}"/>
              </a:ext>
            </a:extLst>
          </p:cNvPr>
          <p:cNvSpPr txBox="1">
            <a:spLocks/>
          </p:cNvSpPr>
          <p:nvPr/>
        </p:nvSpPr>
        <p:spPr>
          <a:xfrm>
            <a:off x="7700378" y="5733876"/>
            <a:ext cx="1870479" cy="430887"/>
          </a:xfrm>
          <a:prstGeom prst="rect">
            <a:avLst/>
          </a:prstGeom>
          <a:noFill/>
        </p:spPr>
        <p:txBody>
          <a:bodyPr wrap="square" rtlCol="0">
            <a:spAutoFit/>
          </a:bodyPr>
          <a:lstStyle/>
          <a:p>
            <a:r>
              <a:rPr lang="fi-FI" sz="1100" b="1" dirty="0"/>
              <a:t>Savonlinna</a:t>
            </a:r>
          </a:p>
          <a:p>
            <a:r>
              <a:rPr lang="fi-FI" sz="1100" dirty="0">
                <a:solidFill>
                  <a:srgbClr val="000000"/>
                </a:solidFill>
                <a:latin typeface="Arial" panose="020B0604020202020204" pitchFamily="34" charset="0"/>
                <a:cs typeface="Arial" panose="020B0604020202020204" pitchFamily="34" charset="0"/>
              </a:rPr>
              <a:t>015 527 7114</a:t>
            </a:r>
            <a:endParaRPr lang="fi-FI" sz="1100" b="1" dirty="0"/>
          </a:p>
        </p:txBody>
      </p:sp>
      <p:sp>
        <p:nvSpPr>
          <p:cNvPr id="5" name="Dian numeron paikkamerkki 4">
            <a:extLst>
              <a:ext uri="{FF2B5EF4-FFF2-40B4-BE49-F238E27FC236}">
                <a16:creationId xmlns:a16="http://schemas.microsoft.com/office/drawing/2014/main" id="{168F706B-1F6F-941A-91A6-1AA2293FF0A2}"/>
              </a:ext>
            </a:extLst>
          </p:cNvPr>
          <p:cNvSpPr>
            <a:spLocks noGrp="1"/>
          </p:cNvSpPr>
          <p:nvPr>
            <p:ph type="sldNum" sz="quarter" idx="12"/>
          </p:nvPr>
        </p:nvSpPr>
        <p:spPr/>
        <p:txBody>
          <a:bodyPr/>
          <a:lstStyle/>
          <a:p>
            <a:fld id="{CF4BB44F-7B72-EC4D-BE8A-419BCE6CF7A5}" type="slidenum">
              <a:rPr lang="fi-FI" smtClean="0"/>
              <a:pPr/>
              <a:t>37</a:t>
            </a:fld>
            <a:endParaRPr lang="fi-FI" dirty="0"/>
          </a:p>
        </p:txBody>
      </p:sp>
    </p:spTree>
    <p:extLst>
      <p:ext uri="{BB962C8B-B14F-4D97-AF65-F5344CB8AC3E}">
        <p14:creationId xmlns:p14="http://schemas.microsoft.com/office/powerpoint/2010/main" val="35428114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A0EFEA6-1A1B-7361-BFC7-CA8A914BCBFA}"/>
              </a:ext>
            </a:extLst>
          </p:cNvPr>
          <p:cNvGraphicFramePr>
            <a:graphicFrameLocks noChangeAspect="1"/>
          </p:cNvGraphicFramePr>
          <p:nvPr>
            <p:custDataLst>
              <p:tags r:id="rId1"/>
            </p:custDataLst>
            <p:extLst>
              <p:ext uri="{D42A27DB-BD31-4B8C-83A1-F6EECF244321}">
                <p14:modId xmlns:p14="http://schemas.microsoft.com/office/powerpoint/2010/main" val="32891418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A0EFEA6-1A1B-7361-BFC7-CA8A914BCBF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Lääkehoito</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85578" y="1791144"/>
            <a:ext cx="5929509" cy="4320324"/>
          </a:xfrm>
        </p:spPr>
        <p:txBody>
          <a:bodyPr numCol="1"/>
          <a:lstStyle/>
          <a:p>
            <a:pPr>
              <a:lnSpc>
                <a:spcPct val="107000"/>
              </a:lnSpc>
              <a:spcAft>
                <a:spcPts val="800"/>
              </a:spcAft>
            </a:pPr>
            <a:r>
              <a:rPr lang="fi-FI" dirty="0"/>
              <a:t>Lääkehoito perustuu yksikkökohtaiseen lääkehoitosuunnitelmaan, joka on laadittu sosiaali- ja terveysministeriön </a:t>
            </a:r>
            <a:r>
              <a:rPr lang="fi-FI" dirty="0">
                <a:hlinkClick r:id="rId6"/>
              </a:rPr>
              <a:t>Turvallinen lääkehoito –oppaan</a:t>
            </a:r>
            <a:r>
              <a:rPr lang="fi-FI" dirty="0"/>
              <a:t> mukaisesti. Lääkehoitosuunnitelma on osa henkilöstön perehdyttämistä. </a:t>
            </a:r>
            <a:endPar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lvl="1">
              <a:spcBef>
                <a:spcPts val="900"/>
              </a:spcBef>
              <a:spcAft>
                <a:spcPts val="200"/>
              </a:spcAft>
            </a:pP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28" name="Suorakulmio 27">
            <a:extLst>
              <a:ext uri="{FF2B5EF4-FFF2-40B4-BE49-F238E27FC236}">
                <a16:creationId xmlns:a16="http://schemas.microsoft.com/office/drawing/2014/main" id="{6C1C9601-7A9E-5A53-CBFA-5082854D5E8A}"/>
              </a:ext>
            </a:extLst>
          </p:cNvPr>
          <p:cNvSpPr>
            <a:spLocks/>
          </p:cNvSpPr>
          <p:nvPr/>
        </p:nvSpPr>
        <p:spPr>
          <a:xfrm>
            <a:off x="451412" y="2602523"/>
            <a:ext cx="5603939" cy="334107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Lääkehoitoon liittyvät käytännöt:</a:t>
            </a:r>
          </a:p>
          <a:p>
            <a:endParaRPr lang="fi-FI" sz="1200" dirty="0">
              <a:solidFill>
                <a:schemeClr val="tx1"/>
              </a:solidFill>
            </a:endParaRPr>
          </a:p>
          <a:p>
            <a:r>
              <a:rPr lang="fi-FI" sz="1200" b="1" dirty="0">
                <a:solidFill>
                  <a:schemeClr val="tx1"/>
                </a:solidFill>
              </a:rPr>
              <a:t>Henkilöstöllä Eloisan lääkesuunnitelman mukaiset lääkeluvat. </a:t>
            </a:r>
          </a:p>
          <a:p>
            <a:endParaRPr lang="fi-FI" sz="1200" b="1" dirty="0">
              <a:solidFill>
                <a:schemeClr val="tx1"/>
              </a:solidFill>
            </a:endParaRPr>
          </a:p>
          <a:p>
            <a:r>
              <a:rPr lang="fi-FI" sz="1200" b="1" dirty="0">
                <a:solidFill>
                  <a:schemeClr val="tx1"/>
                </a:solidFill>
              </a:rPr>
              <a:t>Ajantasainen hyväksytty lääkesuunnitelma on kaikkien tiedossa.</a:t>
            </a:r>
          </a:p>
          <a:p>
            <a:endParaRPr lang="fi-FI" sz="1200" b="1" dirty="0">
              <a:solidFill>
                <a:schemeClr val="tx1"/>
              </a:solidFill>
            </a:endParaRPr>
          </a:p>
          <a:p>
            <a:r>
              <a:rPr lang="fi-FI" sz="1200" b="1" dirty="0">
                <a:solidFill>
                  <a:schemeClr val="tx1"/>
                </a:solidFill>
              </a:rPr>
              <a:t>Kipinän asiakkaiden lääkehoidonvastuu on asiakkaiden kotona tai asumispalveluyksikössä. </a:t>
            </a:r>
          </a:p>
          <a:p>
            <a:endParaRPr lang="fi-FI" sz="1200" b="1" dirty="0">
              <a:solidFill>
                <a:schemeClr val="tx1"/>
              </a:solidFill>
            </a:endParaRPr>
          </a:p>
          <a:p>
            <a:r>
              <a:rPr lang="fi-FI" sz="1200" b="1" dirty="0">
                <a:solidFill>
                  <a:schemeClr val="tx1"/>
                </a:solidFill>
              </a:rPr>
              <a:t>Kipinässä annetaan asiakkaalle vain ne lääkkeet, jotka ovat </a:t>
            </a:r>
            <a:r>
              <a:rPr lang="fi-FI" sz="1200" b="1" dirty="0" err="1">
                <a:solidFill>
                  <a:schemeClr val="tx1"/>
                </a:solidFill>
              </a:rPr>
              <a:t>välttämättö</a:t>
            </a:r>
            <a:r>
              <a:rPr lang="fi-FI" sz="1200" b="1" dirty="0">
                <a:solidFill>
                  <a:schemeClr val="tx1"/>
                </a:solidFill>
              </a:rPr>
              <a:t>- </a:t>
            </a:r>
            <a:r>
              <a:rPr lang="fi-FI" sz="1200" b="1" dirty="0" err="1">
                <a:solidFill>
                  <a:schemeClr val="tx1"/>
                </a:solidFill>
              </a:rPr>
              <a:t>miä</a:t>
            </a:r>
            <a:r>
              <a:rPr lang="fi-FI" sz="1200" b="1" dirty="0">
                <a:solidFill>
                  <a:schemeClr val="tx1"/>
                </a:solidFill>
              </a:rPr>
              <a:t> asiakkaan Kipinässä olo aikana.</a:t>
            </a:r>
          </a:p>
          <a:p>
            <a:endParaRPr lang="fi-FI" sz="1200" b="1" dirty="0">
              <a:solidFill>
                <a:schemeClr val="tx1"/>
              </a:solidFill>
            </a:endParaRPr>
          </a:p>
          <a:p>
            <a:r>
              <a:rPr lang="fi-FI" sz="1200" b="1" dirty="0">
                <a:solidFill>
                  <a:schemeClr val="tx1"/>
                </a:solidFill>
              </a:rPr>
              <a:t>Kipinässä ei jaeta lääkkeitä. Lääkkeet tulevat Kipinään valmiina jaettuna dosettiin tai alkuperäispakkauksessa. Lääkkeet annetaan tai lääkkeen ottoa seurataan ja ohjataan yksilöllisen lääkesuunnitelman mukaisesti. </a:t>
            </a:r>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5" name="Content Placeholder 3">
            <a:extLst>
              <a:ext uri="{FF2B5EF4-FFF2-40B4-BE49-F238E27FC236}">
                <a16:creationId xmlns:a16="http://schemas.microsoft.com/office/drawing/2014/main" id="{61825087-7435-2446-F913-686B18092FC5}"/>
              </a:ext>
            </a:extLst>
          </p:cNvPr>
          <p:cNvSpPr txBox="1">
            <a:spLocks/>
          </p:cNvSpPr>
          <p:nvPr/>
        </p:nvSpPr>
        <p:spPr>
          <a:xfrm>
            <a:off x="6415087" y="1766840"/>
            <a:ext cx="5497280" cy="4320324"/>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defRPr/>
            </a:pPr>
            <a:endParaRPr lang="fi-FI" i="1" dirty="0">
              <a:solidFill>
                <a:schemeClr val="accent5"/>
              </a:solidFill>
            </a:endParaRPr>
          </a:p>
        </p:txBody>
      </p:sp>
      <p:sp>
        <p:nvSpPr>
          <p:cNvPr id="12" name="Suorakulmio: Pyöristetyt kulmat 11">
            <a:extLst>
              <a:ext uri="{FF2B5EF4-FFF2-40B4-BE49-F238E27FC236}">
                <a16:creationId xmlns:a16="http://schemas.microsoft.com/office/drawing/2014/main" id="{E4D19384-2430-C12E-525C-E97A1E1A4DE1}"/>
              </a:ext>
            </a:extLst>
          </p:cNvPr>
          <p:cNvSpPr>
            <a:spLocks/>
          </p:cNvSpPr>
          <p:nvPr/>
        </p:nvSpPr>
        <p:spPr>
          <a:xfrm>
            <a:off x="6417322" y="6079826"/>
            <a:ext cx="5218918" cy="538111"/>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buClr>
                <a:schemeClr val="tx1"/>
              </a:buClr>
            </a:pPr>
            <a:r>
              <a:rPr lang="fi-FI" sz="1000" b="1" dirty="0">
                <a:solidFill>
                  <a:schemeClr val="tx1"/>
                </a:solidFill>
              </a:rPr>
              <a:t>Lue lisää: </a:t>
            </a:r>
          </a:p>
          <a:p>
            <a:pPr marL="285750" lvl="1" indent="-285750" defTabSz="914286">
              <a:spcBef>
                <a:spcPts val="300"/>
              </a:spcBef>
              <a:buFont typeface="Arial" panose="020B0604020202020204" pitchFamily="34" charset="0"/>
              <a:buChar char="•"/>
              <a:defRPr/>
            </a:pPr>
            <a:r>
              <a:rPr lang="fi-FI" sz="1000" dirty="0">
                <a:solidFill>
                  <a:schemeClr val="tx1"/>
                </a:solidFill>
                <a:hlinkClick r:id="rId7">
                  <a:extLst>
                    <a:ext uri="{A12FA001-AC4F-418D-AE19-62706E023703}">
                      <ahyp:hlinkClr xmlns:ahyp="http://schemas.microsoft.com/office/drawing/2018/hyperlinkcolor" val="tx"/>
                    </a:ext>
                  </a:extLst>
                </a:hlinkClick>
              </a:rPr>
              <a:t>Sosiaalihuollon palveluasumisyksikön rajattu lääkevarasto</a:t>
            </a:r>
            <a:r>
              <a:rPr lang="fi-FI" sz="1000" dirty="0">
                <a:solidFill>
                  <a:schemeClr val="tx1"/>
                </a:solidFill>
              </a:rPr>
              <a:t> - Valvira</a:t>
            </a:r>
            <a:endPar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endParaRPr>
          </a:p>
        </p:txBody>
      </p:sp>
      <p:sp>
        <p:nvSpPr>
          <p:cNvPr id="29" name="Dian numeron paikkamerkki 28">
            <a:extLst>
              <a:ext uri="{FF2B5EF4-FFF2-40B4-BE49-F238E27FC236}">
                <a16:creationId xmlns:a16="http://schemas.microsoft.com/office/drawing/2014/main" id="{53D7F4F8-4D47-74D9-AFB8-63F5682C9A33}"/>
              </a:ext>
            </a:extLst>
          </p:cNvPr>
          <p:cNvSpPr>
            <a:spLocks noGrp="1"/>
          </p:cNvSpPr>
          <p:nvPr>
            <p:ph type="sldNum" sz="quarter" idx="12"/>
          </p:nvPr>
        </p:nvSpPr>
        <p:spPr/>
        <p:txBody>
          <a:bodyPr/>
          <a:lstStyle/>
          <a:p>
            <a:fld id="{CF4BB44F-7B72-EC4D-BE8A-419BCE6CF7A5}" type="slidenum">
              <a:rPr lang="fi-FI" smtClean="0"/>
              <a:pPr/>
              <a:t>38</a:t>
            </a:fld>
            <a:endParaRPr lang="fi-FI" dirty="0"/>
          </a:p>
        </p:txBody>
      </p:sp>
    </p:spTree>
    <p:extLst>
      <p:ext uri="{BB962C8B-B14F-4D97-AF65-F5344CB8AC3E}">
        <p14:creationId xmlns:p14="http://schemas.microsoft.com/office/powerpoint/2010/main" val="35415156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11AB63F-F3FB-9857-00F7-D1FD87E7934E}"/>
              </a:ext>
            </a:extLst>
          </p:cNvPr>
          <p:cNvGraphicFramePr>
            <a:graphicFrameLocks noChangeAspect="1"/>
          </p:cNvGraphicFramePr>
          <p:nvPr>
            <p:custDataLst>
              <p:tags r:id="rId1"/>
            </p:custDataLst>
            <p:extLst>
              <p:ext uri="{D42A27DB-BD31-4B8C-83A1-F6EECF244321}">
                <p14:modId xmlns:p14="http://schemas.microsoft.com/office/powerpoint/2010/main" val="17694881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11AB63F-F3FB-9857-00F7-D1FD87E7934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Monialainen yhteistyö</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7"/>
            <a:ext cx="11289174" cy="4379864"/>
          </a:xfrm>
        </p:spPr>
        <p:txBody>
          <a:bodyPr numCol="2"/>
          <a:lstStyle/>
          <a:p>
            <a:pPr marL="0" lvl="1">
              <a:lnSpc>
                <a:spcPct val="110000"/>
              </a:lnSpc>
              <a:spcBef>
                <a:spcPts val="789"/>
              </a:spcBef>
              <a:spcAft>
                <a:spcPts val="175"/>
              </a:spcAft>
            </a:pPr>
            <a:r>
              <a:rPr lang="fi-FI" sz="1200" dirty="0">
                <a:ea typeface="Inter" panose="02000503000000020004" pitchFamily="2" charset="0"/>
              </a:rPr>
              <a:t>Kipinän asiakkaat voivat</a:t>
            </a:r>
            <a:r>
              <a:rPr lang="fi-FI" dirty="0">
                <a:ea typeface="Inter" panose="02000503000000020004" pitchFamily="2" charset="0"/>
              </a:rPr>
              <a:t> tarvita useita palveluja yhtä aikaisesti ja asiakkaiden siirtymät palveluista toiseen ovat osoittautuneet erityisen riskialttiiksi. Jotta palvelukokonaisuus on katkeamaton ja asiakkaan kannalta toimiva ja hänen tarpeitaan vastaava, vaaditan palvelunantajien välistä yhteistyötä, jossa erityisen tärkeää on tiedonkulku eri toimijoiden välillä.</a:t>
            </a:r>
          </a:p>
          <a:p>
            <a:pPr marL="0" lvl="1">
              <a:lnSpc>
                <a:spcPct val="110000"/>
              </a:lnSpc>
              <a:spcBef>
                <a:spcPts val="789"/>
              </a:spcBef>
              <a:spcAft>
                <a:spcPts val="175"/>
              </a:spcAft>
            </a:pPr>
            <a:r>
              <a:rPr lang="fi-FI" sz="1200" dirty="0">
                <a:ea typeface="Inter" panose="02000503000000020004" pitchFamily="2" charset="0"/>
              </a:rPr>
              <a:t>Asiakkaan tuki- ja yhteistyöverkoston ytimessä on asiakkaan omaiset ja läheiset sekä muu sosiaalinen verkosto. </a:t>
            </a:r>
          </a:p>
          <a:p>
            <a:pPr marL="0" lvl="1">
              <a:lnSpc>
                <a:spcPct val="110000"/>
              </a:lnSpc>
              <a:spcBef>
                <a:spcPts val="789"/>
              </a:spcBef>
              <a:spcAft>
                <a:spcPts val="175"/>
              </a:spcAft>
            </a:pPr>
            <a:r>
              <a:rPr lang="fi-FI" dirty="0">
                <a:ea typeface="Inter" panose="02000503000000020004" pitchFamily="2" charset="0"/>
              </a:rPr>
              <a:t>Teemme monialaista yhteistyötä asiakkaan asioissa asiakkaan yksilöllisen verkoston kanssa. Lähtökohtana on, että yhteydenpito perustuu asiakkaan suostumukseen. Jokaiselle Kipinän asiakkaalle on nimetty omat ohjaajat, jotka huolehtivat, että yhteydenpito omaisiin/läheisiin, asumispalveluyksiköihin on säännöllistä ja toimivaa. Yhteistyön ja tiedonkulun toteutuminen muiden asiakkaan hoitoon liittyvien tahojen kanssa tapahtuu pääsääntöisesti suunnitellusti neuvotteluissa ja asiakassuunnitelma palavereissa. Sopimuksen ja tarpeen mukaan yhteyttä pidetään myös muulloin puhelimitse ja sähköpostilla tietosuoja huomioiden.</a:t>
            </a:r>
            <a:endParaRPr lang="fi-FI" sz="1200" dirty="0">
              <a:ea typeface="Inter" panose="02000503000000020004" pitchFamily="2" charset="0"/>
            </a:endParaRPr>
          </a:p>
          <a:p>
            <a:pPr marL="0" lvl="1">
              <a:lnSpc>
                <a:spcPct val="110000"/>
              </a:lnSpc>
              <a:spcBef>
                <a:spcPts val="789"/>
              </a:spcBef>
              <a:spcAft>
                <a:spcPts val="175"/>
              </a:spcAft>
            </a:pPr>
            <a:endParaRPr lang="fi-FI" sz="1200" dirty="0">
              <a:highlight>
                <a:srgbClr val="FFFF00"/>
              </a:highlight>
              <a:ea typeface="Inter" panose="02000503000000020004" pitchFamily="2"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A2E593F5-B3AC-F6D3-9AF2-8592448E1089}"/>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63DA40A7-1D27-6AF1-FB21-7CF6DF143D7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41358E4-97C6-2504-9F48-43C2FFF719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04BFABD8-4EEE-F943-2760-5F4BE9831BD0}"/>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60F03011-7C4F-0ABD-A43A-D9A84383C3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AB8FBAB0-DE58-47FC-BA23-AD611B3B2EA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pic>
        <p:nvPicPr>
          <p:cNvPr id="28" name="Graphic 27">
            <a:extLst>
              <a:ext uri="{FF2B5EF4-FFF2-40B4-BE49-F238E27FC236}">
                <a16:creationId xmlns:a16="http://schemas.microsoft.com/office/drawing/2014/main" id="{305AE79F-467E-97E6-A501-9C93622110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45588" y="2848915"/>
            <a:ext cx="5132438" cy="3762077"/>
          </a:xfrm>
          <a:prstGeom prst="rect">
            <a:avLst/>
          </a:prstGeom>
        </p:spPr>
      </p:pic>
      <p:sp>
        <p:nvSpPr>
          <p:cNvPr id="5" name="Dian numeron paikkamerkki 4">
            <a:extLst>
              <a:ext uri="{FF2B5EF4-FFF2-40B4-BE49-F238E27FC236}">
                <a16:creationId xmlns:a16="http://schemas.microsoft.com/office/drawing/2014/main" id="{6F023D0D-0051-7A36-3C0F-16AA3AF1E745}"/>
              </a:ext>
            </a:extLst>
          </p:cNvPr>
          <p:cNvSpPr>
            <a:spLocks noGrp="1"/>
          </p:cNvSpPr>
          <p:nvPr>
            <p:ph type="sldNum" sz="quarter" idx="12"/>
          </p:nvPr>
        </p:nvSpPr>
        <p:spPr/>
        <p:txBody>
          <a:bodyPr/>
          <a:lstStyle/>
          <a:p>
            <a:fld id="{CF4BB44F-7B72-EC4D-BE8A-419BCE6CF7A5}" type="slidenum">
              <a:rPr lang="fi-FI" smtClean="0"/>
              <a:pPr/>
              <a:t>39</a:t>
            </a:fld>
            <a:endParaRPr lang="fi-FI" dirty="0"/>
          </a:p>
        </p:txBody>
      </p:sp>
    </p:spTree>
    <p:extLst>
      <p:ext uri="{BB962C8B-B14F-4D97-AF65-F5344CB8AC3E}">
        <p14:creationId xmlns:p14="http://schemas.microsoft.com/office/powerpoint/2010/main" val="2253053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DDE614D-3FA3-3F74-6ADC-6B4B6BA60946}"/>
              </a:ext>
            </a:extLst>
          </p:cNvPr>
          <p:cNvGraphicFramePr>
            <a:graphicFrameLocks noChangeAspect="1"/>
          </p:cNvGraphicFramePr>
          <p:nvPr>
            <p:custDataLst>
              <p:tags r:id="rId1"/>
            </p:custDataLst>
            <p:extLst>
              <p:ext uri="{D42A27DB-BD31-4B8C-83A1-F6EECF244321}">
                <p14:modId xmlns:p14="http://schemas.microsoft.com/office/powerpoint/2010/main" val="6497315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8" name="think-cell data - do not delete" hidden="1">
                        <a:extLst>
                          <a:ext uri="{FF2B5EF4-FFF2-40B4-BE49-F238E27FC236}">
                            <a16:creationId xmlns:a16="http://schemas.microsoft.com/office/drawing/2014/main" id="{2DDE614D-3FA3-3F74-6ADC-6B4B6BA6094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6" name="think-cell data - do not delete" hidden="1">
            <a:extLst>
              <a:ext uri="{FF2B5EF4-FFF2-40B4-BE49-F238E27FC236}">
                <a16:creationId xmlns:a16="http://schemas.microsoft.com/office/drawing/2014/main" id="{4DB6FA56-CE24-59EF-B856-58208A307FA5}"/>
              </a:ext>
            </a:extLst>
          </p:cNvPr>
          <p:cNvGraphicFramePr>
            <a:graphicFrameLocks noChangeAspect="1"/>
          </p:cNvGraphicFramePr>
          <p:nvPr>
            <p:custDataLst>
              <p:tags r:id="rId2"/>
            </p:custDataLst>
            <p:extLst>
              <p:ext uri="{D42A27DB-BD31-4B8C-83A1-F6EECF244321}">
                <p14:modId xmlns:p14="http://schemas.microsoft.com/office/powerpoint/2010/main" val="982562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6" name="think-cell data - do not delete" hidden="1">
                        <a:extLst>
                          <a:ext uri="{FF2B5EF4-FFF2-40B4-BE49-F238E27FC236}">
                            <a16:creationId xmlns:a16="http://schemas.microsoft.com/office/drawing/2014/main" id="{4DB6FA56-CE24-59EF-B856-58208A307FA5}"/>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pic>
        <p:nvPicPr>
          <p:cNvPr id="10" name="Picture 9">
            <a:extLst>
              <a:ext uri="{FF2B5EF4-FFF2-40B4-BE49-F238E27FC236}">
                <a16:creationId xmlns:a16="http://schemas.microsoft.com/office/drawing/2014/main" id="{B73BF0E0-7D20-F95C-B0A8-7C1FFED0501E}"/>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2533297" y="2012035"/>
            <a:ext cx="7287353" cy="7287353"/>
          </a:xfrm>
          <a:prstGeom prst="pie">
            <a:avLst>
              <a:gd name="adj1" fmla="val 16195629"/>
              <a:gd name="adj2" fmla="val 20225"/>
            </a:avLst>
          </a:prstGeom>
        </p:spPr>
      </p:pic>
      <p:pic>
        <p:nvPicPr>
          <p:cNvPr id="5" name="Picture 4" descr="A person in a car&#10;&#10;Description automatically generated">
            <a:extLst>
              <a:ext uri="{FF2B5EF4-FFF2-40B4-BE49-F238E27FC236}">
                <a16:creationId xmlns:a16="http://schemas.microsoft.com/office/drawing/2014/main" id="{63F2CAFE-D2E7-F042-97AE-2BA700210311}"/>
              </a:ext>
            </a:extLst>
          </p:cNvPr>
          <p:cNvPicPr>
            <a:picLocks noChangeAspect="1"/>
          </p:cNvPicPr>
          <p:nvPr/>
        </p:nvPicPr>
        <p:blipFill rotWithShape="1">
          <a:blip r:embed="rId9" cstate="screen">
            <a:alphaModFix/>
            <a:extLst>
              <a:ext uri="{28A0092B-C50C-407E-A947-70E740481C1C}">
                <a14:useLocalDpi xmlns:a14="http://schemas.microsoft.com/office/drawing/2010/main"/>
              </a:ext>
            </a:extLst>
          </a:blip>
          <a:srcRect/>
          <a:stretch/>
        </p:blipFill>
        <p:spPr>
          <a:xfrm>
            <a:off x="2329201" y="2012355"/>
            <a:ext cx="7466398" cy="7361999"/>
          </a:xfrm>
          <a:prstGeom prst="pie">
            <a:avLst>
              <a:gd name="adj1" fmla="val 10816658"/>
              <a:gd name="adj2" fmla="val 16200000"/>
            </a:avLst>
          </a:prstGeom>
        </p:spPr>
      </p:pic>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rgbClr val="00008B"/>
                </a:solidFill>
                <a:effectLst/>
                <a:uLnTx/>
                <a:uFillTx/>
                <a:latin typeface="Arial Black" panose="020B0604020202020204" pitchFamily="34" charset="0"/>
                <a:ea typeface="+mj-ea"/>
              </a:rPr>
              <a:t>Monialaisen yhteistyön eri </a:t>
            </a:r>
            <a:r>
              <a:rPr kumimoji="0" lang="fi-FI" sz="2800" b="1" i="0" u="none" strike="noStrike" kern="1200" cap="none" spc="0" normalizeH="0" baseline="0" noProof="0">
                <a:ln>
                  <a:noFill/>
                </a:ln>
                <a:solidFill>
                  <a:srgbClr val="00008B"/>
                </a:solidFill>
                <a:effectLst/>
                <a:uLnTx/>
                <a:uFillTx/>
                <a:latin typeface="Arial Black" panose="020B0604020202020204" pitchFamily="34" charset="0"/>
                <a:ea typeface="+mj-ea"/>
              </a:rPr>
              <a:t>tahot </a:t>
            </a:r>
            <a:endParaRPr kumimoji="0" lang="fi-FI" sz="2600" b="1" i="0" u="none" strike="noStrike" kern="1200" cap="none" spc="0" normalizeH="0" baseline="0" noProof="0" dirty="0">
              <a:ln>
                <a:noFill/>
              </a:ln>
              <a:solidFill>
                <a:srgbClr val="00008B"/>
              </a:solidFill>
              <a:effectLst/>
              <a:uLnTx/>
              <a:uFillTx/>
              <a:latin typeface="Arial Black" panose="020B0604020202020204" pitchFamily="34" charset="0"/>
              <a:ea typeface="+mj-ea"/>
            </a:endParaRPr>
          </a:p>
        </p:txBody>
      </p:sp>
      <p:grpSp>
        <p:nvGrpSpPr>
          <p:cNvPr id="14" name="Group 13">
            <a:extLst>
              <a:ext uri="{FF2B5EF4-FFF2-40B4-BE49-F238E27FC236}">
                <a16:creationId xmlns:a16="http://schemas.microsoft.com/office/drawing/2014/main" id="{590E0E51-80D9-04DF-96BF-7A4BCDC6D8DE}"/>
              </a:ext>
            </a:extLst>
          </p:cNvPr>
          <p:cNvGrpSpPr/>
          <p:nvPr/>
        </p:nvGrpSpPr>
        <p:grpSpPr>
          <a:xfrm>
            <a:off x="2362810" y="1986376"/>
            <a:ext cx="7466380" cy="7362000"/>
            <a:chOff x="2444534" y="2503266"/>
            <a:chExt cx="7466380" cy="7360514"/>
          </a:xfrm>
        </p:grpSpPr>
        <p:sp>
          <p:nvSpPr>
            <p:cNvPr id="19" name="Pie 18">
              <a:extLst>
                <a:ext uri="{FF2B5EF4-FFF2-40B4-BE49-F238E27FC236}">
                  <a16:creationId xmlns:a16="http://schemas.microsoft.com/office/drawing/2014/main" id="{AAA43A15-A57D-44FD-FF04-3CCA3DCF79DC}"/>
                </a:ext>
              </a:extLst>
            </p:cNvPr>
            <p:cNvSpPr/>
            <p:nvPr/>
          </p:nvSpPr>
          <p:spPr>
            <a:xfrm>
              <a:off x="2444534" y="2503267"/>
              <a:ext cx="7360512" cy="7360513"/>
            </a:xfrm>
            <a:prstGeom prst="pie">
              <a:avLst>
                <a:gd name="adj1" fmla="val 10819558"/>
                <a:gd name="adj2" fmla="val 16200000"/>
              </a:avLst>
            </a:prstGeom>
            <a:noFill/>
            <a:ln w="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0" name="Pie 19">
              <a:extLst>
                <a:ext uri="{FF2B5EF4-FFF2-40B4-BE49-F238E27FC236}">
                  <a16:creationId xmlns:a16="http://schemas.microsoft.com/office/drawing/2014/main" id="{8D613C6B-C813-633E-8603-462B0EC403E5}"/>
                </a:ext>
              </a:extLst>
            </p:cNvPr>
            <p:cNvSpPr/>
            <p:nvPr/>
          </p:nvSpPr>
          <p:spPr>
            <a:xfrm rot="5400000">
              <a:off x="2550401" y="2503267"/>
              <a:ext cx="7360513" cy="7360512"/>
            </a:xfrm>
            <a:prstGeom prst="pie">
              <a:avLst>
                <a:gd name="adj1" fmla="val 10819558"/>
                <a:gd name="adj2" fmla="val 16200000"/>
              </a:avLst>
            </a:prstGeom>
            <a:noFill/>
            <a:ln w="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21" name="Rectangle 20">
            <a:extLst>
              <a:ext uri="{FF2B5EF4-FFF2-40B4-BE49-F238E27FC236}">
                <a16:creationId xmlns:a16="http://schemas.microsoft.com/office/drawing/2014/main" id="{9625E154-56F7-1955-CD23-312B851F5FA6}"/>
              </a:ext>
            </a:extLst>
          </p:cNvPr>
          <p:cNvSpPr/>
          <p:nvPr/>
        </p:nvSpPr>
        <p:spPr>
          <a:xfrm>
            <a:off x="4190554" y="3105879"/>
            <a:ext cx="1609735" cy="338554"/>
          </a:xfrm>
          <a:prstGeom prst="rect">
            <a:avLst/>
          </a:prstGeom>
        </p:spPr>
        <p:txBody>
          <a:bodyPr wrap="non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100" normalizeH="0" baseline="0" noProof="0" dirty="0">
                <a:ln>
                  <a:noFill/>
                </a:ln>
                <a:solidFill>
                  <a:srgbClr val="00FF00">
                    <a:lumMod val="40000"/>
                    <a:lumOff val="60000"/>
                  </a:srgbClr>
                </a:solidFill>
                <a:effectLst/>
                <a:uLnTx/>
                <a:uFillTx/>
                <a:latin typeface="Arial" panose="020B0604020202020204"/>
                <a:ea typeface="+mn-ea"/>
                <a:cs typeface="+mn-cs"/>
              </a:rPr>
              <a:t>TYÖNTEKIJÄ</a:t>
            </a:r>
          </a:p>
        </p:txBody>
      </p:sp>
      <p:sp>
        <p:nvSpPr>
          <p:cNvPr id="22" name="Rectangle 21">
            <a:extLst>
              <a:ext uri="{FF2B5EF4-FFF2-40B4-BE49-F238E27FC236}">
                <a16:creationId xmlns:a16="http://schemas.microsoft.com/office/drawing/2014/main" id="{6E35913B-8DCD-F1BB-ECEA-FDBE6C1D76F4}"/>
              </a:ext>
            </a:extLst>
          </p:cNvPr>
          <p:cNvSpPr/>
          <p:nvPr/>
        </p:nvSpPr>
        <p:spPr>
          <a:xfrm>
            <a:off x="6461616" y="2859658"/>
            <a:ext cx="1194558" cy="584775"/>
          </a:xfrm>
          <a:prstGeom prst="rect">
            <a:avLst/>
          </a:prstGeom>
        </p:spPr>
        <p:txBody>
          <a:bodyPr wrap="non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br>
              <a:rPr kumimoji="0" lang="fi-FI" sz="1600" b="1" i="0" u="none" strike="noStrike" kern="1200" cap="none" spc="100" normalizeH="0" baseline="0" noProof="0" dirty="0">
                <a:ln>
                  <a:noFill/>
                </a:ln>
                <a:solidFill>
                  <a:srgbClr val="00FF00">
                    <a:lumMod val="50000"/>
                  </a:srgbClr>
                </a:solidFill>
                <a:effectLst/>
                <a:uLnTx/>
                <a:uFillTx/>
                <a:latin typeface="Arial" panose="020B0604020202020204"/>
                <a:ea typeface="+mn-ea"/>
                <a:cs typeface="+mn-cs"/>
              </a:rPr>
            </a:br>
            <a:r>
              <a:rPr kumimoji="0" lang="fi-FI" sz="1600" b="1" i="0" u="none" strike="noStrike" kern="1200" cap="none" spc="100" normalizeH="0" baseline="0" noProof="0" dirty="0">
                <a:ln>
                  <a:noFill/>
                </a:ln>
                <a:solidFill>
                  <a:srgbClr val="00FF00">
                    <a:lumMod val="50000"/>
                  </a:srgbClr>
                </a:solidFill>
                <a:effectLst/>
                <a:uLnTx/>
                <a:uFillTx/>
                <a:latin typeface="Arial" panose="020B0604020202020204"/>
                <a:ea typeface="+mn-ea"/>
                <a:cs typeface="+mn-cs"/>
              </a:rPr>
              <a:t>ASIAKAS</a:t>
            </a:r>
          </a:p>
        </p:txBody>
      </p:sp>
      <p:sp>
        <p:nvSpPr>
          <p:cNvPr id="24" name="Rectangle 23">
            <a:extLst>
              <a:ext uri="{FF2B5EF4-FFF2-40B4-BE49-F238E27FC236}">
                <a16:creationId xmlns:a16="http://schemas.microsoft.com/office/drawing/2014/main" id="{8BB38C84-654C-94C3-258A-2991C4D7658F}"/>
              </a:ext>
            </a:extLst>
          </p:cNvPr>
          <p:cNvSpPr/>
          <p:nvPr/>
        </p:nvSpPr>
        <p:spPr>
          <a:xfrm>
            <a:off x="9283345" y="3231149"/>
            <a:ext cx="2729232" cy="323165"/>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Omaiset ja läheiset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E8153A54-8F50-06A7-09B7-EE377641ECDC}"/>
              </a:ext>
            </a:extLst>
          </p:cNvPr>
          <p:cNvSpPr/>
          <p:nvPr/>
        </p:nvSpPr>
        <p:spPr>
          <a:xfrm>
            <a:off x="-204838" y="3039304"/>
            <a:ext cx="3176344"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sosiaali-</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palveluiden yksiköt</a:t>
            </a:r>
          </a:p>
        </p:txBody>
      </p:sp>
      <p:sp>
        <p:nvSpPr>
          <p:cNvPr id="26" name="Rectangle 25">
            <a:extLst>
              <a:ext uri="{FF2B5EF4-FFF2-40B4-BE49-F238E27FC236}">
                <a16:creationId xmlns:a16="http://schemas.microsoft.com/office/drawing/2014/main" id="{EA72B883-B1F1-1470-EC26-7A8A14D57A80}"/>
              </a:ext>
            </a:extLst>
          </p:cNvPr>
          <p:cNvSpPr/>
          <p:nvPr/>
        </p:nvSpPr>
        <p:spPr>
          <a:xfrm>
            <a:off x="7851918" y="1551867"/>
            <a:ext cx="2862854" cy="553998"/>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 sosiaalinen verkosto </a:t>
            </a:r>
            <a:b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b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 ystävät ja naapurit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1" name="Ryhmä 30">
            <a:extLst>
              <a:ext uri="{FF2B5EF4-FFF2-40B4-BE49-F238E27FC236}">
                <a16:creationId xmlns:a16="http://schemas.microsoft.com/office/drawing/2014/main" id="{D1DC9E74-1C84-FB13-EB18-265FFED12C69}"/>
              </a:ext>
            </a:extLst>
          </p:cNvPr>
          <p:cNvGrpSpPr/>
          <p:nvPr/>
        </p:nvGrpSpPr>
        <p:grpSpPr>
          <a:xfrm>
            <a:off x="9723322" y="4251441"/>
            <a:ext cx="2559893" cy="1415192"/>
            <a:chOff x="9702531" y="3885621"/>
            <a:chExt cx="2559893" cy="1415192"/>
          </a:xfrm>
        </p:grpSpPr>
        <p:sp>
          <p:nvSpPr>
            <p:cNvPr id="32" name="Rectangle 31">
              <a:extLst>
                <a:ext uri="{FF2B5EF4-FFF2-40B4-BE49-F238E27FC236}">
                  <a16:creationId xmlns:a16="http://schemas.microsoft.com/office/drawing/2014/main" id="{8946108A-FA88-7EEB-B376-A32A1D325A71}"/>
                </a:ext>
              </a:extLst>
            </p:cNvPr>
            <p:cNvSpPr/>
            <p:nvPr/>
          </p:nvSpPr>
          <p:spPr>
            <a:xfrm>
              <a:off x="9702531" y="3885621"/>
              <a:ext cx="2149425"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rPr>
                <a:t>Matalan kynnyksen pisteet</a:t>
              </a:r>
            </a:p>
          </p:txBody>
        </p:sp>
        <p:sp>
          <p:nvSpPr>
            <p:cNvPr id="33" name="Rectangle 32">
              <a:extLst>
                <a:ext uri="{FF2B5EF4-FFF2-40B4-BE49-F238E27FC236}">
                  <a16:creationId xmlns:a16="http://schemas.microsoft.com/office/drawing/2014/main" id="{637B7322-786B-DF78-EEC2-D67A6A598E98}"/>
                </a:ext>
              </a:extLst>
            </p:cNvPr>
            <p:cNvSpPr/>
            <p:nvPr/>
          </p:nvSpPr>
          <p:spPr>
            <a:xfrm>
              <a:off x="9858467" y="4182587"/>
              <a:ext cx="1979902"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34" name="Rectangle 33">
              <a:extLst>
                <a:ext uri="{FF2B5EF4-FFF2-40B4-BE49-F238E27FC236}">
                  <a16:creationId xmlns:a16="http://schemas.microsoft.com/office/drawing/2014/main" id="{CAF19413-D97B-AABD-D9AA-168511594EB7}"/>
                </a:ext>
              </a:extLst>
            </p:cNvPr>
            <p:cNvSpPr/>
            <p:nvPr/>
          </p:nvSpPr>
          <p:spPr>
            <a:xfrm>
              <a:off x="10000136" y="4736585"/>
              <a:ext cx="2262288"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 ja yhdistykset</a:t>
              </a:r>
            </a:p>
          </p:txBody>
        </p:sp>
        <p:sp>
          <p:nvSpPr>
            <p:cNvPr id="35" name="Rectangle 34">
              <a:extLst>
                <a:ext uri="{FF2B5EF4-FFF2-40B4-BE49-F238E27FC236}">
                  <a16:creationId xmlns:a16="http://schemas.microsoft.com/office/drawing/2014/main" id="{57A19868-8477-0C5D-A90B-AAD9504D132C}"/>
                </a:ext>
              </a:extLst>
            </p:cNvPr>
            <p:cNvSpPr/>
            <p:nvPr/>
          </p:nvSpPr>
          <p:spPr>
            <a:xfrm>
              <a:off x="10103168" y="5023814"/>
              <a:ext cx="1720679"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Paikallismedia</a:t>
              </a:r>
            </a:p>
          </p:txBody>
        </p:sp>
        <p:sp>
          <p:nvSpPr>
            <p:cNvPr id="36" name="Rectangle 35">
              <a:extLst>
                <a:ext uri="{FF2B5EF4-FFF2-40B4-BE49-F238E27FC236}">
                  <a16:creationId xmlns:a16="http://schemas.microsoft.com/office/drawing/2014/main" id="{07DF4487-417A-874B-43A9-AAD7AF6991B0}"/>
                </a:ext>
              </a:extLst>
            </p:cNvPr>
            <p:cNvSpPr/>
            <p:nvPr/>
          </p:nvSpPr>
          <p:spPr>
            <a:xfrm>
              <a:off x="9948620" y="4459586"/>
              <a:ext cx="1979901"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grpSp>
        <p:nvGrpSpPr>
          <p:cNvPr id="87" name="Group 86">
            <a:extLst>
              <a:ext uri="{FF2B5EF4-FFF2-40B4-BE49-F238E27FC236}">
                <a16:creationId xmlns:a16="http://schemas.microsoft.com/office/drawing/2014/main" id="{C205885E-AB9B-024A-30E0-F078D271B57B}"/>
              </a:ext>
            </a:extLst>
          </p:cNvPr>
          <p:cNvGrpSpPr/>
          <p:nvPr/>
        </p:nvGrpSpPr>
        <p:grpSpPr>
          <a:xfrm>
            <a:off x="262815" y="3982677"/>
            <a:ext cx="2182016" cy="1698901"/>
            <a:chOff x="820256" y="1406391"/>
            <a:chExt cx="2182016" cy="1698901"/>
          </a:xfrm>
        </p:grpSpPr>
        <p:sp>
          <p:nvSpPr>
            <p:cNvPr id="37" name="Rectangle 36">
              <a:extLst>
                <a:ext uri="{FF2B5EF4-FFF2-40B4-BE49-F238E27FC236}">
                  <a16:creationId xmlns:a16="http://schemas.microsoft.com/office/drawing/2014/main" id="{1CF6E0DB-7A2D-C1FE-A43E-7D683290CFDF}"/>
                </a:ext>
              </a:extLst>
            </p:cNvPr>
            <p:cNvSpPr/>
            <p:nvPr/>
          </p:nvSpPr>
          <p:spPr>
            <a:xfrm>
              <a:off x="850096" y="1406391"/>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Ulkoiset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yhteistyökumppanit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09E7B624-A59B-8924-8DD1-6FA075029891}"/>
                </a:ext>
              </a:extLst>
            </p:cNvPr>
            <p:cNvSpPr/>
            <p:nvPr/>
          </p:nvSpPr>
          <p:spPr>
            <a:xfrm>
              <a:off x="1059654" y="1992408"/>
              <a:ext cx="179402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Oppilaitokset ja koulut</a:t>
              </a:r>
            </a:p>
          </p:txBody>
        </p:sp>
        <p:sp>
          <p:nvSpPr>
            <p:cNvPr id="39" name="Rectangle 38">
              <a:extLst>
                <a:ext uri="{FF2B5EF4-FFF2-40B4-BE49-F238E27FC236}">
                  <a16:creationId xmlns:a16="http://schemas.microsoft.com/office/drawing/2014/main" id="{FD6B791B-8BEE-04B0-2A82-E01AC818CA15}"/>
                </a:ext>
              </a:extLst>
            </p:cNvPr>
            <p:cNvSpPr/>
            <p:nvPr/>
          </p:nvSpPr>
          <p:spPr>
            <a:xfrm>
              <a:off x="820256" y="2274295"/>
              <a:ext cx="201748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40" name="Rectangle 39">
              <a:extLst>
                <a:ext uri="{FF2B5EF4-FFF2-40B4-BE49-F238E27FC236}">
                  <a16:creationId xmlns:a16="http://schemas.microsoft.com/office/drawing/2014/main" id="{0C769B41-0316-DEBA-04CF-BE2997C6E965}"/>
                </a:ext>
              </a:extLst>
            </p:cNvPr>
            <p:cNvSpPr/>
            <p:nvPr/>
          </p:nvSpPr>
          <p:spPr>
            <a:xfrm>
              <a:off x="1767261" y="2551294"/>
              <a:ext cx="105572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a:t>
              </a:r>
            </a:p>
          </p:txBody>
        </p:sp>
        <p:sp>
          <p:nvSpPr>
            <p:cNvPr id="41" name="Rectangle 40">
              <a:extLst>
                <a:ext uri="{FF2B5EF4-FFF2-40B4-BE49-F238E27FC236}">
                  <a16:creationId xmlns:a16="http://schemas.microsoft.com/office/drawing/2014/main" id="{2C2DB1F5-7885-5727-9D87-93D2B51EC527}"/>
                </a:ext>
              </a:extLst>
            </p:cNvPr>
            <p:cNvSpPr/>
            <p:nvPr/>
          </p:nvSpPr>
          <p:spPr>
            <a:xfrm>
              <a:off x="1169252" y="2828293"/>
              <a:ext cx="162026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sp>
        <p:nvSpPr>
          <p:cNvPr id="83" name="Pie 82">
            <a:extLst>
              <a:ext uri="{FF2B5EF4-FFF2-40B4-BE49-F238E27FC236}">
                <a16:creationId xmlns:a16="http://schemas.microsoft.com/office/drawing/2014/main" id="{F00E0A12-CF5D-84D7-149E-22CB5B284D9F}"/>
              </a:ext>
            </a:extLst>
          </p:cNvPr>
          <p:cNvSpPr/>
          <p:nvPr/>
        </p:nvSpPr>
        <p:spPr>
          <a:xfrm>
            <a:off x="2337758" y="2000110"/>
            <a:ext cx="7416000" cy="7360513"/>
          </a:xfrm>
          <a:prstGeom prst="pie">
            <a:avLst>
              <a:gd name="adj1" fmla="val 10819558"/>
              <a:gd name="adj2" fmla="val 16200000"/>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84" name="Pie 83">
            <a:extLst>
              <a:ext uri="{FF2B5EF4-FFF2-40B4-BE49-F238E27FC236}">
                <a16:creationId xmlns:a16="http://schemas.microsoft.com/office/drawing/2014/main" id="{5A7AE642-D7E5-9BA7-3372-BF2224AF47E0}"/>
              </a:ext>
            </a:extLst>
          </p:cNvPr>
          <p:cNvSpPr/>
          <p:nvPr/>
        </p:nvSpPr>
        <p:spPr>
          <a:xfrm rot="5400000">
            <a:off x="2468677" y="2000110"/>
            <a:ext cx="7360513" cy="7360512"/>
          </a:xfrm>
          <a:prstGeom prst="pie">
            <a:avLst>
              <a:gd name="adj1" fmla="val 10819558"/>
              <a:gd name="adj2" fmla="val 16200000"/>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56" name="Oval 55">
            <a:extLst>
              <a:ext uri="{FF2B5EF4-FFF2-40B4-BE49-F238E27FC236}">
                <a16:creationId xmlns:a16="http://schemas.microsoft.com/office/drawing/2014/main" id="{DA655BD2-7FCA-BFDE-C638-02F26A1D5417}"/>
              </a:ext>
            </a:extLst>
          </p:cNvPr>
          <p:cNvSpPr/>
          <p:nvPr/>
        </p:nvSpPr>
        <p:spPr>
          <a:xfrm>
            <a:off x="3021574" y="332401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55" name="Oval 54">
            <a:extLst>
              <a:ext uri="{FF2B5EF4-FFF2-40B4-BE49-F238E27FC236}">
                <a16:creationId xmlns:a16="http://schemas.microsoft.com/office/drawing/2014/main" id="{8787A487-E172-13F4-7DED-CF1B61929E60}"/>
              </a:ext>
            </a:extLst>
          </p:cNvPr>
          <p:cNvSpPr/>
          <p:nvPr/>
        </p:nvSpPr>
        <p:spPr>
          <a:xfrm>
            <a:off x="4317391" y="2234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3" name="Oval 72">
            <a:extLst>
              <a:ext uri="{FF2B5EF4-FFF2-40B4-BE49-F238E27FC236}">
                <a16:creationId xmlns:a16="http://schemas.microsoft.com/office/drawing/2014/main" id="{4AB93E7B-37DB-D023-BB02-F90BC18A6918}"/>
              </a:ext>
            </a:extLst>
          </p:cNvPr>
          <p:cNvSpPr/>
          <p:nvPr/>
        </p:nvSpPr>
        <p:spPr>
          <a:xfrm>
            <a:off x="2533298" y="4197156"/>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4" name="Oval 73">
            <a:extLst>
              <a:ext uri="{FF2B5EF4-FFF2-40B4-BE49-F238E27FC236}">
                <a16:creationId xmlns:a16="http://schemas.microsoft.com/office/drawing/2014/main" id="{82C58203-F46C-5E6F-B77D-6F8FC22396F5}"/>
              </a:ext>
            </a:extLst>
          </p:cNvPr>
          <p:cNvSpPr/>
          <p:nvPr/>
        </p:nvSpPr>
        <p:spPr>
          <a:xfrm>
            <a:off x="7630800" y="223410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5" name="Oval 74">
            <a:extLst>
              <a:ext uri="{FF2B5EF4-FFF2-40B4-BE49-F238E27FC236}">
                <a16:creationId xmlns:a16="http://schemas.microsoft.com/office/drawing/2014/main" id="{E7DCAE1F-9567-9D1E-EC9F-E1D2A4481AA7}"/>
              </a:ext>
            </a:extLst>
          </p:cNvPr>
          <p:cNvSpPr/>
          <p:nvPr/>
        </p:nvSpPr>
        <p:spPr>
          <a:xfrm>
            <a:off x="8978827" y="3299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6" name="Oval 75">
            <a:extLst>
              <a:ext uri="{FF2B5EF4-FFF2-40B4-BE49-F238E27FC236}">
                <a16:creationId xmlns:a16="http://schemas.microsoft.com/office/drawing/2014/main" id="{51DC6581-9F95-0871-A225-56719DC6E6F9}"/>
              </a:ext>
            </a:extLst>
          </p:cNvPr>
          <p:cNvSpPr/>
          <p:nvPr/>
        </p:nvSpPr>
        <p:spPr>
          <a:xfrm>
            <a:off x="9502110" y="430180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nvGrpSpPr>
          <p:cNvPr id="11" name="Group 86">
            <a:extLst>
              <a:ext uri="{FF2B5EF4-FFF2-40B4-BE49-F238E27FC236}">
                <a16:creationId xmlns:a16="http://schemas.microsoft.com/office/drawing/2014/main" id="{8BE444E5-6C67-21B9-6E30-9A5019029D50}"/>
              </a:ext>
            </a:extLst>
          </p:cNvPr>
          <p:cNvGrpSpPr/>
          <p:nvPr/>
        </p:nvGrpSpPr>
        <p:grpSpPr>
          <a:xfrm>
            <a:off x="733462" y="1527690"/>
            <a:ext cx="3707455" cy="1091612"/>
            <a:chOff x="1178164" y="1529106"/>
            <a:chExt cx="3073562" cy="1091612"/>
          </a:xfrm>
        </p:grpSpPr>
        <p:sp>
          <p:nvSpPr>
            <p:cNvPr id="12" name="Rectangle 36">
              <a:extLst>
                <a:ext uri="{FF2B5EF4-FFF2-40B4-BE49-F238E27FC236}">
                  <a16:creationId xmlns:a16="http://schemas.microsoft.com/office/drawing/2014/main" id="{13D0545A-9BDC-86CA-2114-105848D736DC}"/>
                </a:ext>
              </a:extLst>
            </p:cNvPr>
            <p:cNvSpPr/>
            <p:nvPr/>
          </p:nvSpPr>
          <p:spPr>
            <a:xfrm>
              <a:off x="2099550" y="1529106"/>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hyvinvointialueen yksiköt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8" name="Rectangle 38">
              <a:extLst>
                <a:ext uri="{FF2B5EF4-FFF2-40B4-BE49-F238E27FC236}">
                  <a16:creationId xmlns:a16="http://schemas.microsoft.com/office/drawing/2014/main" id="{3C02CCC2-99B7-3286-23D9-34CB382AF3F8}"/>
                </a:ext>
              </a:extLst>
            </p:cNvPr>
            <p:cNvSpPr/>
            <p:nvPr/>
          </p:nvSpPr>
          <p:spPr>
            <a:xfrm>
              <a:off x="1241329" y="2066719"/>
              <a:ext cx="282319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lang="fi-FI" sz="1200" dirty="0">
                  <a:solidFill>
                    <a:srgbClr val="000000"/>
                  </a:solidFill>
                  <a:latin typeface="Arial" panose="020B0604020202020204"/>
                </a:rPr>
                <a:t>T</a:t>
              </a:r>
              <a:r>
                <a:rPr kumimoji="0" lang="fi-FI" sz="1200" b="0" i="0" u="none" strike="noStrike" kern="1200" cap="none" spc="0" normalizeH="0" baseline="0" noProof="0" dirty="0" err="1">
                  <a:ln>
                    <a:noFill/>
                  </a:ln>
                  <a:solidFill>
                    <a:srgbClr val="000000"/>
                  </a:solidFill>
                  <a:effectLst/>
                  <a:uLnTx/>
                  <a:uFillTx/>
                  <a:latin typeface="Arial" panose="020B0604020202020204"/>
                  <a:ea typeface="+mn-ea"/>
                  <a:cs typeface="+mn-cs"/>
                </a:rPr>
                <a:t>erveys</a:t>
              </a: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 ja sairaalapalvelut, valvontatiimi</a:t>
              </a:r>
            </a:p>
          </p:txBody>
        </p:sp>
        <p:sp>
          <p:nvSpPr>
            <p:cNvPr id="29" name="Rectangle 39">
              <a:extLst>
                <a:ext uri="{FF2B5EF4-FFF2-40B4-BE49-F238E27FC236}">
                  <a16:creationId xmlns:a16="http://schemas.microsoft.com/office/drawing/2014/main" id="{EDC7F1EC-DC2B-20C2-F5D3-0103FCDC49D7}"/>
                </a:ext>
              </a:extLst>
            </p:cNvPr>
            <p:cNvSpPr/>
            <p:nvPr/>
          </p:nvSpPr>
          <p:spPr>
            <a:xfrm>
              <a:off x="1178164" y="2343719"/>
              <a:ext cx="2649116"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sosiaalityö, pelastusviranomaiset </a:t>
              </a:r>
            </a:p>
          </p:txBody>
        </p:sp>
      </p:grpSp>
      <p:sp>
        <p:nvSpPr>
          <p:cNvPr id="2" name="Dian numeron paikkamerkki 1">
            <a:extLst>
              <a:ext uri="{FF2B5EF4-FFF2-40B4-BE49-F238E27FC236}">
                <a16:creationId xmlns:a16="http://schemas.microsoft.com/office/drawing/2014/main" id="{FC4F2172-9209-CCC1-FDE0-E1A44D39A58D}"/>
              </a:ext>
            </a:extLst>
          </p:cNvPr>
          <p:cNvSpPr>
            <a:spLocks noGrp="1"/>
          </p:cNvSpPr>
          <p:nvPr>
            <p:ph type="sldNum" sz="quarter" idx="12"/>
          </p:nvPr>
        </p:nvSpPr>
        <p:spPr/>
        <p:txBody>
          <a:bodyPr/>
          <a:lstStyle/>
          <a:p>
            <a:fld id="{CF4BB44F-7B72-EC4D-BE8A-419BCE6CF7A5}" type="slidenum">
              <a:rPr lang="fi-FI" smtClean="0"/>
              <a:pPr/>
              <a:t>40</a:t>
            </a:fld>
            <a:endParaRPr lang="fi-FI" dirty="0"/>
          </a:p>
        </p:txBody>
      </p:sp>
    </p:spTree>
    <p:extLst>
      <p:ext uri="{BB962C8B-B14F-4D97-AF65-F5344CB8AC3E}">
        <p14:creationId xmlns:p14="http://schemas.microsoft.com/office/powerpoint/2010/main" val="17239975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E6CAACB9-9F9F-DE98-5C6A-6F8E04D9D3BD}"/>
              </a:ext>
            </a:extLst>
          </p:cNvPr>
          <p:cNvGraphicFramePr>
            <a:graphicFrameLocks noChangeAspect="1"/>
          </p:cNvGraphicFramePr>
          <p:nvPr>
            <p:custDataLst>
              <p:tags r:id="rId1"/>
            </p:custDataLst>
            <p:extLst>
              <p:ext uri="{D42A27DB-BD31-4B8C-83A1-F6EECF244321}">
                <p14:modId xmlns:p14="http://schemas.microsoft.com/office/powerpoint/2010/main" val="2076764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14" name="think-cell data - do not delete" hidden="1">
                        <a:extLst>
                          <a:ext uri="{FF2B5EF4-FFF2-40B4-BE49-F238E27FC236}">
                            <a16:creationId xmlns:a16="http://schemas.microsoft.com/office/drawing/2014/main" id="{E6CAACB9-9F9F-DE98-5C6A-6F8E04D9D3B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3" name="think-cell data - do not delete" hidden="1">
            <a:extLst>
              <a:ext uri="{FF2B5EF4-FFF2-40B4-BE49-F238E27FC236}">
                <a16:creationId xmlns:a16="http://schemas.microsoft.com/office/drawing/2014/main" id="{6B57BF89-1C45-4A8E-90FC-D6F80DDD0A2C}"/>
              </a:ext>
            </a:extLst>
          </p:cNvPr>
          <p:cNvGraphicFramePr>
            <a:graphicFrameLocks noChangeAspect="1"/>
          </p:cNvGraphicFramePr>
          <p:nvPr>
            <p:custDataLst>
              <p:tags r:id="rId2"/>
            </p:custDataLst>
            <p:extLst>
              <p:ext uri="{D42A27DB-BD31-4B8C-83A1-F6EECF244321}">
                <p14:modId xmlns:p14="http://schemas.microsoft.com/office/powerpoint/2010/main" val="31681989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3" name="think-cell data - do not delete" hidden="1">
                        <a:extLst>
                          <a:ext uri="{FF2B5EF4-FFF2-40B4-BE49-F238E27FC236}">
                            <a16:creationId xmlns:a16="http://schemas.microsoft.com/office/drawing/2014/main" id="{6B57BF89-1C45-4A8E-90FC-D6F80DDD0A2C}"/>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Asiakasturvallisuus</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Dian numeron paikkamerkki 12">
            <a:extLst>
              <a:ext uri="{FF2B5EF4-FFF2-40B4-BE49-F238E27FC236}">
                <a16:creationId xmlns:a16="http://schemas.microsoft.com/office/drawing/2014/main" id="{45BAD3D5-F0A2-04FE-7637-DA32B0FED3C0}"/>
              </a:ext>
            </a:extLst>
          </p:cNvPr>
          <p:cNvSpPr>
            <a:spLocks noGrp="1"/>
          </p:cNvSpPr>
          <p:nvPr>
            <p:ph type="sldNum" sz="quarter" idx="12"/>
          </p:nvPr>
        </p:nvSpPr>
        <p:spPr/>
        <p:txBody>
          <a:bodyPr/>
          <a:lstStyle/>
          <a:p>
            <a:fld id="{CF4BB44F-7B72-EC4D-BE8A-419BCE6CF7A5}" type="slidenum">
              <a:rPr lang="fi-FI" smtClean="0"/>
              <a:pPr/>
              <a:t>41</a:t>
            </a:fld>
            <a:endParaRPr lang="fi-FI" dirty="0"/>
          </a:p>
        </p:txBody>
      </p:sp>
    </p:spTree>
    <p:extLst>
      <p:ext uri="{BB962C8B-B14F-4D97-AF65-F5344CB8AC3E}">
        <p14:creationId xmlns:p14="http://schemas.microsoft.com/office/powerpoint/2010/main" val="27155137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78DA4A9E-3935-360D-3CC8-1157163FF49B}"/>
              </a:ext>
            </a:extLst>
          </p:cNvPr>
          <p:cNvGraphicFramePr>
            <a:graphicFrameLocks noChangeAspect="1"/>
          </p:cNvGraphicFramePr>
          <p:nvPr>
            <p:custDataLst>
              <p:tags r:id="rId1"/>
            </p:custDataLst>
            <p:extLst>
              <p:ext uri="{D42A27DB-BD31-4B8C-83A1-F6EECF244321}">
                <p14:modId xmlns:p14="http://schemas.microsoft.com/office/powerpoint/2010/main" val="30159329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78DA4A9E-3935-360D-3CC8-1157163FF49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a:xfrm>
            <a:off x="451413" y="921593"/>
            <a:ext cx="11289174" cy="868004"/>
          </a:xfrm>
        </p:spPr>
        <p:txBody>
          <a:bodyPr vert="horz"/>
          <a:lstStyle/>
          <a:p>
            <a:r>
              <a:rPr lang="fi-FI" dirty="0"/>
              <a:t>Yhteistyö turvallisuudesta vastaavien viranomaisten ja toimijoiden kanssa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5"/>
            <a:ext cx="5644587" cy="4563426"/>
          </a:xfrm>
        </p:spPr>
        <p:txBody>
          <a:bodyPr numCol="1"/>
          <a:lstStyle/>
          <a:p>
            <a:pPr marL="0" lvl="1">
              <a:lnSpc>
                <a:spcPct val="110000"/>
              </a:lnSpc>
              <a:spcBef>
                <a:spcPts val="789"/>
              </a:spcBef>
              <a:spcAft>
                <a:spcPts val="175"/>
              </a:spcAft>
            </a:pPr>
            <a:r>
              <a:rPr lang="fi-FI" dirty="0"/>
              <a:t>Eloisa ohjaa kaikkea yhteistyötä turvallisuudesta vastaavien viranomaisten ja toimijoiden kanssa. Sosiaalihuollon lainsäädännöstä tulevat velvoitteet ohjaavat asiakasturvallisuuden omavalvontaa. Palo- ja pelastusturvallisuudesta, asumisterveyden turvallisuudesta ja muista turvallisuuden ulottuvuuksista  vastaavat eri viranomaiset kunkin alan oman lainsäädännön perusteella. </a:t>
            </a:r>
            <a:r>
              <a:rPr lang="fi-FI" b="1" dirty="0"/>
              <a:t>Asiakasturvallisuuden edistäminen edellyttää kuitenkin yhteistyötä kaikkien turvallisuudesta vastaavien viranomaisten ja toimijoiden kanssa</a:t>
            </a:r>
            <a:r>
              <a:rPr lang="fi-FI" dirty="0"/>
              <a:t>. </a:t>
            </a:r>
          </a:p>
          <a:p>
            <a:pPr marL="0" lvl="1">
              <a:lnSpc>
                <a:spcPct val="110000"/>
              </a:lnSpc>
              <a:spcBef>
                <a:spcPts val="789"/>
              </a:spcBef>
              <a:spcAft>
                <a:spcPts val="175"/>
              </a:spcAft>
            </a:pPr>
            <a:r>
              <a:rPr lang="fi-FI" dirty="0">
                <a:solidFill>
                  <a:schemeClr val="accent5"/>
                </a:solidFill>
                <a:latin typeface="+mn-lt"/>
                <a:cs typeface="Times New Roman" panose="02020603050405020304" pitchFamily="18" charset="0"/>
              </a:rPr>
              <a:t>Yhteistyö viranomaisten kanssa:</a:t>
            </a:r>
          </a:p>
          <a:p>
            <a:pPr marL="171450" lvl="1" indent="-171450">
              <a:lnSpc>
                <a:spcPct val="110000"/>
              </a:lnSpc>
              <a:spcBef>
                <a:spcPts val="789"/>
              </a:spcBef>
              <a:spcAft>
                <a:spcPts val="175"/>
              </a:spcAft>
              <a:buFont typeface="Arial" panose="020B0604020202020204" pitchFamily="34" charset="0"/>
              <a:buChar char="•"/>
            </a:pPr>
            <a:r>
              <a:rPr lang="fi-FI" dirty="0">
                <a:solidFill>
                  <a:schemeClr val="accent5"/>
                </a:solidFill>
                <a:latin typeface="+mn-lt"/>
                <a:cs typeface="Times New Roman" panose="02020603050405020304" pitchFamily="18" charset="0"/>
              </a:rPr>
              <a:t>Sosiaalipäivystys, ohjaus ja neuvonta vakavissa ja äkillisissä hätä- ja kriisitilanteissa.</a:t>
            </a:r>
          </a:p>
          <a:p>
            <a:pPr marL="171450" lvl="1" indent="-171450">
              <a:lnSpc>
                <a:spcPct val="110000"/>
              </a:lnSpc>
              <a:spcBef>
                <a:spcPts val="789"/>
              </a:spcBef>
              <a:spcAft>
                <a:spcPts val="175"/>
              </a:spcAft>
              <a:buFont typeface="Arial" panose="020B0604020202020204" pitchFamily="34" charset="0"/>
              <a:buChar char="•"/>
            </a:pPr>
            <a:r>
              <a:rPr lang="fi-FI" dirty="0">
                <a:solidFill>
                  <a:schemeClr val="accent5"/>
                </a:solidFill>
                <a:latin typeface="+mn-lt"/>
                <a:cs typeface="Times New Roman" panose="02020603050405020304" pitchFamily="18" charset="0"/>
              </a:rPr>
              <a:t>Poliisi: yhteystyö ennaltaehkäisevän toiminnan kanssa esim. liikennevalistus, äkilliset vaaratilanteet</a:t>
            </a:r>
          </a:p>
          <a:p>
            <a:pPr marL="171450" lvl="1" indent="-171450">
              <a:lnSpc>
                <a:spcPct val="110000"/>
              </a:lnSpc>
              <a:spcBef>
                <a:spcPts val="789"/>
              </a:spcBef>
              <a:spcAft>
                <a:spcPts val="175"/>
              </a:spcAft>
              <a:buFont typeface="Arial" panose="020B0604020202020204" pitchFamily="34" charset="0"/>
              <a:buChar char="•"/>
            </a:pPr>
            <a:r>
              <a:rPr lang="fi-FI" dirty="0">
                <a:solidFill>
                  <a:schemeClr val="accent5"/>
                </a:solidFill>
                <a:latin typeface="+mn-lt"/>
                <a:cs typeface="Times New Roman" panose="02020603050405020304" pitchFamily="18" charset="0"/>
              </a:rPr>
              <a:t>Pelastuslaitos: yhteistyö ennaltaehkäisevä (paloharjoitukset), äkilliset vaaratilanteet</a:t>
            </a:r>
          </a:p>
          <a:p>
            <a:pPr marL="171450" lvl="1" indent="-171450">
              <a:lnSpc>
                <a:spcPct val="110000"/>
              </a:lnSpc>
              <a:spcBef>
                <a:spcPts val="789"/>
              </a:spcBef>
              <a:spcAft>
                <a:spcPts val="175"/>
              </a:spcAft>
              <a:buFont typeface="Arial" panose="020B0604020202020204" pitchFamily="34" charset="0"/>
              <a:buChar char="•"/>
            </a:pPr>
            <a:endParaRPr lang="fi-FI" dirty="0">
              <a:solidFill>
                <a:schemeClr val="accent5"/>
              </a:solidFill>
              <a:latin typeface="+mn-lt"/>
              <a:cs typeface="Times New Roman" panose="02020603050405020304" pitchFamily="18" charset="0"/>
            </a:endParaRPr>
          </a:p>
          <a:p>
            <a:pPr marL="171450" lvl="1" indent="-171450">
              <a:lnSpc>
                <a:spcPct val="110000"/>
              </a:lnSpc>
              <a:spcBef>
                <a:spcPts val="789"/>
              </a:spcBef>
              <a:spcAft>
                <a:spcPts val="175"/>
              </a:spcAft>
              <a:buFont typeface="Arial" panose="020B0604020202020204" pitchFamily="34" charset="0"/>
              <a:buChar char="•"/>
            </a:pP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cs typeface="Times New Roman" panose="02020603050405020304" pitchFamily="18" charset="0"/>
              </a:rPr>
              <a:t>Asiakasturvallisuus</a:t>
            </a:r>
            <a:endParaRPr lang="fi-FI" sz="1400" b="1" dirty="0">
              <a:solidFill>
                <a:schemeClr val="accent1"/>
              </a:solidFill>
            </a:endParaRPr>
          </a:p>
        </p:txBody>
      </p:sp>
      <p:sp>
        <p:nvSpPr>
          <p:cNvPr id="14" name="Content Placeholder 3">
            <a:extLst>
              <a:ext uri="{FF2B5EF4-FFF2-40B4-BE49-F238E27FC236}">
                <a16:creationId xmlns:a16="http://schemas.microsoft.com/office/drawing/2014/main" id="{3295C071-43E2-CF82-9E9C-625B3BB8C8F2}"/>
              </a:ext>
            </a:extLst>
          </p:cNvPr>
          <p:cNvSpPr txBox="1">
            <a:spLocks/>
          </p:cNvSpPr>
          <p:nvPr/>
        </p:nvSpPr>
        <p:spPr>
          <a:xfrm>
            <a:off x="6407510" y="1592840"/>
            <a:ext cx="5378492" cy="4563426"/>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789"/>
              </a:spcBef>
              <a:spcAft>
                <a:spcPts val="175"/>
              </a:spcAft>
            </a:pPr>
            <a:r>
              <a:rPr lang="fi-FI" sz="1400" b="1" dirty="0"/>
              <a:t>Ilmoitusvelvollisuudet turvallisuudesta vastaaville viranomaisille ja toimijoille:</a:t>
            </a:r>
          </a:p>
          <a:p>
            <a:pPr marL="171450" lvl="1" indent="-171450">
              <a:spcBef>
                <a:spcPts val="400"/>
              </a:spcBef>
              <a:spcAft>
                <a:spcPts val="200"/>
              </a:spcAft>
              <a:buFont typeface="Arial" panose="020B0604020202020204" pitchFamily="34" charset="0"/>
              <a:buChar char="•"/>
            </a:pPr>
            <a:r>
              <a:rPr lang="fi-FI" dirty="0"/>
              <a:t>Osana asiakasturvallisuuden varmistamista on ilmoituksenvaraista toimintaa harjoittavan palveluyksikön/-pisteen tehtävä terveydensuojelulain 13 §:ssä säädetty ilmoitus kunnan terveydensuojeluviranomaiselle ennen toiminnan aloittamista tai toiminnan olennaisesti muuttuessa. Ilmoituksen sisällöstä säädetään terveyden-suojeluasetuksen 4 §:ssä </a:t>
            </a:r>
          </a:p>
          <a:p>
            <a:pPr marL="171450" lvl="1" indent="-171450">
              <a:spcBef>
                <a:spcPts val="400"/>
              </a:spcBef>
              <a:spcAft>
                <a:spcPts val="200"/>
              </a:spcAft>
              <a:buFont typeface="Arial" panose="020B0604020202020204" pitchFamily="34" charset="0"/>
              <a:buChar char="•"/>
            </a:pPr>
            <a:r>
              <a:rPr lang="fi-FI" dirty="0"/>
              <a:t>Henkilökunta tekee tarvittaessa ilmoituksen Digi- ja väestötieto virastoon </a:t>
            </a:r>
            <a:r>
              <a:rPr lang="fi-FI" b="1" dirty="0"/>
              <a:t>edunvalvonnan tarpeessa olevasta asiakkaasta </a:t>
            </a:r>
            <a:r>
              <a:rPr lang="fi-FI" dirty="0"/>
              <a:t>(holhoustoimilain mukainen ilmoitusvelvollisuus): </a:t>
            </a:r>
            <a:r>
              <a:rPr lang="fi-FI" dirty="0">
                <a:hlinkClick r:id="rId6"/>
              </a:rPr>
              <a:t>Näin ilmoitat edunvalvontaa tarvitsevasta henkilöstä | Digi- ja väestötietovirasto (dvv.fi)</a:t>
            </a:r>
            <a:endParaRPr lang="fi-FI" dirty="0"/>
          </a:p>
          <a:p>
            <a:pPr marL="171450" lvl="1" indent="-171450">
              <a:spcBef>
                <a:spcPts val="400"/>
              </a:spcBef>
              <a:spcAft>
                <a:spcPts val="200"/>
              </a:spcAft>
              <a:buFont typeface="Arial" panose="020B0604020202020204" pitchFamily="34" charset="0"/>
              <a:buChar char="•"/>
            </a:pPr>
            <a:r>
              <a:rPr lang="fi-FI" dirty="0"/>
              <a:t>Henkilöstö on velvollinen ilmoittamaan palovaarasta tai muusta onnettomuusriskistä pelastusviranomaisille (pelastuslain mukainen ilmoitusvelvollisuus): </a:t>
            </a:r>
            <a:r>
              <a:rPr lang="fi-FI" dirty="0">
                <a:hlinkClick r:id="rId7"/>
              </a:rPr>
              <a:t>Ilmoitus ilmeisestä palovaarasta tai muusta riskistä | Pelastustoimi</a:t>
            </a:r>
            <a:endParaRPr lang="fi-FI" dirty="0"/>
          </a:p>
          <a:p>
            <a:pPr marL="171450" lvl="1" indent="-171450">
              <a:spcBef>
                <a:spcPts val="400"/>
              </a:spcBef>
              <a:spcAft>
                <a:spcPts val="200"/>
              </a:spcAft>
              <a:buFont typeface="Arial" panose="020B0604020202020204" pitchFamily="34" charset="0"/>
              <a:buChar char="•"/>
            </a:pPr>
            <a:r>
              <a:rPr lang="fi-FI" dirty="0"/>
              <a:t>Huoli läheisestä, tuttavasta tai naapurista: ilmoituksen voi tehdä kuka tahansa, joka havaitsee tai saa tietää sellaisia seikkoja, joiden vuoksi henkilön palvelujen tarve olisi syytä selvittää. Varhaisella avuntarpeen tunnistamisella pyritään tukemaan ikääntyneiden hyvinvointia ja auttamaan arjessa selviytymistä: </a:t>
            </a:r>
            <a:r>
              <a:rPr lang="fi-FI" dirty="0">
                <a:solidFill>
                  <a:schemeClr val="accent2"/>
                </a:solidFill>
                <a:hlinkClick r:id="rId8"/>
              </a:rPr>
              <a:t>Ilmoitus Eloisan sosiaalihuoltoon </a:t>
            </a:r>
            <a:endParaRPr lang="fi-FI" dirty="0"/>
          </a:p>
          <a:p>
            <a:pPr marL="171450" lvl="1" indent="-171450">
              <a:spcBef>
                <a:spcPts val="400"/>
              </a:spcBef>
              <a:spcAft>
                <a:spcPts val="200"/>
              </a:spcAft>
              <a:buFont typeface="Arial" panose="020B0604020202020204" pitchFamily="34" charset="0"/>
              <a:buChar char="•"/>
            </a:pPr>
            <a:r>
              <a:rPr lang="fi-FI" dirty="0"/>
              <a:t>Jos asiakkaalta häviää lääkkeitä, henkilöstö selvittelee asiaa asiakkaan kanssa sekä omassa yksikössä, ja tekee rikosilmoituksen </a:t>
            </a:r>
          </a:p>
        </p:txBody>
      </p:sp>
      <p:sp>
        <p:nvSpPr>
          <p:cNvPr id="18" name="Suorakulmio 17">
            <a:extLst>
              <a:ext uri="{FF2B5EF4-FFF2-40B4-BE49-F238E27FC236}">
                <a16:creationId xmlns:a16="http://schemas.microsoft.com/office/drawing/2014/main" id="{0C6ABC29-2B75-A7B7-13B6-A26CE5E8BC8E}"/>
              </a:ext>
            </a:extLst>
          </p:cNvPr>
          <p:cNvSpPr/>
          <p:nvPr/>
        </p:nvSpPr>
        <p:spPr>
          <a:xfrm>
            <a:off x="496828" y="5045275"/>
            <a:ext cx="5644587" cy="1296569"/>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dirty="0">
                <a:solidFill>
                  <a:schemeClr val="tx1"/>
                </a:solidFill>
              </a:rPr>
              <a:t>Viranomaisten ja muiden toimijoiden edellyttämät ohjeistukset:</a:t>
            </a:r>
          </a:p>
          <a:p>
            <a:endParaRPr lang="fi-FI" sz="1200" dirty="0">
              <a:solidFill>
                <a:schemeClr val="tx1"/>
              </a:solidFill>
            </a:endParaRPr>
          </a:p>
          <a:p>
            <a:r>
              <a:rPr lang="fi-FI" sz="1200" dirty="0">
                <a:solidFill>
                  <a:schemeClr val="tx1"/>
                </a:solidFill>
              </a:rPr>
              <a:t>Yksikölle on laadittu Pelastusturvallisuus suunnitelma, Poistumisturvallisuussuunnitelma ja Kriisi- ja häiriötilanteita varten toimintakortit.</a:t>
            </a: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28" name="Suorakulmio 27">
            <a:extLst>
              <a:ext uri="{FF2B5EF4-FFF2-40B4-BE49-F238E27FC236}">
                <a16:creationId xmlns:a16="http://schemas.microsoft.com/office/drawing/2014/main" id="{88D66A06-EA2E-3A1E-CB92-4572E3FA1EE1}"/>
              </a:ext>
            </a:extLst>
          </p:cNvPr>
          <p:cNvSpPr/>
          <p:nvPr/>
        </p:nvSpPr>
        <p:spPr>
          <a:xfrm>
            <a:off x="6407509" y="5921204"/>
            <a:ext cx="5378493" cy="868003"/>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buFont typeface="Arial" panose="020B0604020202020204" pitchFamily="34" charset="0"/>
              <a:buChar char="•"/>
            </a:pPr>
            <a:r>
              <a:rPr lang="fi-FI" sz="1200" dirty="0">
                <a:solidFill>
                  <a:schemeClr val="tx1"/>
                </a:solidFill>
              </a:rPr>
              <a:t> Jos koti on terveysriski, ilmoitus terveysvalvontaan</a:t>
            </a:r>
            <a:endParaRPr lang="fi-FI" sz="1200" b="1" dirty="0">
              <a:solidFill>
                <a:schemeClr val="tx1"/>
              </a:solidFill>
            </a:endParaRPr>
          </a:p>
          <a:p>
            <a:pPr marL="171450" indent="-171450">
              <a:buFont typeface="Arial" panose="020B0604020202020204" pitchFamily="34" charset="0"/>
              <a:buChar char="•"/>
            </a:pPr>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29" name="Suorakulmio 28">
            <a:extLst>
              <a:ext uri="{FF2B5EF4-FFF2-40B4-BE49-F238E27FC236}">
                <a16:creationId xmlns:a16="http://schemas.microsoft.com/office/drawing/2014/main" id="{E3EB2891-A415-96EF-8FC7-EF8B2FF87E7F}"/>
              </a:ext>
            </a:extLst>
          </p:cNvPr>
          <p:cNvSpPr/>
          <p:nvPr/>
        </p:nvSpPr>
        <p:spPr>
          <a:xfrm>
            <a:off x="6407509" y="1592840"/>
            <a:ext cx="5378492" cy="5009207"/>
          </a:xfrm>
          <a:prstGeom prst="rect">
            <a:avLst/>
          </a:prstGeom>
          <a:noFill/>
          <a:ln w="19050">
            <a:solidFill>
              <a:srgbClr val="C9CA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5" name="Dian numeron paikkamerkki 4">
            <a:extLst>
              <a:ext uri="{FF2B5EF4-FFF2-40B4-BE49-F238E27FC236}">
                <a16:creationId xmlns:a16="http://schemas.microsoft.com/office/drawing/2014/main" id="{B9ADB60C-46CF-C512-D318-6E848D40CAB7}"/>
              </a:ext>
            </a:extLst>
          </p:cNvPr>
          <p:cNvSpPr>
            <a:spLocks noGrp="1"/>
          </p:cNvSpPr>
          <p:nvPr>
            <p:ph type="sldNum" sz="quarter" idx="12"/>
          </p:nvPr>
        </p:nvSpPr>
        <p:spPr/>
        <p:txBody>
          <a:bodyPr/>
          <a:lstStyle/>
          <a:p>
            <a:fld id="{CF4BB44F-7B72-EC4D-BE8A-419BCE6CF7A5}" type="slidenum">
              <a:rPr lang="fi-FI" smtClean="0"/>
              <a:pPr/>
              <a:t>42</a:t>
            </a:fld>
            <a:endParaRPr lang="fi-FI" dirty="0"/>
          </a:p>
        </p:txBody>
      </p:sp>
    </p:spTree>
    <p:extLst>
      <p:ext uri="{BB962C8B-B14F-4D97-AF65-F5344CB8AC3E}">
        <p14:creationId xmlns:p14="http://schemas.microsoft.com/office/powerpoint/2010/main" val="53067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think-cell data - do not delete" hidden="1">
            <a:extLst>
              <a:ext uri="{FF2B5EF4-FFF2-40B4-BE49-F238E27FC236}">
                <a16:creationId xmlns:a16="http://schemas.microsoft.com/office/drawing/2014/main" id="{D57A5B3E-904E-2F7C-537E-BC02F4D13318}"/>
              </a:ext>
            </a:extLst>
          </p:cNvPr>
          <p:cNvGraphicFramePr>
            <a:graphicFrameLocks noChangeAspect="1"/>
          </p:cNvGraphicFramePr>
          <p:nvPr>
            <p:custDataLst>
              <p:tags r:id="rId1"/>
            </p:custDataLst>
            <p:extLst>
              <p:ext uri="{D42A27DB-BD31-4B8C-83A1-F6EECF244321}">
                <p14:modId xmlns:p14="http://schemas.microsoft.com/office/powerpoint/2010/main" val="28057216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32" name="think-cell data - do not delete" hidden="1">
                        <a:extLst>
                          <a:ext uri="{FF2B5EF4-FFF2-40B4-BE49-F238E27FC236}">
                            <a16:creationId xmlns:a16="http://schemas.microsoft.com/office/drawing/2014/main" id="{D57A5B3E-904E-2F7C-537E-BC02F4D13318}"/>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14" name="think-cell data - do not delete" hidden="1">
            <a:extLst>
              <a:ext uri="{FF2B5EF4-FFF2-40B4-BE49-F238E27FC236}">
                <a16:creationId xmlns:a16="http://schemas.microsoft.com/office/drawing/2014/main" id="{DFBFE128-F336-D279-27CA-6B1D24E3C037}"/>
              </a:ext>
            </a:extLst>
          </p:cNvPr>
          <p:cNvGraphicFramePr>
            <a:graphicFrameLocks noChangeAspect="1"/>
          </p:cNvGraphicFramePr>
          <p:nvPr>
            <p:custDataLst>
              <p:tags r:id="rId2"/>
            </p:custDataLst>
            <p:extLst>
              <p:ext uri="{D42A27DB-BD31-4B8C-83A1-F6EECF244321}">
                <p14:modId xmlns:p14="http://schemas.microsoft.com/office/powerpoint/2010/main" val="26718938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14" name="think-cell data - do not delete" hidden="1">
                        <a:extLst>
                          <a:ext uri="{FF2B5EF4-FFF2-40B4-BE49-F238E27FC236}">
                            <a16:creationId xmlns:a16="http://schemas.microsoft.com/office/drawing/2014/main" id="{DFBFE128-F336-D279-27CA-6B1D24E3C03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(1/3)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5"/>
            <a:ext cx="11289174" cy="4344629"/>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r>
              <a:rPr lang="fi-FI" sz="2000" b="1" dirty="0">
                <a:latin typeface="+mn-lt"/>
                <a:cs typeface="Times New Roman" panose="02020603050405020304" pitchFamily="18" charset="0"/>
              </a:rPr>
              <a:t>Hoito- ja hoivahenkilöstön määrä, rakenne ja riittävyys sekä sijaisten käytön periaatteet</a:t>
            </a:r>
          </a:p>
          <a:p>
            <a:pPr>
              <a:lnSpc>
                <a:spcPct val="110000"/>
              </a:lnSpc>
              <a:spcBef>
                <a:spcPts val="789"/>
              </a:spcBef>
              <a:spcAft>
                <a:spcPts val="175"/>
              </a:spcAft>
            </a:pPr>
            <a:r>
              <a:rPr lang="fi-FI" dirty="0"/>
              <a:t>Henkilöstösuunnittelussa otetaan huomioon sovellettava lainsäädäntö. Suunnittelussa huomioidaan erityisesti henkilöstön riittävä sosiaalihuollon ammatillinen osaaminen, asiakkaiden tarvitsema tuki ja turvallisuuden varmistaminen. </a:t>
            </a:r>
          </a:p>
          <a:p>
            <a:pPr>
              <a:lnSpc>
                <a:spcPct val="110000"/>
              </a:lnSpc>
              <a:spcBef>
                <a:spcPts val="789"/>
              </a:spcBef>
              <a:spcAft>
                <a:spcPts val="175"/>
              </a:spcAft>
            </a:pPr>
            <a:r>
              <a:rPr lang="fi-FI" dirty="0"/>
              <a:t>Henkilöstön osaamista ylläpidetään ylläpitokoulutuksen, työnohjauksen ja moniammatillisen tiimitoiminnan avulla sekä säännöllisillä tavoitekeskusteluilla ja varhaisen välittämisen keskusteluilla. </a:t>
            </a:r>
            <a:endParaRPr lang="fi-FI" b="1" i="1" dirty="0">
              <a:solidFill>
                <a:schemeClr val="accent5"/>
              </a:solidFill>
            </a:endParaRPr>
          </a:p>
        </p:txBody>
      </p:sp>
      <p:sp>
        <p:nvSpPr>
          <p:cNvPr id="4" name="Suorakulmio 3">
            <a:extLst>
              <a:ext uri="{FF2B5EF4-FFF2-40B4-BE49-F238E27FC236}">
                <a16:creationId xmlns:a16="http://schemas.microsoft.com/office/drawing/2014/main" id="{57EC6525-2141-76D2-1CFC-ECBF4FBF86C0}"/>
              </a:ext>
            </a:extLst>
          </p:cNvPr>
          <p:cNvSpPr/>
          <p:nvPr/>
        </p:nvSpPr>
        <p:spPr>
          <a:xfrm>
            <a:off x="6093132" y="1766840"/>
            <a:ext cx="5525904" cy="302505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Sijaisten käytön periaatteet: </a:t>
            </a:r>
          </a:p>
          <a:p>
            <a:endParaRPr lang="fi-FI" sz="1200" b="1" dirty="0">
              <a:solidFill>
                <a:schemeClr val="tx1"/>
              </a:solidFill>
              <a:highlight>
                <a:srgbClr val="FFFF00"/>
              </a:highlight>
            </a:endParaRPr>
          </a:p>
          <a:p>
            <a:r>
              <a:rPr lang="fi-FI" sz="1200" dirty="0">
                <a:solidFill>
                  <a:schemeClr val="tx1"/>
                </a:solidFill>
              </a:rPr>
              <a:t>Henkilöstömitoituksessa otetaan huomioon asiakkaiden toimintakyky ja tuen tarve sekä henkilöstöön ja työn organisointiin liittyvät tekijät. Hyvinvointialueella on käytössä oma sijaisjärjestelmä. Kipinässä sijaiset haetaan yksilöllisesti jokaista sijaisuutta kohden. Aina harkitaan sijaisen palkkauksen tarve ja mietitään olemassa olevalla henkilöstöllä pärjääminen. Usein sijaisten rekrytoinnissa hyödynnetään aikaisemmin harjoittelussa olleita.</a:t>
            </a:r>
          </a:p>
          <a:p>
            <a:endParaRPr lang="fi-FI" sz="1200" dirty="0">
              <a:solidFill>
                <a:schemeClr val="tx1"/>
              </a:solidFill>
            </a:endParaRPr>
          </a:p>
          <a:p>
            <a:endParaRPr lang="fi-FI" sz="1200" b="1" dirty="0">
              <a:solidFill>
                <a:schemeClr val="tx1"/>
              </a:solidFill>
              <a:highlight>
                <a:srgbClr val="FFFF00"/>
              </a:highlight>
            </a:endParaRPr>
          </a:p>
          <a:p>
            <a:r>
              <a:rPr lang="fi-FI" sz="1200" b="1" dirty="0">
                <a:solidFill>
                  <a:schemeClr val="tx1"/>
                </a:solidFill>
              </a:rPr>
              <a:t>Palveluesihenkilöiden tehtävät: </a:t>
            </a:r>
          </a:p>
          <a:p>
            <a:r>
              <a:rPr lang="fi-FI" sz="1200" dirty="0">
                <a:solidFill>
                  <a:schemeClr val="tx1"/>
                </a:solidFill>
              </a:rPr>
              <a:t>Palveluesihenkilön työtä organisoidaan ja kehitetään Eloisan palveluissa toimintavuoden aikana. Vastaavan ohjaajan tehtävien määrittely, henkilöstön tehtävänkuvien sekä työnjaon säännöllinen arviointi ja päivittäminen. Riittävän henkilöstön varmistaminen ja ohjaajien työnmahdollistaminen, toiminnan kehittäminen. </a:t>
            </a:r>
            <a:endParaRPr lang="fi-FI" sz="1200" b="1" dirty="0">
              <a:solidFill>
                <a:schemeClr val="tx1"/>
              </a:solidFill>
            </a:endParaRPr>
          </a:p>
        </p:txBody>
      </p:sp>
      <p:sp>
        <p:nvSpPr>
          <p:cNvPr id="29" name="Suorakulmio 28">
            <a:extLst>
              <a:ext uri="{FF2B5EF4-FFF2-40B4-BE49-F238E27FC236}">
                <a16:creationId xmlns:a16="http://schemas.microsoft.com/office/drawing/2014/main" id="{28E2319A-34F9-A8AC-3B86-6AFC25B88957}"/>
              </a:ext>
            </a:extLst>
          </p:cNvPr>
          <p:cNvSpPr/>
          <p:nvPr/>
        </p:nvSpPr>
        <p:spPr>
          <a:xfrm>
            <a:off x="6214683" y="4917461"/>
            <a:ext cx="5525904" cy="123750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t"/>
          <a:lstStyle/>
          <a:p>
            <a:pPr>
              <a:spcBef>
                <a:spcPts val="600"/>
              </a:spcBef>
            </a:pPr>
            <a:r>
              <a:rPr lang="fi-FI" sz="1200" b="1" dirty="0">
                <a:solidFill>
                  <a:schemeClr val="tx1"/>
                </a:solidFill>
              </a:rPr>
              <a:t>Henkilöstörakenne:</a:t>
            </a:r>
          </a:p>
        </p:txBody>
      </p:sp>
      <p:sp>
        <p:nvSpPr>
          <p:cNvPr id="31" name="Tekstiruutu 30">
            <a:extLst>
              <a:ext uri="{FF2B5EF4-FFF2-40B4-BE49-F238E27FC236}">
                <a16:creationId xmlns:a16="http://schemas.microsoft.com/office/drawing/2014/main" id="{EBCA0DB1-666D-24C2-1FC1-DCCB6039E245}"/>
              </a:ext>
            </a:extLst>
          </p:cNvPr>
          <p:cNvSpPr txBox="1"/>
          <p:nvPr/>
        </p:nvSpPr>
        <p:spPr>
          <a:xfrm>
            <a:off x="6300470" y="5154692"/>
            <a:ext cx="5442442" cy="1092607"/>
          </a:xfrm>
          <a:prstGeom prst="rect">
            <a:avLst/>
          </a:prstGeom>
          <a:noFill/>
        </p:spPr>
        <p:txBody>
          <a:bodyPr wrap="square" numCol="2">
            <a:spAutoFit/>
          </a:bodyPr>
          <a:lstStyle/>
          <a:p>
            <a:pPr marL="171450" indent="-171450">
              <a:spcBef>
                <a:spcPts val="600"/>
              </a:spcBef>
              <a:buFont typeface="Arial" panose="020B0604020202020204" pitchFamily="34" charset="0"/>
              <a:buChar char="•"/>
            </a:pPr>
            <a:r>
              <a:rPr lang="fi-FI" sz="1100" dirty="0">
                <a:solidFill>
                  <a:schemeClr val="tx1"/>
                </a:solidFill>
              </a:rPr>
              <a:t>Kokonaismäärä ja rakenne: 24 työntekijää, palveluesihenkilö,  vastaavaohjaaj</a:t>
            </a:r>
            <a:r>
              <a:rPr lang="fi-FI" sz="1100" dirty="0"/>
              <a:t>a, 18 ohjaajaa, 1 henkilökohtainen avustaja. Määräaikaisia 3 avustajaa.</a:t>
            </a:r>
            <a:endParaRPr lang="fi-FI" sz="1100" dirty="0">
              <a:solidFill>
                <a:schemeClr val="tx1"/>
              </a:solidFill>
            </a:endParaRPr>
          </a:p>
          <a:p>
            <a:pPr marL="171450" indent="-171450">
              <a:spcBef>
                <a:spcPts val="600"/>
              </a:spcBef>
              <a:buFont typeface="Arial" panose="020B0604020202020204" pitchFamily="34" charset="0"/>
              <a:buChar char="•"/>
            </a:pPr>
            <a:r>
              <a:rPr lang="fi-FI" sz="1100" dirty="0"/>
              <a:t>Vuokratyövoiman käyttö: Ostopalveluna 43 h /vko koulunkäyntiohjaaja</a:t>
            </a:r>
            <a:endParaRPr lang="fi-FI" sz="1100" dirty="0">
              <a:solidFill>
                <a:schemeClr val="tx1"/>
              </a:solidFill>
            </a:endParaRPr>
          </a:p>
          <a:p>
            <a:pPr>
              <a:spcBef>
                <a:spcPts val="600"/>
              </a:spcBef>
            </a:pPr>
            <a:endParaRPr lang="fi-FI" sz="1100" b="1" dirty="0">
              <a:solidFill>
                <a:schemeClr val="tx1"/>
              </a:solidFill>
            </a:endParaRPr>
          </a:p>
          <a:p>
            <a:pPr>
              <a:spcBef>
                <a:spcPts val="600"/>
              </a:spcBef>
            </a:pPr>
            <a:endParaRPr lang="fi-FI" sz="1100" b="1" dirty="0">
              <a:solidFill>
                <a:schemeClr val="tx1"/>
              </a:solidFill>
              <a:highlight>
                <a:srgbClr val="FFFF00"/>
              </a:highlight>
            </a:endParaRPr>
          </a:p>
        </p:txBody>
      </p:sp>
      <p:sp>
        <p:nvSpPr>
          <p:cNvPr id="5" name="Suorakulmio 4">
            <a:extLst>
              <a:ext uri="{FF2B5EF4-FFF2-40B4-BE49-F238E27FC236}">
                <a16:creationId xmlns:a16="http://schemas.microsoft.com/office/drawing/2014/main" id="{2A8D2AC6-FA34-41E3-9947-86B543CED161}"/>
              </a:ext>
            </a:extLst>
          </p:cNvPr>
          <p:cNvSpPr/>
          <p:nvPr/>
        </p:nvSpPr>
        <p:spPr>
          <a:xfrm>
            <a:off x="529448" y="4917460"/>
            <a:ext cx="5525904" cy="123750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Henkilöstön riittävyys suhteessa asiakkaiden palvelujen tarpeeseen:</a:t>
            </a:r>
          </a:p>
          <a:p>
            <a:pPr marL="171450" indent="-171450">
              <a:buFont typeface="Arial" panose="020B0604020202020204" pitchFamily="34" charset="0"/>
              <a:buChar char="•"/>
            </a:pPr>
            <a:r>
              <a:rPr lang="fi-FI" sz="1200" dirty="0" err="1">
                <a:solidFill>
                  <a:schemeClr val="tx1"/>
                </a:solidFill>
              </a:rPr>
              <a:t>Haipro</a:t>
            </a:r>
            <a:r>
              <a:rPr lang="fi-FI" sz="1200" dirty="0">
                <a:solidFill>
                  <a:schemeClr val="tx1"/>
                </a:solidFill>
              </a:rPr>
              <a:t>-ilmoitukset, </a:t>
            </a:r>
            <a:r>
              <a:rPr lang="fi-FI" sz="1200" dirty="0" err="1">
                <a:solidFill>
                  <a:schemeClr val="tx1"/>
                </a:solidFill>
              </a:rPr>
              <a:t>läheltäpiti</a:t>
            </a:r>
            <a:r>
              <a:rPr lang="fi-FI" sz="1200" dirty="0">
                <a:solidFill>
                  <a:schemeClr val="tx1"/>
                </a:solidFill>
              </a:rPr>
              <a:t> tilanteet</a:t>
            </a:r>
          </a:p>
          <a:p>
            <a:pPr marL="171450" indent="-171450">
              <a:buFont typeface="Arial" panose="020B0604020202020204" pitchFamily="34" charset="0"/>
              <a:buChar char="•"/>
            </a:pPr>
            <a:r>
              <a:rPr lang="fi-FI" sz="1200" dirty="0">
                <a:solidFill>
                  <a:schemeClr val="tx1"/>
                </a:solidFill>
              </a:rPr>
              <a:t>Henkilöstön, esihenkilön, vanhempien, asumispalveluyksikön kokemukset ja yhteydenotot</a:t>
            </a:r>
          </a:p>
        </p:txBody>
      </p:sp>
      <p:sp>
        <p:nvSpPr>
          <p:cNvPr id="12" name="Dian numeron paikkamerkki 11">
            <a:extLst>
              <a:ext uri="{FF2B5EF4-FFF2-40B4-BE49-F238E27FC236}">
                <a16:creationId xmlns:a16="http://schemas.microsoft.com/office/drawing/2014/main" id="{3D27DFFF-6F98-614B-9BEA-FEE84B32DAED}"/>
              </a:ext>
            </a:extLst>
          </p:cNvPr>
          <p:cNvSpPr>
            <a:spLocks noGrp="1"/>
          </p:cNvSpPr>
          <p:nvPr>
            <p:ph type="sldNum" sz="quarter" idx="12"/>
          </p:nvPr>
        </p:nvSpPr>
        <p:spPr/>
        <p:txBody>
          <a:bodyPr/>
          <a:lstStyle/>
          <a:p>
            <a:fld id="{CF4BB44F-7B72-EC4D-BE8A-419BCE6CF7A5}" type="slidenum">
              <a:rPr lang="fi-FI" smtClean="0"/>
              <a:pPr/>
              <a:t>43</a:t>
            </a:fld>
            <a:endParaRPr lang="fi-FI" dirty="0"/>
          </a:p>
        </p:txBody>
      </p:sp>
    </p:spTree>
    <p:extLst>
      <p:ext uri="{BB962C8B-B14F-4D97-AF65-F5344CB8AC3E}">
        <p14:creationId xmlns:p14="http://schemas.microsoft.com/office/powerpoint/2010/main" val="14746583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DF30808D-8DC1-7D67-D9DE-202A550CFF61}"/>
              </a:ext>
            </a:extLst>
          </p:cNvPr>
          <p:cNvGraphicFramePr>
            <a:graphicFrameLocks noChangeAspect="1"/>
          </p:cNvGraphicFramePr>
          <p:nvPr>
            <p:custDataLst>
              <p:tags r:id="rId1"/>
            </p:custDataLst>
            <p:extLst>
              <p:ext uri="{D42A27DB-BD31-4B8C-83A1-F6EECF244321}">
                <p14:modId xmlns:p14="http://schemas.microsoft.com/office/powerpoint/2010/main" val="31444911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DF30808D-8DC1-7D67-D9DE-202A550CFF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a:t>
            </a:r>
            <a:r>
              <a:rPr lang="fi-FI"/>
              <a:t>2/3)</a:t>
            </a: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690086"/>
            <a:ext cx="6008112" cy="4590345"/>
          </a:xfrm>
          <a:prstGeom prst="rect">
            <a:avLst/>
          </a:prstGeom>
        </p:spPr>
        <p:txBody>
          <a:bodyPr vert="horz" lIns="91440" tIns="45720" rIns="91440" bIns="45720" numCol="1"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rekrytoinnin periaatteet</a:t>
            </a:r>
          </a:p>
          <a:p>
            <a:pPr marL="0" lvl="1">
              <a:lnSpc>
                <a:spcPct val="110000"/>
              </a:lnSpc>
              <a:spcBef>
                <a:spcPts val="789"/>
              </a:spcBef>
              <a:spcAft>
                <a:spcPts val="175"/>
              </a:spcAft>
            </a:pPr>
            <a:r>
              <a:rPr lang="fi-FI" dirty="0"/>
              <a:t>Henkilöstön rekrytointia ohjaavat työlainsäädäntö ja työehtosopimukset, joissa määritellään sekä työntekijöiden että työnantajien oikeudet ja velvollisuudet. </a:t>
            </a:r>
          </a:p>
          <a:p>
            <a:pPr marL="0" lvl="1">
              <a:lnSpc>
                <a:spcPct val="110000"/>
              </a:lnSpc>
              <a:spcBef>
                <a:spcPts val="789"/>
              </a:spcBef>
              <a:spcAft>
                <a:spcPts val="175"/>
              </a:spcAft>
            </a:pPr>
            <a:r>
              <a:rPr lang="fi-FI" dirty="0"/>
              <a:t>Vakituisten työntekijöiden </a:t>
            </a:r>
            <a:r>
              <a:rPr lang="fi-FI" b="1" dirty="0"/>
              <a:t>rekrytoinnista päätetään hallintosäännön ja Eloisan sisäisten rekrytointiohjeiden mukaisesti</a:t>
            </a:r>
            <a:r>
              <a:rPr lang="fi-FI" dirty="0"/>
              <a:t>. Henkilöstön haku tapahtuu </a:t>
            </a:r>
            <a:r>
              <a:rPr lang="fi-FI" dirty="0">
                <a:hlinkClick r:id="rId6"/>
              </a:rPr>
              <a:t>kuntarekry.fi </a:t>
            </a:r>
            <a:r>
              <a:rPr lang="fi-FI" dirty="0"/>
              <a:t>kautta. Hakijoiden kelpoisuus varmistetaan sosiaali- ja terveydenhuollon ammattirekistereistä (SUOSIKKI ja TERHIKKI) sekä alkuperäisten opinto- ja työtodistusten avulla. Valvontalain myötä 1.1.2025 alkaen myös ikääntyneiden ja vammaisten kanssa työskenteleviltä pyydetään rikosrekisteriote. Huomioi lastensuojelulain voimassaoleva vaade ja vammaisten kanssa työskentelevien osalta 1.1.2025 alkaen.  Työhaastatteluilla varmistetaan henkilöiden luotettavuus ja soveltuvuus. </a:t>
            </a:r>
          </a:p>
          <a:p>
            <a:pPr marL="0" lvl="1">
              <a:lnSpc>
                <a:spcPct val="110000"/>
              </a:lnSpc>
              <a:spcBef>
                <a:spcPts val="789"/>
              </a:spcBef>
              <a:spcAft>
                <a:spcPts val="175"/>
              </a:spcAft>
            </a:pPr>
            <a:r>
              <a:rPr lang="fi-FI" dirty="0"/>
              <a:t>Sosiaali- ja terveydenhuollon ammattihenkilöillä pitää olla hoitamiensa tehtävien edellyttämä riittävä suullinen ja kirjallinen kielitaito. Kielitaito varmistetaan Eloisassa opinto-, tutkinto- tai työtodistusten avulla. </a:t>
            </a:r>
          </a:p>
          <a:p>
            <a:pPr marL="0" lvl="1">
              <a:lnSpc>
                <a:spcPct val="110000"/>
              </a:lnSpc>
              <a:spcBef>
                <a:spcPts val="789"/>
              </a:spcBef>
              <a:spcAft>
                <a:spcPts val="175"/>
              </a:spcAft>
            </a:pPr>
            <a:endParaRPr lang="fi-FI" sz="2000" dirty="0">
              <a:latin typeface="+mn-lt"/>
              <a:cs typeface="Times New Roman" panose="02020603050405020304" pitchFamily="18" charset="0"/>
            </a:endParaRPr>
          </a:p>
          <a:p>
            <a:pPr marL="0" lvl="1">
              <a:lnSpc>
                <a:spcPct val="110000"/>
              </a:lnSpc>
              <a:spcBef>
                <a:spcPts val="789"/>
              </a:spcBef>
              <a:spcAft>
                <a:spcPts val="175"/>
              </a:spcAft>
            </a:pPr>
            <a:endParaRPr lang="fi-FI" sz="2000" b="1" dirty="0">
              <a:latin typeface="+mn-lt"/>
              <a:cs typeface="Times New Roman" panose="02020603050405020304" pitchFamily="18" charset="0"/>
            </a:endParaRPr>
          </a:p>
        </p:txBody>
      </p:sp>
      <p:sp>
        <p:nvSpPr>
          <p:cNvPr id="4" name="Suorakulmio 3">
            <a:extLst>
              <a:ext uri="{FF2B5EF4-FFF2-40B4-BE49-F238E27FC236}">
                <a16:creationId xmlns:a16="http://schemas.microsoft.com/office/drawing/2014/main" id="{24EA3FE8-467E-D455-1767-F9AF20614689}"/>
              </a:ext>
            </a:extLst>
          </p:cNvPr>
          <p:cNvSpPr/>
          <p:nvPr/>
        </p:nvSpPr>
        <p:spPr>
          <a:xfrm>
            <a:off x="6704643" y="2595433"/>
            <a:ext cx="5176314" cy="215712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Rekrytoinnin erityispiirteet: </a:t>
            </a:r>
          </a:p>
          <a:p>
            <a:r>
              <a:rPr lang="fi-FI" sz="1200" dirty="0">
                <a:solidFill>
                  <a:schemeClr val="tx1"/>
                </a:solidFill>
              </a:rPr>
              <a:t>Henkilökunnan rekrytointi tapahtuu Eloisan ohjeen mukaisesti pääsääntöisesti </a:t>
            </a:r>
            <a:r>
              <a:rPr lang="fi-FI" sz="1200" dirty="0" err="1">
                <a:solidFill>
                  <a:schemeClr val="tx1"/>
                </a:solidFill>
              </a:rPr>
              <a:t>Kuntarekryn</a:t>
            </a:r>
            <a:r>
              <a:rPr lang="fi-FI" sz="1200" dirty="0">
                <a:solidFill>
                  <a:schemeClr val="tx1"/>
                </a:solidFill>
              </a:rPr>
              <a:t> kautta.</a:t>
            </a:r>
          </a:p>
          <a:p>
            <a:r>
              <a:rPr lang="fi-FI" sz="1200" dirty="0">
                <a:solidFill>
                  <a:schemeClr val="tx1"/>
                </a:solidFill>
              </a:rPr>
              <a:t>Henkilökunnan valinta tapahtuu palveluesihenkilön ja vastaavan ohjaajan tekemien hakemusten käsittelyn ja  haastattelujen perusteella. Tarvittaessa kysytään suosittelijoilta lisätietoa.</a:t>
            </a:r>
          </a:p>
          <a:p>
            <a:r>
              <a:rPr lang="fi-FI" sz="1200" dirty="0">
                <a:solidFill>
                  <a:schemeClr val="tx1"/>
                </a:solidFill>
              </a:rPr>
              <a:t>Työntekijöille eduksi huomioidaan vammaispalvelutyön kokemus, kommunikointi menetelmien tunteminen sekä ryhmä- ja yksilö ohjauksen hallitseminen.</a:t>
            </a:r>
          </a:p>
          <a:p>
            <a:endParaRPr lang="fi-FI" sz="1200" dirty="0">
              <a:solidFill>
                <a:schemeClr val="tx1"/>
              </a:solidFill>
            </a:endParaRPr>
          </a:p>
          <a:p>
            <a:r>
              <a:rPr lang="fi-FI" sz="1200" dirty="0">
                <a:solidFill>
                  <a:schemeClr val="tx1"/>
                </a:solidFill>
              </a:rPr>
              <a:t> </a:t>
            </a:r>
          </a:p>
        </p:txBody>
      </p:sp>
      <p:sp>
        <p:nvSpPr>
          <p:cNvPr id="5" name="Suorakulmio: Pyöristetyt kulmat 4">
            <a:extLst>
              <a:ext uri="{FF2B5EF4-FFF2-40B4-BE49-F238E27FC236}">
                <a16:creationId xmlns:a16="http://schemas.microsoft.com/office/drawing/2014/main" id="{8C4495A0-FFBC-F17A-F408-8F985931408A}"/>
              </a:ext>
            </a:extLst>
          </p:cNvPr>
          <p:cNvSpPr>
            <a:spLocks/>
          </p:cNvSpPr>
          <p:nvPr/>
        </p:nvSpPr>
        <p:spPr>
          <a:xfrm>
            <a:off x="6704643" y="5167914"/>
            <a:ext cx="5176314" cy="46407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lnSpc>
                <a:spcPct val="110000"/>
              </a:lnSpc>
              <a:spcAft>
                <a:spcPts val="200"/>
              </a:spcAft>
              <a:buClr>
                <a:schemeClr val="tx1"/>
              </a:buClr>
            </a:pPr>
            <a:r>
              <a:rPr lang="fi-FI" sz="1000" b="1" dirty="0">
                <a:solidFill>
                  <a:schemeClr val="tx1"/>
                </a:solidFill>
              </a:rPr>
              <a:t>Lue lisää: </a:t>
            </a:r>
          </a:p>
          <a:p>
            <a:pPr marL="171450" lvl="1" indent="-171450">
              <a:lnSpc>
                <a:spcPct val="110000"/>
              </a:lnSpc>
              <a:spcAft>
                <a:spcPts val="200"/>
              </a:spcAft>
              <a:buClr>
                <a:schemeClr val="tx1"/>
              </a:buClr>
              <a:buFont typeface="Arial" panose="020B0604020202020204" pitchFamily="34" charset="0"/>
              <a:buChar char="•"/>
            </a:pPr>
            <a:r>
              <a:rPr lang="fi-FI" sz="1000" dirty="0">
                <a:solidFill>
                  <a:schemeClr val="tx1"/>
                </a:solidFill>
                <a:hlinkClick r:id="rId7"/>
              </a:rPr>
              <a:t>Riittävän kielitaidon osoittaminen – Valvira </a:t>
            </a:r>
            <a:endParaRPr lang="fi-FI" sz="1000" dirty="0">
              <a:solidFill>
                <a:schemeClr val="tx1"/>
              </a:solidFill>
            </a:endParaRPr>
          </a:p>
        </p:txBody>
      </p:sp>
      <p:sp>
        <p:nvSpPr>
          <p:cNvPr id="14" name="Dian numeron paikkamerkki 13">
            <a:extLst>
              <a:ext uri="{FF2B5EF4-FFF2-40B4-BE49-F238E27FC236}">
                <a16:creationId xmlns:a16="http://schemas.microsoft.com/office/drawing/2014/main" id="{1122A975-D2C1-6E66-16C0-30F04BD8F20B}"/>
              </a:ext>
            </a:extLst>
          </p:cNvPr>
          <p:cNvSpPr>
            <a:spLocks noGrp="1"/>
          </p:cNvSpPr>
          <p:nvPr>
            <p:ph type="sldNum" sz="quarter" idx="12"/>
          </p:nvPr>
        </p:nvSpPr>
        <p:spPr/>
        <p:txBody>
          <a:bodyPr/>
          <a:lstStyle/>
          <a:p>
            <a:fld id="{CF4BB44F-7B72-EC4D-BE8A-419BCE6CF7A5}" type="slidenum">
              <a:rPr lang="fi-FI" smtClean="0"/>
              <a:pPr/>
              <a:t>44</a:t>
            </a:fld>
            <a:endParaRPr lang="fi-FI" dirty="0"/>
          </a:p>
        </p:txBody>
      </p:sp>
    </p:spTree>
    <p:extLst>
      <p:ext uri="{BB962C8B-B14F-4D97-AF65-F5344CB8AC3E}">
        <p14:creationId xmlns:p14="http://schemas.microsoft.com/office/powerpoint/2010/main" val="28839193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319068F-3C4B-6A6D-8BFB-FF1C8297ECAB}"/>
              </a:ext>
            </a:extLst>
          </p:cNvPr>
          <p:cNvGraphicFramePr>
            <a:graphicFrameLocks noChangeAspect="1"/>
          </p:cNvGraphicFramePr>
          <p:nvPr>
            <p:custDataLst>
              <p:tags r:id="rId1"/>
            </p:custDataLst>
            <p:extLst>
              <p:ext uri="{D42A27DB-BD31-4B8C-83A1-F6EECF244321}">
                <p14:modId xmlns:p14="http://schemas.microsoft.com/office/powerpoint/2010/main" val="23220315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319068F-3C4B-6A6D-8BFB-FF1C8297ECA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(3/3)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2" y="1698400"/>
            <a:ext cx="11374962" cy="4482114"/>
          </a:xfrm>
          <a:prstGeom prst="rect">
            <a:avLst/>
          </a:prstGeom>
        </p:spPr>
        <p:txBody>
          <a:bodyPr vert="horz" lIns="91440" tIns="45720" rIns="91440" bIns="45720" numCol="2"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perehdyttäminen ja täydennyskoulutus</a:t>
            </a:r>
            <a:endParaRPr lang="fi-FI" dirty="0"/>
          </a:p>
          <a:p>
            <a:pPr marL="0" lvl="1">
              <a:lnSpc>
                <a:spcPct val="110000"/>
              </a:lnSpc>
              <a:spcBef>
                <a:spcPts val="789"/>
              </a:spcBef>
              <a:spcAft>
                <a:spcPts val="175"/>
              </a:spcAft>
            </a:pPr>
            <a:r>
              <a:rPr lang="fi-FI" dirty="0"/>
              <a:t>Palveluyksikön/-pisteen </a:t>
            </a:r>
            <a:r>
              <a:rPr lang="fi-FI" b="1" dirty="0"/>
              <a:t>henkilöstö perehdytetään asiakastyöhön, asiakastietojen käsittelyyn ja tietosuojaan sekä omavalvonnan toteuttamiseen</a:t>
            </a:r>
            <a:r>
              <a:rPr lang="fi-FI" dirty="0"/>
              <a:t>. Sama koskee myös yksikössä työskenteleviä opiskelijoita ja paluun jälkeen pitkään tehtävistä poissaolleita. </a:t>
            </a:r>
            <a:r>
              <a:rPr lang="fi-FI" b="1" dirty="0">
                <a:solidFill>
                  <a:schemeClr val="accent4"/>
                </a:solidFill>
              </a:rPr>
              <a:t> </a:t>
            </a:r>
          </a:p>
          <a:p>
            <a:pPr marL="0" lvl="1">
              <a:lnSpc>
                <a:spcPct val="110000"/>
              </a:lnSpc>
              <a:spcBef>
                <a:spcPts val="789"/>
              </a:spcBef>
              <a:spcAft>
                <a:spcPts val="175"/>
              </a:spcAft>
            </a:pPr>
            <a:r>
              <a:rPr lang="fi-FI" dirty="0"/>
              <a:t>Etelä-Savon hyvinvointialue tukee ammattitaitoa kehittävää ja ylläpitävää koulutusta. Hyvinvointialueella jokaisella työntekijällä on velvollisuus huolehtia omasta osaamisestaan ja koulutuksesta tulee sopia aina edeltäväsi esihenkilön kanssa. Työnantajalla on täydennyskoulutusvelvollisuus. Erillinen koulutussuunnitelma tukee täydennyskoulutusten toteutumista. Sisäiset koulutukset löytyvät OSS-järjestelmästä. Kertaluontoisesti suoritettavat ja säännöllisesti päivitettävät koulutukset on kuvattu ohjeessa:</a:t>
            </a:r>
            <a:endParaRPr lang="fi-FI" b="1" dirty="0">
              <a:solidFill>
                <a:schemeClr val="accent4"/>
              </a:solidFill>
            </a:endParaRPr>
          </a:p>
          <a:p>
            <a:pPr marL="628590" lvl="2" indent="-171450">
              <a:lnSpc>
                <a:spcPct val="110000"/>
              </a:lnSpc>
              <a:spcBef>
                <a:spcPts val="789"/>
              </a:spcBef>
              <a:spcAft>
                <a:spcPts val="175"/>
              </a:spcAft>
              <a:buFont typeface="Wingdings" panose="05000000000000000000" pitchFamily="2" charset="2"/>
              <a:buChar char="Ø"/>
            </a:pPr>
            <a:r>
              <a:rPr lang="fi-FI" dirty="0"/>
              <a:t>Päivitettävät koulutukset ja OSS ohjeistusta, IMS</a:t>
            </a:r>
            <a:endParaRPr lang="fi-FI" b="1" dirty="0">
              <a:solidFill>
                <a:srgbClr val="FF0000"/>
              </a:solidFill>
            </a:endParaRPr>
          </a:p>
          <a:p>
            <a:pPr marL="0" lvl="1">
              <a:lnSpc>
                <a:spcPct val="110000"/>
              </a:lnSpc>
              <a:spcBef>
                <a:spcPts val="789"/>
              </a:spcBef>
              <a:spcAft>
                <a:spcPts val="175"/>
              </a:spcAft>
            </a:pPr>
            <a:r>
              <a:rPr lang="fi-FI" dirty="0"/>
              <a:t>Perehdytyksessä käytetään hyvinvointialueen Intro-perehdytysohjelmaa. Siinä työntekijälle nimetään perehdyttäjiä eri vastuualueisiin. Perehdytyksen suorittaminen varmistetaan kuittauksilla Intro-ohjelmaan. Kirjaamiseen liittyvä ohjeistus löytyy asiakastietojärjestelmästä, johon liittyvä koulutus on jatkuvaa. Organisaatiossa järjestetään myös säännöllisesti koulutuksia muiden käytössä olevien järjestelmien (</a:t>
            </a:r>
            <a:r>
              <a:rPr lang="fi-FI" dirty="0" err="1"/>
              <a:t>ArterIMS</a:t>
            </a:r>
            <a:r>
              <a:rPr lang="fi-FI" dirty="0"/>
              <a:t>, </a:t>
            </a:r>
            <a:r>
              <a:rPr lang="fi-FI" dirty="0" err="1"/>
              <a:t>HaiPro</a:t>
            </a:r>
            <a:r>
              <a:rPr lang="fi-FI" dirty="0"/>
              <a:t>, ESS, M2) käyttämiseen. Henkilökunta suorittaa kahden vuoden välein Tietoturva-koulutuksen </a:t>
            </a:r>
            <a:r>
              <a:rPr lang="fi-FI" dirty="0" err="1"/>
              <a:t>Granite</a:t>
            </a:r>
            <a:r>
              <a:rPr lang="fi-FI" dirty="0"/>
              <a:t>-järjestelmässä. Ohjeet ovat </a:t>
            </a:r>
            <a:r>
              <a:rPr lang="fi-FI" dirty="0" err="1"/>
              <a:t>ArterIMS</a:t>
            </a:r>
            <a:r>
              <a:rPr lang="fi-FI" dirty="0"/>
              <a:t>- tietojärjestelmässä.</a:t>
            </a:r>
          </a:p>
          <a:p>
            <a:pPr marL="0" lvl="1">
              <a:lnSpc>
                <a:spcPct val="110000"/>
              </a:lnSpc>
              <a:spcBef>
                <a:spcPts val="789"/>
              </a:spcBef>
              <a:spcAft>
                <a:spcPts val="175"/>
              </a:spcAft>
            </a:pPr>
            <a:r>
              <a:rPr lang="fi-FI" dirty="0"/>
              <a:t>Omavalvontasuunnitelma ja lääkesuunnitelma liitteineen toimii myös perehdytyksen välineenä työyksiköissä.</a:t>
            </a:r>
          </a:p>
          <a:p>
            <a:pPr marL="0" lvl="1">
              <a:lnSpc>
                <a:spcPct val="110000"/>
              </a:lnSpc>
              <a:spcBef>
                <a:spcPts val="789"/>
              </a:spcBef>
              <a:spcAft>
                <a:spcPts val="175"/>
              </a:spcAft>
            </a:pPr>
            <a:r>
              <a:rPr lang="fi-FI" dirty="0"/>
              <a:t>Henkilöstön osaamisen seuranta ja koulutuksista sopiminen tapahtuu vuosittain tavoitekeskustelujen yhteydessä. Henkilöstön käymät koulutukset kirjautuvat OSS-ohjelman koulutuskortille ja ovat todennettavissa sitä kautta. Täydennyskoulutuspäivien määrää seurataan. Lisäksi henkilöstölle järjestetään tarvittavaa koulutusta sektorikohtaisesti tarpeiden mukaan. Henkilöstöä motivoidaan seuraamaan ajankohtaisia koulutuksia, jotka tukevat ammatillista kehitystä ja asiakastyötä</a:t>
            </a:r>
            <a:endParaRPr lang="fi-FI" b="1" dirty="0">
              <a:solidFill>
                <a:schemeClr val="accent4"/>
              </a:solidFill>
            </a:endParaRPr>
          </a:p>
        </p:txBody>
      </p:sp>
      <p:sp>
        <p:nvSpPr>
          <p:cNvPr id="4" name="Suorakulmio 3">
            <a:extLst>
              <a:ext uri="{FF2B5EF4-FFF2-40B4-BE49-F238E27FC236}">
                <a16:creationId xmlns:a16="http://schemas.microsoft.com/office/drawing/2014/main" id="{24EA3FE8-467E-D455-1767-F9AF20614689}"/>
              </a:ext>
            </a:extLst>
          </p:cNvPr>
          <p:cNvSpPr/>
          <p:nvPr/>
        </p:nvSpPr>
        <p:spPr>
          <a:xfrm>
            <a:off x="6300470" y="4835959"/>
            <a:ext cx="5525904" cy="154363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Henkilöstön perehdytys toimintayksikössä:</a:t>
            </a:r>
          </a:p>
          <a:p>
            <a:endParaRPr lang="fi-FI" sz="1200" b="1" dirty="0">
              <a:solidFill>
                <a:schemeClr val="tx1"/>
              </a:solidFill>
            </a:endParaRPr>
          </a:p>
          <a:p>
            <a:r>
              <a:rPr lang="fi-FI" sz="1200" b="1" dirty="0">
                <a:solidFill>
                  <a:schemeClr val="tx1"/>
                </a:solidFill>
              </a:rPr>
              <a:t>Yksikön esihenkilö ja/tai vastaava ohjaaja laatii vakinaisissa ja pitkissä sijaisuuksissa työntekijälle perehdytysohjelman INTRO järjestelmän kautta. Työntekijälle nimetään aina yksiköstä oma perehdyttäjä, mutta kaikilla työntekijöillä on velvollisuus perehdyttää uutta työntekijää. </a:t>
            </a:r>
            <a:endParaRPr lang="fi-FI" sz="1200" dirty="0">
              <a:solidFill>
                <a:schemeClr val="tx1"/>
              </a:solidFill>
            </a:endParaRPr>
          </a:p>
        </p:txBody>
      </p:sp>
      <p:sp>
        <p:nvSpPr>
          <p:cNvPr id="5" name="Dian numeron paikkamerkki 4">
            <a:extLst>
              <a:ext uri="{FF2B5EF4-FFF2-40B4-BE49-F238E27FC236}">
                <a16:creationId xmlns:a16="http://schemas.microsoft.com/office/drawing/2014/main" id="{79BA7526-0E7F-B7EE-6B4B-2BC6B93AA820}"/>
              </a:ext>
            </a:extLst>
          </p:cNvPr>
          <p:cNvSpPr>
            <a:spLocks noGrp="1"/>
          </p:cNvSpPr>
          <p:nvPr>
            <p:ph type="sldNum" sz="quarter" idx="12"/>
          </p:nvPr>
        </p:nvSpPr>
        <p:spPr/>
        <p:txBody>
          <a:bodyPr/>
          <a:lstStyle/>
          <a:p>
            <a:fld id="{CF4BB44F-7B72-EC4D-BE8A-419BCE6CF7A5}" type="slidenum">
              <a:rPr lang="fi-FI" smtClean="0"/>
              <a:pPr/>
              <a:t>45</a:t>
            </a:fld>
            <a:endParaRPr lang="fi-FI" dirty="0"/>
          </a:p>
        </p:txBody>
      </p:sp>
    </p:spTree>
    <p:extLst>
      <p:ext uri="{BB962C8B-B14F-4D97-AF65-F5344CB8AC3E}">
        <p14:creationId xmlns:p14="http://schemas.microsoft.com/office/powerpoint/2010/main" val="22385113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4D0F28AD-F19A-3618-D131-F5C1A3CD8821}"/>
              </a:ext>
            </a:extLst>
          </p:cNvPr>
          <p:cNvGraphicFramePr>
            <a:graphicFrameLocks noChangeAspect="1"/>
          </p:cNvGraphicFramePr>
          <p:nvPr>
            <p:custDataLst>
              <p:tags r:id="rId1"/>
            </p:custDataLst>
            <p:extLst>
              <p:ext uri="{D42A27DB-BD31-4B8C-83A1-F6EECF244321}">
                <p14:modId xmlns:p14="http://schemas.microsoft.com/office/powerpoint/2010/main" val="24357774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4D0F28AD-F19A-3618-D131-F5C1A3CD88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Toimitilat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420969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18" name="Content Placeholder 3">
            <a:extLst>
              <a:ext uri="{FF2B5EF4-FFF2-40B4-BE49-F238E27FC236}">
                <a16:creationId xmlns:a16="http://schemas.microsoft.com/office/drawing/2014/main" id="{34C409F1-15F5-74D8-7B12-2C87AC582EAE}"/>
              </a:ext>
            </a:extLst>
          </p:cNvPr>
          <p:cNvSpPr txBox="1">
            <a:spLocks/>
          </p:cNvSpPr>
          <p:nvPr/>
        </p:nvSpPr>
        <p:spPr>
          <a:xfrm>
            <a:off x="496828" y="1593113"/>
            <a:ext cx="11289174" cy="4525388"/>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endParaRPr lang="fi-FI" i="1" dirty="0">
              <a:solidFill>
                <a:schemeClr val="accent5"/>
              </a:solidFill>
              <a:latin typeface="+mn-lt"/>
              <a:cs typeface="Times New Roman" panose="02020603050405020304" pitchFamily="18" charset="0"/>
            </a:endParaRPr>
          </a:p>
          <a:p>
            <a:pPr marL="0" lvl="1">
              <a:lnSpc>
                <a:spcPct val="110000"/>
              </a:lnSpc>
              <a:spcBef>
                <a:spcPts val="789"/>
              </a:spcBef>
              <a:spcAft>
                <a:spcPts val="175"/>
              </a:spcAft>
            </a:pPr>
            <a:endParaRPr lang="fi-FI" i="1" dirty="0">
              <a:solidFill>
                <a:schemeClr val="accent5"/>
              </a:solidFill>
            </a:endParaRPr>
          </a:p>
        </p:txBody>
      </p:sp>
      <p:sp>
        <p:nvSpPr>
          <p:cNvPr id="4" name="Suorakulmio 3">
            <a:extLst>
              <a:ext uri="{FF2B5EF4-FFF2-40B4-BE49-F238E27FC236}">
                <a16:creationId xmlns:a16="http://schemas.microsoft.com/office/drawing/2014/main" id="{50DD0671-4FEF-8A8F-0186-15B12CC1714C}"/>
              </a:ext>
            </a:extLst>
          </p:cNvPr>
          <p:cNvSpPr/>
          <p:nvPr/>
        </p:nvSpPr>
        <p:spPr>
          <a:xfrm>
            <a:off x="496828" y="1454857"/>
            <a:ext cx="11172452" cy="4428060"/>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Tilojen käytön periaatteet ja toimintakäytännöt:</a:t>
            </a:r>
          </a:p>
          <a:p>
            <a:endParaRPr lang="fi-FI" sz="1200" dirty="0">
              <a:solidFill>
                <a:schemeClr val="tx1"/>
              </a:solidFill>
            </a:endParaRPr>
          </a:p>
          <a:p>
            <a:r>
              <a:rPr lang="fi-FI" sz="1200" b="0" i="0" u="none" strike="noStrike" baseline="0" dirty="0">
                <a:solidFill>
                  <a:srgbClr val="000000"/>
                </a:solidFill>
              </a:rPr>
              <a:t>Osaamiskeskus Kipinän toimitilat sijaitsevat </a:t>
            </a:r>
            <a:r>
              <a:rPr lang="fi-FI" sz="1200" b="0" i="0" u="none" strike="noStrike" baseline="0" dirty="0" err="1">
                <a:solidFill>
                  <a:srgbClr val="000000"/>
                </a:solidFill>
              </a:rPr>
              <a:t>Esedun</a:t>
            </a:r>
            <a:r>
              <a:rPr lang="fi-FI" sz="1200" b="0" i="0" u="none" strike="noStrike" baseline="0" dirty="0">
                <a:solidFill>
                  <a:srgbClr val="000000"/>
                </a:solidFill>
              </a:rPr>
              <a:t> koulukeskittymän B-rakennuksessa, Raviradantie 4-6, 50100 Mikkeli. Kiinteistössä on kaksi kerrosta. Kiinteistön kokonais-pinta-ala on n.1029 m2. Eloisa on vuokrannut tilat Oppilaskoti Kiinteistö Oy:ltä.</a:t>
            </a:r>
          </a:p>
          <a:p>
            <a:endParaRPr lang="fi-FI" sz="1200" b="0" i="0" u="none" strike="noStrike" baseline="0" dirty="0">
              <a:solidFill>
                <a:srgbClr val="000000"/>
              </a:solidFill>
            </a:endParaRPr>
          </a:p>
          <a:p>
            <a:r>
              <a:rPr lang="fi-FI" sz="1200" b="0" i="0" u="none" strike="noStrike" baseline="0" dirty="0">
                <a:solidFill>
                  <a:srgbClr val="000000"/>
                </a:solidFill>
              </a:rPr>
              <a:t>Kipinän tilat on suunniteltu siten, että tiloissa pystyy toimimaan useampi pienryhmä. Tilat ovat esteettömiä ja kiinteistössä on hissi. Tiloissa ei yövytä, mutta niissä on mahdollisuus lepoon. Perushoitoihin on varustellut tilat sekä </a:t>
            </a:r>
            <a:r>
              <a:rPr lang="fi-FI" sz="1200" b="0" i="0" u="none" strike="noStrike" baseline="0" dirty="0" err="1">
                <a:solidFill>
                  <a:srgbClr val="000000"/>
                </a:solidFill>
              </a:rPr>
              <a:t>inva</a:t>
            </a:r>
            <a:r>
              <a:rPr lang="fi-FI" sz="1200" b="0" i="0" u="none" strike="noStrike" baseline="0" dirty="0">
                <a:solidFill>
                  <a:srgbClr val="000000"/>
                </a:solidFill>
              </a:rPr>
              <a:t>-wc x 3 sekä jakelukeittiö.</a:t>
            </a:r>
          </a:p>
          <a:p>
            <a:r>
              <a:rPr lang="fi-FI" sz="1200" b="0" i="0" u="none" strike="noStrike" baseline="0" dirty="0">
                <a:solidFill>
                  <a:srgbClr val="000000"/>
                </a:solidFill>
              </a:rPr>
              <a:t> </a:t>
            </a:r>
          </a:p>
          <a:p>
            <a:r>
              <a:rPr lang="fi-FI" sz="1200" b="0" i="0" u="none" strike="noStrike" baseline="0" dirty="0">
                <a:solidFill>
                  <a:srgbClr val="000000"/>
                </a:solidFill>
              </a:rPr>
              <a:t>Kiinteistön yhteydessä on pyykkihuoltoon soveltuvat tilat sekä aidattu turvallinen ulkoilualue. </a:t>
            </a:r>
          </a:p>
          <a:p>
            <a:endParaRPr lang="fi-FI" sz="1200" b="0" i="0" u="none" strike="noStrike" baseline="0" dirty="0">
              <a:solidFill>
                <a:srgbClr val="000000"/>
              </a:solidFill>
            </a:endParaRPr>
          </a:p>
          <a:p>
            <a:r>
              <a:rPr lang="fi-FI" sz="1200" b="0" i="0" u="none" strike="noStrike" baseline="0" dirty="0">
                <a:solidFill>
                  <a:srgbClr val="000000"/>
                </a:solidFill>
              </a:rPr>
              <a:t>Kipinän henkilökunta huolehtii omalta osaltaan tilojen viihtyvyydestä ja turvallisuudesta omalla huolellisella toiminnallaan. </a:t>
            </a:r>
          </a:p>
          <a:p>
            <a:endParaRPr lang="fi-FI" sz="1200" b="0" i="0" u="none" strike="noStrike" baseline="0" dirty="0">
              <a:solidFill>
                <a:srgbClr val="000000"/>
              </a:solidFill>
            </a:endParaRPr>
          </a:p>
          <a:p>
            <a:r>
              <a:rPr lang="fi-FI" sz="1200" b="1" i="0" u="none" strike="noStrike" baseline="0" dirty="0">
                <a:solidFill>
                  <a:srgbClr val="000000"/>
                </a:solidFill>
              </a:rPr>
              <a:t>Teknologiset ratkaisut </a:t>
            </a:r>
          </a:p>
          <a:p>
            <a:endParaRPr lang="fi-FI" sz="1200" b="0" i="0" u="none" strike="noStrike" baseline="0" dirty="0">
              <a:solidFill>
                <a:srgbClr val="000000"/>
              </a:solidFill>
            </a:endParaRPr>
          </a:p>
          <a:p>
            <a:r>
              <a:rPr lang="fi-FI" sz="1200" b="0" i="0" u="none" strike="noStrike" baseline="0" dirty="0">
                <a:solidFill>
                  <a:srgbClr val="000000"/>
                </a:solidFill>
              </a:rPr>
              <a:t>Kipinän toimintakeskuksen ulko-ovessa on automaattinen ovenavausjärjestelmä. Kipinän tiloissa on kulunvalvonta klo 21.00-05.30 välillä. Henkilökunnan sosiaali- ja wc-tilat pidetään lukittuna koko ajan.</a:t>
            </a:r>
            <a:endParaRPr lang="fi-FI" sz="1200" b="1" dirty="0">
              <a:solidFill>
                <a:schemeClr val="tx1"/>
              </a:solidFill>
            </a:endParaRPr>
          </a:p>
        </p:txBody>
      </p:sp>
      <p:sp>
        <p:nvSpPr>
          <p:cNvPr id="5" name="Dian numeron paikkamerkki 4">
            <a:extLst>
              <a:ext uri="{FF2B5EF4-FFF2-40B4-BE49-F238E27FC236}">
                <a16:creationId xmlns:a16="http://schemas.microsoft.com/office/drawing/2014/main" id="{56555F89-6C2A-93C5-C74F-55815C91EABF}"/>
              </a:ext>
            </a:extLst>
          </p:cNvPr>
          <p:cNvSpPr>
            <a:spLocks noGrp="1"/>
          </p:cNvSpPr>
          <p:nvPr>
            <p:ph type="sldNum" sz="quarter" idx="12"/>
          </p:nvPr>
        </p:nvSpPr>
        <p:spPr/>
        <p:txBody>
          <a:bodyPr/>
          <a:lstStyle/>
          <a:p>
            <a:fld id="{CF4BB44F-7B72-EC4D-BE8A-419BCE6CF7A5}" type="slidenum">
              <a:rPr lang="fi-FI" smtClean="0"/>
              <a:pPr/>
              <a:t>46</a:t>
            </a:fld>
            <a:endParaRPr lang="fi-FI" dirty="0"/>
          </a:p>
        </p:txBody>
      </p:sp>
    </p:spTree>
    <p:extLst>
      <p:ext uri="{BB962C8B-B14F-4D97-AF65-F5344CB8AC3E}">
        <p14:creationId xmlns:p14="http://schemas.microsoft.com/office/powerpoint/2010/main" val="20350476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CC830009-16BA-4148-1952-9573FE3A3F30}"/>
              </a:ext>
            </a:extLst>
          </p:cNvPr>
          <p:cNvGraphicFramePr>
            <a:graphicFrameLocks noChangeAspect="1"/>
          </p:cNvGraphicFramePr>
          <p:nvPr>
            <p:custDataLst>
              <p:tags r:id="rId1"/>
            </p:custDataLst>
            <p:extLst>
              <p:ext uri="{D42A27DB-BD31-4B8C-83A1-F6EECF244321}">
                <p14:modId xmlns:p14="http://schemas.microsoft.com/office/powerpoint/2010/main" val="38986931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CC830009-16BA-4148-1952-9573FE3A3F3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Terveydenhuollon laitteet ja tarvikkeet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374650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4" name="Content Placeholder 3">
            <a:extLst>
              <a:ext uri="{FF2B5EF4-FFF2-40B4-BE49-F238E27FC236}">
                <a16:creationId xmlns:a16="http://schemas.microsoft.com/office/drawing/2014/main" id="{7E87E410-0FD4-E6BF-D930-10F82CF3BBF5}"/>
              </a:ext>
            </a:extLst>
          </p:cNvPr>
          <p:cNvSpPr txBox="1">
            <a:spLocks/>
          </p:cNvSpPr>
          <p:nvPr/>
        </p:nvSpPr>
        <p:spPr>
          <a:xfrm>
            <a:off x="542242" y="1574653"/>
            <a:ext cx="11336079" cy="4814397"/>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r>
              <a:rPr lang="fi-FI" dirty="0"/>
              <a:t>Sosiaalihuollon </a:t>
            </a:r>
            <a:r>
              <a:rPr lang="fi-FI" b="1" dirty="0"/>
              <a:t>yksiköissä käytetään paljon erilaisia lääkinnällisiksi laitteiksi luokiteltuja välineitä ja hoitotarvikkeita</a:t>
            </a:r>
            <a:r>
              <a:rPr lang="fi-FI" dirty="0"/>
              <a:t>, joihin liittyvistä käytännöistä säädetään lääkinnällisistä laitteista annetussa laissa. Hoitoon käytettäviä lääkinnällisiä laitteita ovat mm. pyörätuolit, rollaattorit, sairaalasängyt, nostolaitteet, verensokeri-, kuume- ja verenpainemittarit, kuulolaitteet, haavasidokset ym. vastaavat. </a:t>
            </a:r>
          </a:p>
          <a:p>
            <a:pPr marL="0" lvl="1">
              <a:lnSpc>
                <a:spcPct val="110000"/>
              </a:lnSpc>
              <a:spcBef>
                <a:spcPts val="789"/>
              </a:spcBef>
              <a:spcAft>
                <a:spcPts val="175"/>
              </a:spcAft>
            </a:pPr>
            <a:r>
              <a:rPr lang="fi-FI" b="1" dirty="0"/>
              <a:t>Lääkinnällisiä laitteita koskevasta ohjauksesta vastaa Fimea. </a:t>
            </a:r>
            <a:r>
              <a:rPr lang="fi-FI" dirty="0"/>
              <a:t>Lääkinnällisten laitteiden käyttöön, huoltoon ja käytön ohjaukseen sosiaalihuollon yksiköissä liittyy merkittäviä </a:t>
            </a:r>
            <a:r>
              <a:rPr lang="fi-FI" b="1" dirty="0"/>
              <a:t>turvallisuusriskejä, joiden ennaltaehkäiseminen on omavalvonnassa huomioon otettava asia</a:t>
            </a:r>
            <a:r>
              <a:rPr lang="fi-FI" dirty="0"/>
              <a:t>.</a:t>
            </a:r>
            <a:endParaRPr lang="fi-FI" b="1" i="1" dirty="0">
              <a:solidFill>
                <a:schemeClr val="accent5"/>
              </a:solidFill>
            </a:endParaRPr>
          </a:p>
          <a:p>
            <a:pPr marL="0" lvl="1">
              <a:lnSpc>
                <a:spcPct val="110000"/>
              </a:lnSpc>
              <a:spcBef>
                <a:spcPts val="789"/>
              </a:spcBef>
              <a:spcAft>
                <a:spcPts val="175"/>
              </a:spcAft>
            </a:pPr>
            <a:r>
              <a:rPr lang="fi-FI" dirty="0"/>
              <a:t>Terveydenhuollon laitteiden ja tarvikkeiden aiheuttamista vaaratilanteista ilmoitetaan </a:t>
            </a:r>
            <a:r>
              <a:rPr lang="fi-FI" dirty="0" err="1"/>
              <a:t>Fimeaan</a:t>
            </a:r>
            <a:r>
              <a:rPr lang="fi-FI" dirty="0"/>
              <a:t>. Eloisassa työntekijä tekee vaaratilanne-ilmoituksen (</a:t>
            </a:r>
            <a:r>
              <a:rPr lang="fi-FI" dirty="0" err="1"/>
              <a:t>HaiPro</a:t>
            </a:r>
            <a:r>
              <a:rPr lang="fi-FI" dirty="0"/>
              <a:t>®), jonka yhteydessä vaaratilanteesta menee tieto myös </a:t>
            </a:r>
            <a:r>
              <a:rPr lang="fi-FI" dirty="0" err="1"/>
              <a:t>Fimealle</a:t>
            </a:r>
            <a:r>
              <a:rPr lang="fi-FI" dirty="0"/>
              <a:t>. Esihenkilö vastaa siitä, että lainmukainen ilmoitus tehdään </a:t>
            </a:r>
            <a:r>
              <a:rPr lang="fi-FI" dirty="0" err="1"/>
              <a:t>Fimealle</a:t>
            </a:r>
            <a:r>
              <a:rPr lang="fi-FI" dirty="0"/>
              <a:t>. Tieto turvallisuusriskeistä välitetään myös toimialuejohtajalle sekä palvelupäällikölle vaaratilanne-järjestelmässä.</a:t>
            </a:r>
          </a:p>
          <a:p>
            <a:r>
              <a:rPr lang="fi-FI" b="0" i="0" u="none" strike="noStrike" baseline="0" dirty="0">
                <a:solidFill>
                  <a:srgbClr val="000000"/>
                </a:solidFill>
              </a:rPr>
              <a:t>Kipinän asiakkailla on mahdollisuus saada käyttöönsä tarvitsemiaan apuvälineitä. </a:t>
            </a:r>
          </a:p>
          <a:p>
            <a:r>
              <a:rPr lang="fi-FI" b="0" i="0" u="none" strike="noStrike" baseline="0" dirty="0">
                <a:solidFill>
                  <a:srgbClr val="000000"/>
                </a:solidFill>
              </a:rPr>
              <a:t>Päävastuu asiakkaiden apuvälineiden hankinnasta on asiakkaiden omaisilla, läheisillä, asumisyksikön tai kotihoidon henkilökunnalla. Erikoisapuvälineiden hankinnassa on vahvasti mukana moniammatillinen ryhmä lääkärit, fysioterapeutit ja kuntohoitajat sekä alueellisen apuvälineyksikön työntekijät. Kipinän henkilökunta suunnittelee yhdessä asiakkaan kanssa toimivien läheisten, hoitohenkilökunnan kanssa kullekin asiakkaalle Kipinän toimintaa tarvittavat apuvälineet ja hoitolaitteet. </a:t>
            </a:r>
          </a:p>
          <a:p>
            <a:r>
              <a:rPr lang="fi-FI" b="0" i="0" u="none" strike="noStrike" baseline="0" dirty="0">
                <a:solidFill>
                  <a:srgbClr val="000000"/>
                </a:solidFill>
              </a:rPr>
              <a:t>Apuvälineiden- ja laitteiden käytössä opastavat kotihoidon fysioterapeutit, apuvälinehuollon henkilökunta, fysioterapeutit. Henkilökunnalle järjestetään tarvittaessa koulutusta, jossa perehdytään perusapuvälineiden tarpeen arviointiin, hankintaprosessiin, käytön ohjaukseen ja huollon järjestämiseen. Huolto tehdään apuvälineen toimittajan ohjeiden mukaisesti tai tarvittaessa ja apuvälineet tarkistetaan vuosittain tai tarpeen mukaan. </a:t>
            </a:r>
          </a:p>
          <a:p>
            <a:r>
              <a:rPr lang="fi-FI" b="0" i="0" u="none" strike="noStrike" baseline="0" dirty="0">
                <a:solidFill>
                  <a:srgbClr val="000000"/>
                </a:solidFill>
              </a:rPr>
              <a:t>Tarvittaessa työntekijät voivat konsultoida ja pyytää kotikäynnille kotihoidon fysioterapeutin tai kuntohoitajan sekä alueellisen apuvälineyksikön työntekijän. Erikoisapuvälineasiat hoitavat fysioterapeutti ja kuntohoitaja sekä alueellinen apuvälineyksikkö.</a:t>
            </a:r>
          </a:p>
          <a:p>
            <a:r>
              <a:rPr lang="fi-FI" dirty="0">
                <a:solidFill>
                  <a:srgbClr val="000000"/>
                </a:solidFill>
              </a:rPr>
              <a:t>Apuvälineet ovat asiakkaiden omia ja niiden huollosta vastaavat omaiset/läheiset ja asumispalveluyksikkö. Kipinän ohjaajat ovat tarvittaessa yhteydessä omaisiin/läheisiin ja asumispalveluyksikköön laitteiden kunnossapitoon tai käyttöön liittyvissä asioissa.</a:t>
            </a:r>
            <a:endParaRPr lang="fi-FI" dirty="0"/>
          </a:p>
        </p:txBody>
      </p:sp>
      <p:sp>
        <p:nvSpPr>
          <p:cNvPr id="14" name="Suorakulmio 13">
            <a:extLst>
              <a:ext uri="{FF2B5EF4-FFF2-40B4-BE49-F238E27FC236}">
                <a16:creationId xmlns:a16="http://schemas.microsoft.com/office/drawing/2014/main" id="{5140626A-7714-73B6-C9D8-0B79B9B493BA}"/>
              </a:ext>
            </a:extLst>
          </p:cNvPr>
          <p:cNvSpPr/>
          <p:nvPr/>
        </p:nvSpPr>
        <p:spPr>
          <a:xfrm flipV="1">
            <a:off x="6545588" y="6389050"/>
            <a:ext cx="5194999" cy="45719"/>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i-FI" sz="1200" b="1" dirty="0">
              <a:solidFill>
                <a:schemeClr val="tx1"/>
              </a:solidFill>
            </a:endParaRPr>
          </a:p>
        </p:txBody>
      </p:sp>
      <p:sp>
        <p:nvSpPr>
          <p:cNvPr id="5" name="Dian numeron paikkamerkki 4">
            <a:extLst>
              <a:ext uri="{FF2B5EF4-FFF2-40B4-BE49-F238E27FC236}">
                <a16:creationId xmlns:a16="http://schemas.microsoft.com/office/drawing/2014/main" id="{2CF4F585-FB69-E2E7-A6D1-0EBDA77E0455}"/>
              </a:ext>
            </a:extLst>
          </p:cNvPr>
          <p:cNvSpPr>
            <a:spLocks noGrp="1"/>
          </p:cNvSpPr>
          <p:nvPr>
            <p:ph type="sldNum" sz="quarter" idx="12"/>
          </p:nvPr>
        </p:nvSpPr>
        <p:spPr/>
        <p:txBody>
          <a:bodyPr/>
          <a:lstStyle/>
          <a:p>
            <a:fld id="{CF4BB44F-7B72-EC4D-BE8A-419BCE6CF7A5}" type="slidenum">
              <a:rPr lang="fi-FI" smtClean="0"/>
              <a:pPr/>
              <a:t>47</a:t>
            </a:fld>
            <a:endParaRPr lang="fi-FI" dirty="0"/>
          </a:p>
        </p:txBody>
      </p:sp>
    </p:spTree>
    <p:extLst>
      <p:ext uri="{BB962C8B-B14F-4D97-AF65-F5344CB8AC3E}">
        <p14:creationId xmlns:p14="http://schemas.microsoft.com/office/powerpoint/2010/main" val="18278845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5D71D25B-6454-B827-A91E-36CB19C71E4C}"/>
              </a:ext>
            </a:extLst>
          </p:cNvPr>
          <p:cNvGraphicFramePr>
            <a:graphicFrameLocks noChangeAspect="1"/>
          </p:cNvGraphicFramePr>
          <p:nvPr>
            <p:custDataLst>
              <p:tags r:id="rId1"/>
            </p:custDataLst>
            <p:extLst>
              <p:ext uri="{D42A27DB-BD31-4B8C-83A1-F6EECF244321}">
                <p14:modId xmlns:p14="http://schemas.microsoft.com/office/powerpoint/2010/main" val="28768334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5D71D25B-6454-B827-A91E-36CB19C71E4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2" name="Rectangle 101">
            <a:extLst>
              <a:ext uri="{FF2B5EF4-FFF2-40B4-BE49-F238E27FC236}">
                <a16:creationId xmlns:a16="http://schemas.microsoft.com/office/drawing/2014/main" id="{EDF85F76-185D-25E6-CC50-C64AF1A1D499}"/>
              </a:ext>
            </a:extLst>
          </p:cNvPr>
          <p:cNvSpPr/>
          <p:nvPr/>
        </p:nvSpPr>
        <p:spPr>
          <a:xfrm>
            <a:off x="2193634" y="5790918"/>
            <a:ext cx="2787055"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7" name="TextBox 76">
            <a:extLst>
              <a:ext uri="{FF2B5EF4-FFF2-40B4-BE49-F238E27FC236}">
                <a16:creationId xmlns:a16="http://schemas.microsoft.com/office/drawing/2014/main" id="{7C268153-9EF3-BB6B-5E8B-928D226916A6}"/>
              </a:ext>
            </a:extLst>
          </p:cNvPr>
          <p:cNvSpPr txBox="1"/>
          <p:nvPr/>
        </p:nvSpPr>
        <p:spPr>
          <a:xfrm>
            <a:off x="2471087" y="5821536"/>
            <a:ext cx="2448135" cy="507831"/>
          </a:xfrm>
          <a:prstGeom prst="rect">
            <a:avLst/>
          </a:prstGeom>
          <a:noFill/>
        </p:spPr>
        <p:txBody>
          <a:bodyPr wrap="square">
            <a:spAutoFit/>
          </a:bodyPr>
          <a:lstStyle/>
          <a:p>
            <a:pPr>
              <a:lnSpc>
                <a:spcPct val="90000"/>
              </a:lnSpc>
            </a:pPr>
            <a:r>
              <a:rPr lang="fi-FI" sz="1000" b="1" dirty="0">
                <a:solidFill>
                  <a:schemeClr val="bg1"/>
                </a:solidFill>
              </a:rPr>
              <a:t>Jos laite aiheuttaa vaaratilanteen, asiakas ilmoittaa työntekijälle ja laite poistetaan käytöstä</a:t>
            </a:r>
            <a:endParaRPr lang="fi-FI" sz="1000" dirty="0"/>
          </a:p>
        </p:txBody>
      </p:sp>
      <p:sp>
        <p:nvSpPr>
          <p:cNvPr id="104" name="Rectangle 103">
            <a:extLst>
              <a:ext uri="{FF2B5EF4-FFF2-40B4-BE49-F238E27FC236}">
                <a16:creationId xmlns:a16="http://schemas.microsoft.com/office/drawing/2014/main" id="{2608F4CF-64ED-57E1-6DDA-19CBA23DB5D6}"/>
              </a:ext>
            </a:extLst>
          </p:cNvPr>
          <p:cNvSpPr/>
          <p:nvPr/>
        </p:nvSpPr>
        <p:spPr>
          <a:xfrm>
            <a:off x="9580042" y="5796849"/>
            <a:ext cx="2050999"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28">
            <a:extLst>
              <a:ext uri="{FF2B5EF4-FFF2-40B4-BE49-F238E27FC236}">
                <a16:creationId xmlns:a16="http://schemas.microsoft.com/office/drawing/2014/main" id="{84777759-F49F-12A4-FCA1-967590D34C43}"/>
              </a:ext>
            </a:extLst>
          </p:cNvPr>
          <p:cNvSpPr>
            <a:spLocks/>
          </p:cNvSpPr>
          <p:nvPr/>
        </p:nvSpPr>
        <p:spPr>
          <a:xfrm>
            <a:off x="5267338"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 name="Rectangle 3">
            <a:extLst>
              <a:ext uri="{FF2B5EF4-FFF2-40B4-BE49-F238E27FC236}">
                <a16:creationId xmlns:a16="http://schemas.microsoft.com/office/drawing/2014/main" id="{4668D97A-22B8-4E0B-84B6-41CD742CD92F}"/>
              </a:ext>
            </a:extLst>
          </p:cNvPr>
          <p:cNvSpPr>
            <a:spLocks/>
          </p:cNvSpPr>
          <p:nvPr/>
        </p:nvSpPr>
        <p:spPr>
          <a:xfrm>
            <a:off x="1786684"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5" name="Rectangle 34">
            <a:extLst>
              <a:ext uri="{FF2B5EF4-FFF2-40B4-BE49-F238E27FC236}">
                <a16:creationId xmlns:a16="http://schemas.microsoft.com/office/drawing/2014/main" id="{9E0E8520-A994-157B-854D-4303B563ABB5}"/>
              </a:ext>
            </a:extLst>
          </p:cNvPr>
          <p:cNvSpPr>
            <a:spLocks/>
          </p:cNvSpPr>
          <p:nvPr/>
        </p:nvSpPr>
        <p:spPr>
          <a:xfrm>
            <a:off x="8694521"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800" dirty="0"/>
              <a:t>Terveydenhuollon laitteet ja </a:t>
            </a:r>
            <a:r>
              <a:rPr lang="fi-FI" sz="2800"/>
              <a:t>tarvikkeet </a:t>
            </a:r>
            <a:endParaRPr lang="fi-FI" dirty="0"/>
          </a:p>
        </p:txBody>
      </p:sp>
      <p:sp>
        <p:nvSpPr>
          <p:cNvPr id="7" name="Suorakulmio 6">
            <a:extLst>
              <a:ext uri="{FF2B5EF4-FFF2-40B4-BE49-F238E27FC236}">
                <a16:creationId xmlns:a16="http://schemas.microsoft.com/office/drawing/2014/main" id="{20ABD205-02AA-CD5B-EAD1-31E46949CA0F}"/>
              </a:ext>
            </a:extLst>
          </p:cNvPr>
          <p:cNvSpPr/>
          <p:nvPr/>
        </p:nvSpPr>
        <p:spPr>
          <a:xfrm>
            <a:off x="8654896" y="3384958"/>
            <a:ext cx="2596321" cy="102988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sz="1400" dirty="0">
              <a:solidFill>
                <a:schemeClr val="tx1"/>
              </a:solidFill>
            </a:endParaRPr>
          </a:p>
        </p:txBody>
      </p:sp>
      <p:sp>
        <p:nvSpPr>
          <p:cNvPr id="9" name="Tekstiruutu 8">
            <a:extLst>
              <a:ext uri="{FF2B5EF4-FFF2-40B4-BE49-F238E27FC236}">
                <a16:creationId xmlns:a16="http://schemas.microsoft.com/office/drawing/2014/main" id="{6A147BC9-C84D-BB52-98CB-E11EB19686AF}"/>
              </a:ext>
            </a:extLst>
          </p:cNvPr>
          <p:cNvSpPr txBox="1"/>
          <p:nvPr/>
        </p:nvSpPr>
        <p:spPr>
          <a:xfrm>
            <a:off x="1801043" y="3667686"/>
            <a:ext cx="3021132" cy="261610"/>
          </a:xfrm>
          <a:prstGeom prst="rect">
            <a:avLst/>
          </a:prstGeom>
          <a:noFill/>
        </p:spPr>
        <p:txBody>
          <a:bodyPr wrap="square" rtlCol="0">
            <a:spAutoFit/>
          </a:bodyPr>
          <a:lstStyle/>
          <a:p>
            <a:r>
              <a:rPr lang="fi-FI" sz="1100" dirty="0"/>
              <a:t>Asiakkaan oma tai yksikön laite </a:t>
            </a:r>
          </a:p>
        </p:txBody>
      </p:sp>
      <p:sp>
        <p:nvSpPr>
          <p:cNvPr id="10" name="Tekstiruutu 9">
            <a:extLst>
              <a:ext uri="{FF2B5EF4-FFF2-40B4-BE49-F238E27FC236}">
                <a16:creationId xmlns:a16="http://schemas.microsoft.com/office/drawing/2014/main" id="{2E637533-070B-9203-BDA4-D33797CEDF4B}"/>
              </a:ext>
            </a:extLst>
          </p:cNvPr>
          <p:cNvSpPr txBox="1"/>
          <p:nvPr/>
        </p:nvSpPr>
        <p:spPr>
          <a:xfrm>
            <a:off x="5290678" y="3659839"/>
            <a:ext cx="3234386" cy="430887"/>
          </a:xfrm>
          <a:prstGeom prst="rect">
            <a:avLst/>
          </a:prstGeom>
          <a:noFill/>
        </p:spPr>
        <p:txBody>
          <a:bodyPr wrap="square" rtlCol="0">
            <a:spAutoFit/>
          </a:bodyPr>
          <a:lstStyle/>
          <a:p>
            <a:r>
              <a:rPr lang="fi-FI" sz="1100" spc="-10" dirty="0"/>
              <a:t>Fysioterapeutin kautta alueellisesta apuvälineyksiköstä</a:t>
            </a:r>
          </a:p>
        </p:txBody>
      </p:sp>
      <p:sp>
        <p:nvSpPr>
          <p:cNvPr id="11" name="Tekstiruutu 10">
            <a:extLst>
              <a:ext uri="{FF2B5EF4-FFF2-40B4-BE49-F238E27FC236}">
                <a16:creationId xmlns:a16="http://schemas.microsoft.com/office/drawing/2014/main" id="{E1017F9E-B5D2-FBE5-31D1-86E250565EC9}"/>
              </a:ext>
            </a:extLst>
          </p:cNvPr>
          <p:cNvSpPr txBox="1"/>
          <p:nvPr/>
        </p:nvSpPr>
        <p:spPr>
          <a:xfrm>
            <a:off x="173817" y="3652297"/>
            <a:ext cx="1542072" cy="276999"/>
          </a:xfrm>
          <a:prstGeom prst="rect">
            <a:avLst/>
          </a:prstGeom>
          <a:noFill/>
        </p:spPr>
        <p:txBody>
          <a:bodyPr wrap="square" rtlCol="0">
            <a:spAutoFit/>
          </a:bodyPr>
          <a:lstStyle/>
          <a:p>
            <a:r>
              <a:rPr lang="fi-FI" sz="1200" b="1" dirty="0"/>
              <a:t>Mistä laitteen saa</a:t>
            </a:r>
          </a:p>
        </p:txBody>
      </p:sp>
      <p:sp>
        <p:nvSpPr>
          <p:cNvPr id="13" name="Tekstiruutu 12">
            <a:extLst>
              <a:ext uri="{FF2B5EF4-FFF2-40B4-BE49-F238E27FC236}">
                <a16:creationId xmlns:a16="http://schemas.microsoft.com/office/drawing/2014/main" id="{BF061DB7-FF13-A055-3369-462A32402B43}"/>
              </a:ext>
            </a:extLst>
          </p:cNvPr>
          <p:cNvSpPr txBox="1"/>
          <p:nvPr/>
        </p:nvSpPr>
        <p:spPr>
          <a:xfrm>
            <a:off x="8709937" y="3691700"/>
            <a:ext cx="2733261" cy="76944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i-FI" sz="1100" dirty="0"/>
              <a:t>Mahdolliset hoitotarvikkeet tulevat asiakkaan mukana kotoa. Ohjeistus kotoa. Tarvittava lisäkoulutus esim. sairaalan vastaavilta hoitajilta.</a:t>
            </a:r>
          </a:p>
        </p:txBody>
      </p:sp>
      <p:sp>
        <p:nvSpPr>
          <p:cNvPr id="15" name="Tekstiruutu 14">
            <a:extLst>
              <a:ext uri="{FF2B5EF4-FFF2-40B4-BE49-F238E27FC236}">
                <a16:creationId xmlns:a16="http://schemas.microsoft.com/office/drawing/2014/main" id="{E84FE59C-8CA9-A662-175E-A04240F48B8D}"/>
              </a:ext>
            </a:extLst>
          </p:cNvPr>
          <p:cNvSpPr txBox="1"/>
          <p:nvPr/>
        </p:nvSpPr>
        <p:spPr>
          <a:xfrm>
            <a:off x="516006" y="799556"/>
            <a:ext cx="11159987" cy="307777"/>
          </a:xfrm>
          <a:prstGeom prst="rect">
            <a:avLst/>
          </a:prstGeom>
          <a:noFill/>
        </p:spPr>
        <p:txBody>
          <a:bodyPr wrap="square">
            <a:spAutoFit/>
          </a:bodyPr>
          <a:lstStyle/>
          <a:p>
            <a:r>
              <a:rPr lang="fi-FI" sz="1400" b="1" dirty="0">
                <a:solidFill>
                  <a:schemeClr val="accent5"/>
                </a:solidFill>
              </a:rPr>
              <a:t>Yksiköissä käytetään paljon erilaisia lääkinnällisiksi laitteiksi luokiteltuja välineitä ja hoitotarvikkeita, joita ovat: </a:t>
            </a:r>
          </a:p>
        </p:txBody>
      </p:sp>
      <p:sp>
        <p:nvSpPr>
          <p:cNvPr id="24" name="Tekstiruutu 23">
            <a:extLst>
              <a:ext uri="{FF2B5EF4-FFF2-40B4-BE49-F238E27FC236}">
                <a16:creationId xmlns:a16="http://schemas.microsoft.com/office/drawing/2014/main" id="{F7E462BE-D26A-D011-B192-B2D344E1118F}"/>
              </a:ext>
            </a:extLst>
          </p:cNvPr>
          <p:cNvSpPr txBox="1"/>
          <p:nvPr/>
        </p:nvSpPr>
        <p:spPr>
          <a:xfrm>
            <a:off x="5291609" y="4372344"/>
            <a:ext cx="2913755" cy="76944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fi-FI" sz="1100" dirty="0"/>
              <a:t>Ohjeet laitteiden käyttöön tulevat apuväline-yksiköstä asiakkaan käyttöön ja henkilöstö perehtyy ohjeisiin. Ohjeistus kotoa asumispalveluyksiköstä.</a:t>
            </a:r>
          </a:p>
        </p:txBody>
      </p:sp>
      <p:sp>
        <p:nvSpPr>
          <p:cNvPr id="25" name="Tekstiruutu 24">
            <a:extLst>
              <a:ext uri="{FF2B5EF4-FFF2-40B4-BE49-F238E27FC236}">
                <a16:creationId xmlns:a16="http://schemas.microsoft.com/office/drawing/2014/main" id="{29A93767-79D8-D74E-035A-00D04CB7DB8E}"/>
              </a:ext>
            </a:extLst>
          </p:cNvPr>
          <p:cNvSpPr txBox="1"/>
          <p:nvPr/>
        </p:nvSpPr>
        <p:spPr>
          <a:xfrm>
            <a:off x="173817" y="4132819"/>
            <a:ext cx="1369642" cy="461665"/>
          </a:xfrm>
          <a:prstGeom prst="rect">
            <a:avLst/>
          </a:prstGeom>
          <a:noFill/>
        </p:spPr>
        <p:txBody>
          <a:bodyPr wrap="square" rtlCol="0">
            <a:spAutoFit/>
          </a:bodyPr>
          <a:lstStyle/>
          <a:p>
            <a:r>
              <a:rPr lang="fi-FI" sz="1200" b="1" dirty="0"/>
              <a:t>Perehtyminen laitteeseen</a:t>
            </a:r>
          </a:p>
        </p:txBody>
      </p:sp>
      <p:sp>
        <p:nvSpPr>
          <p:cNvPr id="28" name="Tekstiruutu 27">
            <a:extLst>
              <a:ext uri="{FF2B5EF4-FFF2-40B4-BE49-F238E27FC236}">
                <a16:creationId xmlns:a16="http://schemas.microsoft.com/office/drawing/2014/main" id="{F0DFA91F-513A-D196-6A05-FE2C0DB6B58E}"/>
              </a:ext>
            </a:extLst>
          </p:cNvPr>
          <p:cNvSpPr txBox="1"/>
          <p:nvPr/>
        </p:nvSpPr>
        <p:spPr>
          <a:xfrm>
            <a:off x="1773146" y="4155269"/>
            <a:ext cx="2961162" cy="261610"/>
          </a:xfrm>
          <a:prstGeom prst="rect">
            <a:avLst/>
          </a:prstGeom>
          <a:noFill/>
          <a:ln>
            <a:noFill/>
          </a:ln>
        </p:spPr>
        <p:txBody>
          <a:bodyPr wrap="square">
            <a:spAutoFit/>
          </a:bodyPr>
          <a:lstStyle/>
          <a:p>
            <a:pPr algn="ctr"/>
            <a:r>
              <a:rPr lang="fi-FI" sz="1100" dirty="0"/>
              <a:t>Pitäydymme toimittajan antamissa ohjeissa.</a:t>
            </a:r>
          </a:p>
        </p:txBody>
      </p:sp>
      <p:sp>
        <p:nvSpPr>
          <p:cNvPr id="30" name="Tekstiruutu 29">
            <a:extLst>
              <a:ext uri="{FF2B5EF4-FFF2-40B4-BE49-F238E27FC236}">
                <a16:creationId xmlns:a16="http://schemas.microsoft.com/office/drawing/2014/main" id="{EF936620-F037-F752-71E0-5975AAA6CC6F}"/>
              </a:ext>
            </a:extLst>
          </p:cNvPr>
          <p:cNvSpPr txBox="1"/>
          <p:nvPr/>
        </p:nvSpPr>
        <p:spPr>
          <a:xfrm>
            <a:off x="173817" y="5191432"/>
            <a:ext cx="899489" cy="276999"/>
          </a:xfrm>
          <a:prstGeom prst="rect">
            <a:avLst/>
          </a:prstGeom>
          <a:noFill/>
        </p:spPr>
        <p:txBody>
          <a:bodyPr wrap="square" rtlCol="0">
            <a:spAutoFit/>
          </a:bodyPr>
          <a:lstStyle/>
          <a:p>
            <a:r>
              <a:rPr lang="fi-FI" sz="1200" b="1" dirty="0"/>
              <a:t>Huolto</a:t>
            </a:r>
          </a:p>
        </p:txBody>
      </p:sp>
      <p:sp>
        <p:nvSpPr>
          <p:cNvPr id="31" name="Tekstiruutu 30">
            <a:extLst>
              <a:ext uri="{FF2B5EF4-FFF2-40B4-BE49-F238E27FC236}">
                <a16:creationId xmlns:a16="http://schemas.microsoft.com/office/drawing/2014/main" id="{27EE959B-B6EF-1123-AF3D-31D1A6EA815B}"/>
              </a:ext>
            </a:extLst>
          </p:cNvPr>
          <p:cNvSpPr txBox="1"/>
          <p:nvPr/>
        </p:nvSpPr>
        <p:spPr>
          <a:xfrm>
            <a:off x="5290678" y="5199127"/>
            <a:ext cx="2733261" cy="43088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i-FI" sz="1100" dirty="0"/>
              <a:t>Apuvälineyksikön kautta, hoidetaan kotoa, asumispalveluyksiköstä</a:t>
            </a:r>
          </a:p>
        </p:txBody>
      </p:sp>
      <p:sp>
        <p:nvSpPr>
          <p:cNvPr id="36" name="Rectangle 35">
            <a:extLst>
              <a:ext uri="{FF2B5EF4-FFF2-40B4-BE49-F238E27FC236}">
                <a16:creationId xmlns:a16="http://schemas.microsoft.com/office/drawing/2014/main" id="{763A96D5-3F8B-A180-B5DD-6A07F7FFF4D5}"/>
              </a:ext>
            </a:extLst>
          </p:cNvPr>
          <p:cNvSpPr>
            <a:spLocks/>
          </p:cNvSpPr>
          <p:nvPr/>
        </p:nvSpPr>
        <p:spPr>
          <a:xfrm>
            <a:off x="8694522" y="2368129"/>
            <a:ext cx="3060000" cy="1258876"/>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180000" rtlCol="0" anchor="t"/>
          <a:lstStyle/>
          <a:p>
            <a:pPr algn="ctr">
              <a:lnSpc>
                <a:spcPct val="95000"/>
              </a:lnSpc>
              <a:spcAft>
                <a:spcPts val="1200"/>
              </a:spcAft>
            </a:pPr>
            <a:r>
              <a:rPr lang="fi-FI" sz="2000" b="1" dirty="0">
                <a:solidFill>
                  <a:schemeClr val="tx1"/>
                </a:solidFill>
              </a:rPr>
              <a:t>3. Hoitotarvikkeet</a:t>
            </a:r>
            <a:br>
              <a:rPr lang="fi-FI" sz="2000" b="1" dirty="0">
                <a:solidFill>
                  <a:schemeClr val="tx1"/>
                </a:solidFill>
              </a:rPr>
            </a:br>
            <a:r>
              <a:rPr lang="fi-FI" sz="2000" b="1" dirty="0">
                <a:solidFill>
                  <a:schemeClr val="tx1"/>
                </a:solidFill>
              </a:rPr>
              <a:t>(</a:t>
            </a:r>
            <a:r>
              <a:rPr lang="fi-FI" sz="1400" b="1" dirty="0">
                <a:solidFill>
                  <a:schemeClr val="tx1"/>
                </a:solidFill>
              </a:rPr>
              <a:t>pitkäaikaissairauden hoitoon)</a:t>
            </a:r>
          </a:p>
          <a:p>
            <a:pPr algn="ctr">
              <a:lnSpc>
                <a:spcPct val="95000"/>
              </a:lnSpc>
              <a:spcAft>
                <a:spcPts val="1200"/>
              </a:spcAft>
            </a:pPr>
            <a:r>
              <a:rPr lang="fi-FI" sz="1200" b="1" dirty="0">
                <a:solidFill>
                  <a:schemeClr val="tx1"/>
                </a:solidFill>
              </a:rPr>
              <a:t>Esim. haavanhoito-, avanne- ja dialyysitarvikkeet</a:t>
            </a:r>
          </a:p>
        </p:txBody>
      </p:sp>
      <p:sp>
        <p:nvSpPr>
          <p:cNvPr id="33" name="Rectangle 32">
            <a:extLst>
              <a:ext uri="{FF2B5EF4-FFF2-40B4-BE49-F238E27FC236}">
                <a16:creationId xmlns:a16="http://schemas.microsoft.com/office/drawing/2014/main" id="{A75AC3E8-DC98-3DE2-C28C-271E8995FD32}"/>
              </a:ext>
            </a:extLst>
          </p:cNvPr>
          <p:cNvSpPr>
            <a:spLocks/>
          </p:cNvSpPr>
          <p:nvPr/>
        </p:nvSpPr>
        <p:spPr>
          <a:xfrm>
            <a:off x="5267339" y="2368129"/>
            <a:ext cx="3060000" cy="1258876"/>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251999" rtlCol="0" anchor="t"/>
          <a:lstStyle/>
          <a:p>
            <a:pPr algn="ctr">
              <a:lnSpc>
                <a:spcPct val="95000"/>
              </a:lnSpc>
              <a:spcAft>
                <a:spcPts val="1800"/>
              </a:spcAft>
            </a:pPr>
            <a:r>
              <a:rPr lang="fi-FI" sz="2000" b="1" dirty="0">
                <a:solidFill>
                  <a:schemeClr val="tx1"/>
                </a:solidFill>
              </a:rPr>
              <a:t>2. Erikoisapuvälineet</a:t>
            </a:r>
          </a:p>
          <a:p>
            <a:pPr algn="ctr">
              <a:lnSpc>
                <a:spcPct val="95000"/>
              </a:lnSpc>
              <a:spcAft>
                <a:spcPts val="1800"/>
              </a:spcAft>
            </a:pPr>
            <a:r>
              <a:rPr lang="fi-FI" sz="1200" b="1" dirty="0">
                <a:solidFill>
                  <a:schemeClr val="tx1"/>
                </a:solidFill>
              </a:rPr>
              <a:t>Esim. pyörätuolit, nostolaitteet ja hengityksen apuvälineet</a:t>
            </a:r>
          </a:p>
        </p:txBody>
      </p:sp>
      <p:sp>
        <p:nvSpPr>
          <p:cNvPr id="8" name="Rectangle 7">
            <a:extLst>
              <a:ext uri="{FF2B5EF4-FFF2-40B4-BE49-F238E27FC236}">
                <a16:creationId xmlns:a16="http://schemas.microsoft.com/office/drawing/2014/main" id="{88FC7459-EAE7-5999-0773-34AB7C30F8BB}"/>
              </a:ext>
            </a:extLst>
          </p:cNvPr>
          <p:cNvSpPr/>
          <p:nvPr/>
        </p:nvSpPr>
        <p:spPr>
          <a:xfrm>
            <a:off x="1786685" y="2368129"/>
            <a:ext cx="3060000" cy="1259720"/>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44000" rIns="72000" rtlCol="0" anchor="t"/>
          <a:lstStyle/>
          <a:p>
            <a:pPr algn="ctr">
              <a:lnSpc>
                <a:spcPct val="95000"/>
              </a:lnSpc>
              <a:spcAft>
                <a:spcPts val="1300"/>
              </a:spcAft>
            </a:pPr>
            <a:r>
              <a:rPr lang="fi-FI" sz="2000" b="1" dirty="0">
                <a:solidFill>
                  <a:schemeClr val="tx1"/>
                </a:solidFill>
              </a:rPr>
              <a:t>1. Perusapuvälineet</a:t>
            </a:r>
          </a:p>
          <a:p>
            <a:pPr algn="ctr">
              <a:lnSpc>
                <a:spcPct val="95000"/>
              </a:lnSpc>
              <a:spcAft>
                <a:spcPts val="1300"/>
              </a:spcAft>
            </a:pPr>
            <a:r>
              <a:rPr lang="fi-FI" sz="1200" b="1" dirty="0">
                <a:solidFill>
                  <a:schemeClr val="tx1"/>
                </a:solidFill>
              </a:rPr>
              <a:t>Esim. asiakkaan omat tai yksikön mittarit verensokerin ja verenpaineen seurantaan sekä happisaturaatiomittarit</a:t>
            </a:r>
          </a:p>
        </p:txBody>
      </p:sp>
      <p:sp>
        <p:nvSpPr>
          <p:cNvPr id="26" name="Oval 25">
            <a:extLst>
              <a:ext uri="{FF2B5EF4-FFF2-40B4-BE49-F238E27FC236}">
                <a16:creationId xmlns:a16="http://schemas.microsoft.com/office/drawing/2014/main" id="{DC66BB2F-D277-0384-DCAC-E7125BC6DDE9}"/>
              </a:ext>
            </a:extLst>
          </p:cNvPr>
          <p:cNvSpPr/>
          <p:nvPr/>
        </p:nvSpPr>
        <p:spPr>
          <a:xfrm>
            <a:off x="2739616" y="1214805"/>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9" name="Graphic 18">
            <a:extLst>
              <a:ext uri="{FF2B5EF4-FFF2-40B4-BE49-F238E27FC236}">
                <a16:creationId xmlns:a16="http://schemas.microsoft.com/office/drawing/2014/main" id="{19B863E6-8BA5-6F9A-8A5C-9F90203AD3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08286" y="1371154"/>
            <a:ext cx="977041" cy="938115"/>
          </a:xfrm>
          <a:prstGeom prst="rect">
            <a:avLst/>
          </a:prstGeom>
        </p:spPr>
      </p:pic>
      <p:sp>
        <p:nvSpPr>
          <p:cNvPr id="37" name="Oval 36">
            <a:extLst>
              <a:ext uri="{FF2B5EF4-FFF2-40B4-BE49-F238E27FC236}">
                <a16:creationId xmlns:a16="http://schemas.microsoft.com/office/drawing/2014/main" id="{C28DCBE1-564F-DA1F-6FA9-7792C45FB1A1}"/>
              </a:ext>
            </a:extLst>
          </p:cNvPr>
          <p:cNvSpPr/>
          <p:nvPr/>
        </p:nvSpPr>
        <p:spPr>
          <a:xfrm>
            <a:off x="9580042" y="1231470"/>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Oval 33">
            <a:extLst>
              <a:ext uri="{FF2B5EF4-FFF2-40B4-BE49-F238E27FC236}">
                <a16:creationId xmlns:a16="http://schemas.microsoft.com/office/drawing/2014/main" id="{12CD0EF1-9198-6C69-005D-075FA9FDA93D}"/>
              </a:ext>
            </a:extLst>
          </p:cNvPr>
          <p:cNvSpPr/>
          <p:nvPr/>
        </p:nvSpPr>
        <p:spPr>
          <a:xfrm>
            <a:off x="6144566" y="1232813"/>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21" name="Graphic 20">
            <a:extLst>
              <a:ext uri="{FF2B5EF4-FFF2-40B4-BE49-F238E27FC236}">
                <a16:creationId xmlns:a16="http://schemas.microsoft.com/office/drawing/2014/main" id="{DA3A885B-731A-D7D1-A515-9DBD70CE333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781739" y="1401265"/>
            <a:ext cx="826238" cy="817928"/>
          </a:xfrm>
          <a:prstGeom prst="rect">
            <a:avLst/>
          </a:prstGeom>
        </p:spPr>
      </p:pic>
      <p:pic>
        <p:nvPicPr>
          <p:cNvPr id="23" name="Graphic 22">
            <a:extLst>
              <a:ext uri="{FF2B5EF4-FFF2-40B4-BE49-F238E27FC236}">
                <a16:creationId xmlns:a16="http://schemas.microsoft.com/office/drawing/2014/main" id="{E81BD540-D256-80FA-93C9-4262A5A1630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50373" y="1342367"/>
            <a:ext cx="999665" cy="989611"/>
          </a:xfrm>
          <a:prstGeom prst="rect">
            <a:avLst/>
          </a:prstGeom>
        </p:spPr>
      </p:pic>
      <p:cxnSp>
        <p:nvCxnSpPr>
          <p:cNvPr id="44" name="Straight Connector 43">
            <a:extLst>
              <a:ext uri="{FF2B5EF4-FFF2-40B4-BE49-F238E27FC236}">
                <a16:creationId xmlns:a16="http://schemas.microsoft.com/office/drawing/2014/main" id="{4B80FC9E-6DCD-5A05-8596-554624BC9DD3}"/>
              </a:ext>
            </a:extLst>
          </p:cNvPr>
          <p:cNvCxnSpPr>
            <a:cxnSpLocks/>
          </p:cNvCxnSpPr>
          <p:nvPr/>
        </p:nvCxnSpPr>
        <p:spPr>
          <a:xfrm>
            <a:off x="1946762" y="2881376"/>
            <a:ext cx="2733261"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56F893A5-71F5-CCFB-A94B-C996057945DB}"/>
              </a:ext>
            </a:extLst>
          </p:cNvPr>
          <p:cNvCxnSpPr>
            <a:cxnSpLocks/>
          </p:cNvCxnSpPr>
          <p:nvPr/>
        </p:nvCxnSpPr>
        <p:spPr>
          <a:xfrm>
            <a:off x="8843149" y="3134868"/>
            <a:ext cx="2732400"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sp>
        <p:nvSpPr>
          <p:cNvPr id="51" name="Tekstiruutu 27">
            <a:extLst>
              <a:ext uri="{FF2B5EF4-FFF2-40B4-BE49-F238E27FC236}">
                <a16:creationId xmlns:a16="http://schemas.microsoft.com/office/drawing/2014/main" id="{475AFACC-8493-5E05-C65B-6C40962DB815}"/>
              </a:ext>
            </a:extLst>
          </p:cNvPr>
          <p:cNvSpPr txBox="1"/>
          <p:nvPr/>
        </p:nvSpPr>
        <p:spPr>
          <a:xfrm>
            <a:off x="5268474" y="4155269"/>
            <a:ext cx="2961162" cy="261610"/>
          </a:xfrm>
          <a:prstGeom prst="rect">
            <a:avLst/>
          </a:prstGeom>
          <a:noFill/>
          <a:ln>
            <a:noFill/>
          </a:ln>
        </p:spPr>
        <p:txBody>
          <a:bodyPr wrap="square">
            <a:spAutoFit/>
          </a:bodyPr>
          <a:lstStyle/>
          <a:p>
            <a:pPr algn="ctr"/>
            <a:r>
              <a:rPr lang="fi-FI" sz="1100" dirty="0"/>
              <a:t>Pitäydymme toimittajan antamissa ohjeissa.</a:t>
            </a:r>
          </a:p>
        </p:txBody>
      </p:sp>
      <p:sp>
        <p:nvSpPr>
          <p:cNvPr id="52" name="Tekstiruutu 27">
            <a:extLst>
              <a:ext uri="{FF2B5EF4-FFF2-40B4-BE49-F238E27FC236}">
                <a16:creationId xmlns:a16="http://schemas.microsoft.com/office/drawing/2014/main" id="{7C74BBC1-E53A-B2E4-8FE5-46902A7B417B}"/>
              </a:ext>
            </a:extLst>
          </p:cNvPr>
          <p:cNvSpPr txBox="1"/>
          <p:nvPr/>
        </p:nvSpPr>
        <p:spPr>
          <a:xfrm rot="10800000" flipV="1">
            <a:off x="8882796" y="4420237"/>
            <a:ext cx="2733262" cy="430887"/>
          </a:xfrm>
          <a:prstGeom prst="rect">
            <a:avLst/>
          </a:prstGeom>
          <a:noFill/>
          <a:ln>
            <a:noFill/>
          </a:ln>
        </p:spPr>
        <p:txBody>
          <a:bodyPr wrap="square">
            <a:spAutoFit/>
          </a:bodyPr>
          <a:lstStyle/>
          <a:p>
            <a:pPr algn="ctr"/>
            <a:r>
              <a:rPr lang="fi-FI" sz="1100" dirty="0"/>
              <a:t>Pitäydymme toimittajan antamissa ohjeissa.</a:t>
            </a:r>
          </a:p>
        </p:txBody>
      </p:sp>
      <p:cxnSp>
        <p:nvCxnSpPr>
          <p:cNvPr id="55" name="Straight Connector 54">
            <a:extLst>
              <a:ext uri="{FF2B5EF4-FFF2-40B4-BE49-F238E27FC236}">
                <a16:creationId xmlns:a16="http://schemas.microsoft.com/office/drawing/2014/main" id="{1405EC94-D8CE-3B0A-7583-FD8EF323E680}"/>
              </a:ext>
            </a:extLst>
          </p:cNvPr>
          <p:cNvCxnSpPr>
            <a:cxnSpLocks/>
          </p:cNvCxnSpPr>
          <p:nvPr/>
        </p:nvCxnSpPr>
        <p:spPr>
          <a:xfrm>
            <a:off x="5424692" y="3022054"/>
            <a:ext cx="2733261"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sp>
        <p:nvSpPr>
          <p:cNvPr id="81" name="TextBox 80">
            <a:extLst>
              <a:ext uri="{FF2B5EF4-FFF2-40B4-BE49-F238E27FC236}">
                <a16:creationId xmlns:a16="http://schemas.microsoft.com/office/drawing/2014/main" id="{7CA7D5EE-EA3C-DA3D-A91B-49002C243447}"/>
              </a:ext>
            </a:extLst>
          </p:cNvPr>
          <p:cNvSpPr txBox="1"/>
          <p:nvPr/>
        </p:nvSpPr>
        <p:spPr>
          <a:xfrm>
            <a:off x="9936579" y="5900183"/>
            <a:ext cx="1564507" cy="369332"/>
          </a:xfrm>
          <a:prstGeom prst="rect">
            <a:avLst/>
          </a:prstGeom>
          <a:noFill/>
        </p:spPr>
        <p:txBody>
          <a:bodyPr wrap="square">
            <a:spAutoFit/>
          </a:bodyPr>
          <a:lstStyle/>
          <a:p>
            <a:pPr>
              <a:lnSpc>
                <a:spcPct val="90000"/>
              </a:lnSpc>
            </a:pPr>
            <a:r>
              <a:rPr lang="fi-FI" sz="1000" b="1" dirty="0">
                <a:solidFill>
                  <a:schemeClr val="bg1"/>
                </a:solidFill>
                <a:sym typeface="Wingdings" panose="05000000000000000000" pitchFamily="2" charset="2"/>
              </a:rPr>
              <a:t>Ilmoitus käsitellään yksikössä.</a:t>
            </a:r>
          </a:p>
        </p:txBody>
      </p:sp>
      <p:cxnSp>
        <p:nvCxnSpPr>
          <p:cNvPr id="82" name="Straight Connector 81">
            <a:extLst>
              <a:ext uri="{FF2B5EF4-FFF2-40B4-BE49-F238E27FC236}">
                <a16:creationId xmlns:a16="http://schemas.microsoft.com/office/drawing/2014/main" id="{46CF87B6-DD6E-7488-6691-59689B0BF037}"/>
              </a:ext>
            </a:extLst>
          </p:cNvPr>
          <p:cNvCxnSpPr>
            <a:cxnSpLocks/>
          </p:cNvCxnSpPr>
          <p:nvPr/>
        </p:nvCxnSpPr>
        <p:spPr>
          <a:xfrm>
            <a:off x="4949862" y="6107193"/>
            <a:ext cx="474830" cy="0"/>
          </a:xfrm>
          <a:prstGeom prst="line">
            <a:avLst/>
          </a:prstGeom>
          <a:ln w="85725">
            <a:solidFill>
              <a:schemeClr val="accent5"/>
            </a:solidFill>
            <a:tailEnd type="arrow" w="med" len="sm"/>
          </a:ln>
        </p:spPr>
        <p:style>
          <a:lnRef idx="1">
            <a:schemeClr val="accent1"/>
          </a:lnRef>
          <a:fillRef idx="0">
            <a:schemeClr val="accent1"/>
          </a:fillRef>
          <a:effectRef idx="0">
            <a:schemeClr val="accent1"/>
          </a:effectRef>
          <a:fontRef idx="minor">
            <a:schemeClr val="tx1"/>
          </a:fontRef>
        </p:style>
      </p:cxnSp>
      <p:sp>
        <p:nvSpPr>
          <p:cNvPr id="85" name="Oval 84">
            <a:extLst>
              <a:ext uri="{FF2B5EF4-FFF2-40B4-BE49-F238E27FC236}">
                <a16:creationId xmlns:a16="http://schemas.microsoft.com/office/drawing/2014/main" id="{28C53655-4C45-CC33-2D58-5543CD4593B5}"/>
              </a:ext>
            </a:extLst>
          </p:cNvPr>
          <p:cNvSpPr>
            <a:spLocks noChangeAspect="1"/>
          </p:cNvSpPr>
          <p:nvPr/>
        </p:nvSpPr>
        <p:spPr>
          <a:xfrm>
            <a:off x="1967087" y="5806444"/>
            <a:ext cx="504000" cy="504000"/>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1</a:t>
            </a:r>
          </a:p>
        </p:txBody>
      </p:sp>
      <p:sp>
        <p:nvSpPr>
          <p:cNvPr id="93" name="Oval 92">
            <a:extLst>
              <a:ext uri="{FF2B5EF4-FFF2-40B4-BE49-F238E27FC236}">
                <a16:creationId xmlns:a16="http://schemas.microsoft.com/office/drawing/2014/main" id="{DB0F337B-57E3-B6A4-DA7E-F8370C5353C3}"/>
              </a:ext>
            </a:extLst>
          </p:cNvPr>
          <p:cNvSpPr/>
          <p:nvPr/>
        </p:nvSpPr>
        <p:spPr>
          <a:xfrm>
            <a:off x="9347896" y="5818029"/>
            <a:ext cx="503999" cy="503999"/>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3</a:t>
            </a:r>
          </a:p>
        </p:txBody>
      </p:sp>
      <p:sp>
        <p:nvSpPr>
          <p:cNvPr id="103" name="Rectangle 102">
            <a:extLst>
              <a:ext uri="{FF2B5EF4-FFF2-40B4-BE49-F238E27FC236}">
                <a16:creationId xmlns:a16="http://schemas.microsoft.com/office/drawing/2014/main" id="{AC5EE628-9791-8588-2341-1A814FEA8729}"/>
              </a:ext>
            </a:extLst>
          </p:cNvPr>
          <p:cNvSpPr/>
          <p:nvPr/>
        </p:nvSpPr>
        <p:spPr>
          <a:xfrm>
            <a:off x="5791391" y="5790918"/>
            <a:ext cx="2969238"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9" name="TextBox 78">
            <a:extLst>
              <a:ext uri="{FF2B5EF4-FFF2-40B4-BE49-F238E27FC236}">
                <a16:creationId xmlns:a16="http://schemas.microsoft.com/office/drawing/2014/main" id="{88B2708D-5F4A-2EEF-E0F2-C956F0728F0E}"/>
              </a:ext>
            </a:extLst>
          </p:cNvPr>
          <p:cNvSpPr txBox="1"/>
          <p:nvPr/>
        </p:nvSpPr>
        <p:spPr>
          <a:xfrm>
            <a:off x="6058386" y="5818661"/>
            <a:ext cx="2702243" cy="507831"/>
          </a:xfrm>
          <a:prstGeom prst="rect">
            <a:avLst/>
          </a:prstGeom>
          <a:noFill/>
        </p:spPr>
        <p:txBody>
          <a:bodyPr wrap="square">
            <a:spAutoFit/>
          </a:bodyPr>
          <a:lstStyle/>
          <a:p>
            <a:pPr>
              <a:lnSpc>
                <a:spcPct val="90000"/>
              </a:lnSpc>
            </a:pPr>
            <a:r>
              <a:rPr lang="fi-FI" sz="1000" b="1" dirty="0">
                <a:solidFill>
                  <a:schemeClr val="bg1"/>
                </a:solidFill>
                <a:sym typeface="Wingdings" panose="05000000000000000000" pitchFamily="2" charset="2"/>
              </a:rPr>
              <a:t>Työntekijä </a:t>
            </a:r>
            <a:r>
              <a:rPr lang="fi-FI" sz="1000" b="1" dirty="0">
                <a:solidFill>
                  <a:schemeClr val="bg1"/>
                </a:solidFill>
              </a:rPr>
              <a:t>tekee vaaratilanteesta vaaratilanne-ilmoituksen. Ilmoituksen yhteydessä tieto menee myös Fimeaan.</a:t>
            </a:r>
            <a:endParaRPr lang="fi-FI" sz="1000" dirty="0"/>
          </a:p>
        </p:txBody>
      </p:sp>
      <p:sp>
        <p:nvSpPr>
          <p:cNvPr id="92" name="Oval 91">
            <a:extLst>
              <a:ext uri="{FF2B5EF4-FFF2-40B4-BE49-F238E27FC236}">
                <a16:creationId xmlns:a16="http://schemas.microsoft.com/office/drawing/2014/main" id="{7139A3CC-9893-E2F7-659D-ED9A5BB2205E}"/>
              </a:ext>
            </a:extLst>
          </p:cNvPr>
          <p:cNvSpPr/>
          <p:nvPr/>
        </p:nvSpPr>
        <p:spPr>
          <a:xfrm>
            <a:off x="5540120" y="5815854"/>
            <a:ext cx="504000" cy="504000"/>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2</a:t>
            </a:r>
          </a:p>
        </p:txBody>
      </p:sp>
      <p:cxnSp>
        <p:nvCxnSpPr>
          <p:cNvPr id="107" name="Straight Connector 106">
            <a:extLst>
              <a:ext uri="{FF2B5EF4-FFF2-40B4-BE49-F238E27FC236}">
                <a16:creationId xmlns:a16="http://schemas.microsoft.com/office/drawing/2014/main" id="{16729DE2-CCC2-1402-C5EE-DE74698A00AD}"/>
              </a:ext>
            </a:extLst>
          </p:cNvPr>
          <p:cNvCxnSpPr>
            <a:cxnSpLocks/>
          </p:cNvCxnSpPr>
          <p:nvPr/>
        </p:nvCxnSpPr>
        <p:spPr>
          <a:xfrm>
            <a:off x="8760629" y="6098514"/>
            <a:ext cx="502583" cy="0"/>
          </a:xfrm>
          <a:prstGeom prst="line">
            <a:avLst/>
          </a:prstGeom>
          <a:ln w="85725">
            <a:solidFill>
              <a:schemeClr val="accent5"/>
            </a:solidFill>
            <a:tailEnd type="arrow" w="med" len="sm"/>
          </a:ln>
        </p:spPr>
        <p:style>
          <a:lnRef idx="1">
            <a:schemeClr val="accent1"/>
          </a:lnRef>
          <a:fillRef idx="0">
            <a:schemeClr val="accent1"/>
          </a:fillRef>
          <a:effectRef idx="0">
            <a:schemeClr val="accent1"/>
          </a:effectRef>
          <a:fontRef idx="minor">
            <a:schemeClr val="tx1"/>
          </a:fontRef>
        </p:style>
      </p:cxnSp>
      <p:sp>
        <p:nvSpPr>
          <p:cNvPr id="108" name="Rectangle 107">
            <a:extLst>
              <a:ext uri="{FF2B5EF4-FFF2-40B4-BE49-F238E27FC236}">
                <a16:creationId xmlns:a16="http://schemas.microsoft.com/office/drawing/2014/main" id="{0155429E-17FD-173A-195B-C5DE4BACEDF2}"/>
              </a:ext>
            </a:extLst>
          </p:cNvPr>
          <p:cNvSpPr/>
          <p:nvPr/>
        </p:nvSpPr>
        <p:spPr>
          <a:xfrm>
            <a:off x="1786684" y="5658568"/>
            <a:ext cx="9953903" cy="840719"/>
          </a:xfrm>
          <a:prstGeom prst="rect">
            <a:avLst/>
          </a:prstGeom>
          <a:noFill/>
          <a:ln w="19050">
            <a:solidFill>
              <a:schemeClr val="accent5"/>
            </a:solidFill>
            <a:prstDash val="dash"/>
            <a:roun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9" name="Rectangle 108">
            <a:extLst>
              <a:ext uri="{FF2B5EF4-FFF2-40B4-BE49-F238E27FC236}">
                <a16:creationId xmlns:a16="http://schemas.microsoft.com/office/drawing/2014/main" id="{B2D36D2E-1C77-8F32-0BC9-F7B55F8C87C9}"/>
              </a:ext>
            </a:extLst>
          </p:cNvPr>
          <p:cNvSpPr/>
          <p:nvPr/>
        </p:nvSpPr>
        <p:spPr>
          <a:xfrm>
            <a:off x="1772751" y="5772312"/>
            <a:ext cx="84089" cy="364134"/>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98" name="Graphic 97">
            <a:extLst>
              <a:ext uri="{FF2B5EF4-FFF2-40B4-BE49-F238E27FC236}">
                <a16:creationId xmlns:a16="http://schemas.microsoft.com/office/drawing/2014/main" id="{0AAA69BF-5A3C-9B1A-DAFC-9FF9425B02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618862" y="5821515"/>
            <a:ext cx="307777" cy="276999"/>
          </a:xfrm>
          <a:prstGeom prst="rect">
            <a:avLst/>
          </a:prstGeom>
        </p:spPr>
      </p:pic>
      <p:sp>
        <p:nvSpPr>
          <p:cNvPr id="97" name="TextBox 96">
            <a:extLst>
              <a:ext uri="{FF2B5EF4-FFF2-40B4-BE49-F238E27FC236}">
                <a16:creationId xmlns:a16="http://schemas.microsoft.com/office/drawing/2014/main" id="{A0E10B8B-CC99-5296-6D13-48F6DDBF5389}"/>
              </a:ext>
            </a:extLst>
          </p:cNvPr>
          <p:cNvSpPr txBox="1"/>
          <p:nvPr/>
        </p:nvSpPr>
        <p:spPr>
          <a:xfrm>
            <a:off x="3553311" y="6411584"/>
            <a:ext cx="6420648" cy="169277"/>
          </a:xfrm>
          <a:prstGeom prst="rect">
            <a:avLst/>
          </a:prstGeom>
          <a:solidFill>
            <a:srgbClr val="EDEDFC"/>
          </a:solidFill>
        </p:spPr>
        <p:txBody>
          <a:bodyPr wrap="square" lIns="36000" tIns="0" rIns="36000" bIns="0">
            <a:spAutoFit/>
          </a:bodyPr>
          <a:lstStyle/>
          <a:p>
            <a:pPr algn="ctr"/>
            <a:r>
              <a:rPr lang="fi-FI" sz="1100" b="1" dirty="0">
                <a:solidFill>
                  <a:schemeClr val="accent5"/>
                </a:solidFill>
              </a:rPr>
              <a:t>Hoitotarvikkeet ovat jäljitettävissä järjestelmässä asiakaskohtaisesti vaara- ja virhetilanteessa. </a:t>
            </a:r>
          </a:p>
        </p:txBody>
      </p:sp>
      <p:sp>
        <p:nvSpPr>
          <p:cNvPr id="2" name="Suorakulmio 3">
            <a:extLst>
              <a:ext uri="{FF2B5EF4-FFF2-40B4-BE49-F238E27FC236}">
                <a16:creationId xmlns:a16="http://schemas.microsoft.com/office/drawing/2014/main" id="{D2950A48-E508-EDB8-1068-D2CCDC19E64C}"/>
              </a:ext>
            </a:extLst>
          </p:cNvPr>
          <p:cNvSpPr/>
          <p:nvPr/>
        </p:nvSpPr>
        <p:spPr>
          <a:xfrm>
            <a:off x="1828127" y="5195687"/>
            <a:ext cx="2960178" cy="27864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0"/>
              </a:spcAft>
              <a:buClrTx/>
              <a:buSzTx/>
              <a:buFontTx/>
              <a:buNone/>
              <a:tabLst/>
              <a:defRPr/>
            </a:pPr>
            <a:r>
              <a:rPr lang="fi-FI" sz="1100" b="1" dirty="0">
                <a:solidFill>
                  <a:srgbClr val="000000"/>
                </a:solidFill>
                <a:latin typeface="Arial" panose="020B0604020202020204"/>
              </a:rPr>
              <a:t>[</a:t>
            </a:r>
            <a:r>
              <a:rPr lang="fi-FI" sz="1100" dirty="0">
                <a:solidFill>
                  <a:srgbClr val="000000"/>
                </a:solidFill>
                <a:latin typeface="Arial" panose="020B0604020202020204"/>
              </a:rPr>
              <a:t>esim. </a:t>
            </a:r>
            <a:r>
              <a:rPr kumimoji="0" lang="fi-FI" sz="1100" b="0" i="0" u="none" strike="noStrike" kern="1200" cap="none" spc="0" normalizeH="0" baseline="0" noProof="0" dirty="0" err="1">
                <a:ln>
                  <a:noFill/>
                </a:ln>
                <a:solidFill>
                  <a:srgbClr val="000000"/>
                </a:solidFill>
                <a:effectLst/>
                <a:uLnTx/>
                <a:uFillTx/>
                <a:latin typeface="Arial" panose="020B0604020202020204"/>
                <a:ea typeface="+mn-ea"/>
                <a:cs typeface="+mn-cs"/>
              </a:rPr>
              <a:t>Istekki</a:t>
            </a:r>
            <a:r>
              <a:rPr kumimoji="0" lang="fi-FI" sz="1100" b="0" i="0" u="none" strike="noStrike" kern="1200" cap="none" spc="0" normalizeH="0" baseline="0" noProof="0" dirty="0">
                <a:ln>
                  <a:noFill/>
                </a:ln>
                <a:solidFill>
                  <a:srgbClr val="000000"/>
                </a:solidFill>
                <a:effectLst/>
                <a:uLnTx/>
                <a:uFillTx/>
                <a:latin typeface="Arial" panose="020B0604020202020204"/>
                <a:ea typeface="+mn-ea"/>
                <a:cs typeface="+mn-cs"/>
              </a:rPr>
              <a:t> Oy huoltaa</a:t>
            </a:r>
            <a:r>
              <a:rPr kumimoji="0" lang="fi-FI" sz="1100" b="1" i="0" u="none" strike="noStrike" kern="1200" cap="none" spc="0" normalizeH="0" baseline="0" noProof="0" dirty="0">
                <a:ln>
                  <a:noFill/>
                </a:ln>
                <a:solidFill>
                  <a:srgbClr val="000000"/>
                </a:solidFill>
                <a:effectLst/>
                <a:uLnTx/>
                <a:uFillTx/>
                <a:latin typeface="Arial" panose="020B0604020202020204"/>
                <a:ea typeface="+mn-ea"/>
                <a:cs typeface="+mn-cs"/>
              </a:rPr>
              <a:t>]</a:t>
            </a:r>
          </a:p>
        </p:txBody>
      </p:sp>
      <p:sp>
        <p:nvSpPr>
          <p:cNvPr id="5" name="Suorakulmio 3">
            <a:extLst>
              <a:ext uri="{FF2B5EF4-FFF2-40B4-BE49-F238E27FC236}">
                <a16:creationId xmlns:a16="http://schemas.microsoft.com/office/drawing/2014/main" id="{3E853C7B-3406-F3F4-4650-07FD9D50DB8B}"/>
              </a:ext>
            </a:extLst>
          </p:cNvPr>
          <p:cNvSpPr/>
          <p:nvPr/>
        </p:nvSpPr>
        <p:spPr>
          <a:xfrm>
            <a:off x="1762412" y="4414844"/>
            <a:ext cx="2960178" cy="1109775"/>
          </a:xfrm>
          <a:prstGeom prst="rect">
            <a:avLst/>
          </a:prstGeom>
          <a:ln/>
        </p:spPr>
        <p:style>
          <a:lnRef idx="2">
            <a:schemeClr val="dk1"/>
          </a:lnRef>
          <a:fillRef idx="1">
            <a:schemeClr val="lt1"/>
          </a:fillRef>
          <a:effectRef idx="0">
            <a:schemeClr val="dk1"/>
          </a:effectRef>
          <a:fontRef idx="minor">
            <a:schemeClr val="dk1"/>
          </a:fontRef>
        </p:style>
        <p:txBody>
          <a:bodyPr rtlCol="0" anchor="t"/>
          <a:lstStyle/>
          <a:p>
            <a:r>
              <a:rPr lang="fi-FI" sz="1100" b="1" dirty="0">
                <a:solidFill>
                  <a:schemeClr val="tx1"/>
                </a:solidFill>
              </a:rPr>
              <a:t>Verenpainemittari, </a:t>
            </a:r>
            <a:r>
              <a:rPr lang="fi-FI" sz="1100" dirty="0">
                <a:solidFill>
                  <a:schemeClr val="tx1"/>
                </a:solidFill>
              </a:rPr>
              <a:t>perehdytyksestä vastaa toinen ohjaaja</a:t>
            </a:r>
          </a:p>
          <a:p>
            <a:r>
              <a:rPr lang="fi-FI" sz="1100" b="1" dirty="0">
                <a:solidFill>
                  <a:schemeClr val="tx1"/>
                </a:solidFill>
              </a:rPr>
              <a:t>Verensokerin mittauslaite</a:t>
            </a:r>
            <a:r>
              <a:rPr lang="fi-FI" sz="1100" dirty="0">
                <a:solidFill>
                  <a:schemeClr val="tx1"/>
                </a:solidFill>
              </a:rPr>
              <a:t>, perehdytyksestä vastaa toinen ohjaaja</a:t>
            </a:r>
          </a:p>
          <a:p>
            <a:r>
              <a:rPr lang="fi-FI" sz="1100" b="1" dirty="0">
                <a:solidFill>
                  <a:schemeClr val="tx1"/>
                </a:solidFill>
              </a:rPr>
              <a:t>Ruoka-automaatit</a:t>
            </a:r>
          </a:p>
          <a:p>
            <a:r>
              <a:rPr lang="fi-FI" sz="1100" dirty="0" err="1">
                <a:solidFill>
                  <a:schemeClr val="tx1"/>
                </a:solidFill>
              </a:rPr>
              <a:t>Perhdytyksestä</a:t>
            </a:r>
            <a:r>
              <a:rPr lang="fi-FI" sz="1100" dirty="0">
                <a:solidFill>
                  <a:schemeClr val="tx1"/>
                </a:solidFill>
              </a:rPr>
              <a:t> vastaa toinen ohjaaja</a:t>
            </a:r>
          </a:p>
          <a:p>
            <a:endParaRPr lang="fi-FI" sz="1100" dirty="0">
              <a:solidFill>
                <a:schemeClr val="tx1"/>
              </a:solidFill>
            </a:endParaRPr>
          </a:p>
          <a:p>
            <a:endParaRPr lang="fi-FI" sz="1100" dirty="0">
              <a:solidFill>
                <a:schemeClr val="tx1"/>
              </a:solidFill>
            </a:endParaRPr>
          </a:p>
          <a:p>
            <a:endParaRPr lang="fi-FI" sz="1100" b="1" dirty="0">
              <a:solidFill>
                <a:schemeClr val="tx1"/>
              </a:solidFill>
            </a:endParaRPr>
          </a:p>
        </p:txBody>
      </p:sp>
    </p:spTree>
    <p:extLst>
      <p:ext uri="{BB962C8B-B14F-4D97-AF65-F5344CB8AC3E}">
        <p14:creationId xmlns:p14="http://schemas.microsoft.com/office/powerpoint/2010/main" val="37723952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EDEDFC"/>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3FD0E0A5-8DF9-6492-171D-746D5570C0D8}"/>
              </a:ext>
            </a:extLst>
          </p:cNvPr>
          <p:cNvGraphicFramePr>
            <a:graphicFrameLocks noChangeAspect="1"/>
          </p:cNvGraphicFramePr>
          <p:nvPr>
            <p:custDataLst>
              <p:tags r:id="rId1"/>
            </p:custDataLst>
            <p:extLst>
              <p:ext uri="{D42A27DB-BD31-4B8C-83A1-F6EECF244321}">
                <p14:modId xmlns:p14="http://schemas.microsoft.com/office/powerpoint/2010/main" val="35118778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3FD0E0A5-8DF9-6492-171D-746D5570C0D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 ja potilastietojen käsittely ja kirjaaminen</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Dian numeron paikkamerkki 12">
            <a:extLst>
              <a:ext uri="{FF2B5EF4-FFF2-40B4-BE49-F238E27FC236}">
                <a16:creationId xmlns:a16="http://schemas.microsoft.com/office/drawing/2014/main" id="{866D2C63-130D-A000-8387-52D56362AF18}"/>
              </a:ext>
            </a:extLst>
          </p:cNvPr>
          <p:cNvSpPr>
            <a:spLocks noGrp="1"/>
          </p:cNvSpPr>
          <p:nvPr>
            <p:ph type="sldNum" sz="quarter" idx="12"/>
          </p:nvPr>
        </p:nvSpPr>
        <p:spPr/>
        <p:txBody>
          <a:bodyPr/>
          <a:lstStyle/>
          <a:p>
            <a:fld id="{CF4BB44F-7B72-EC4D-BE8A-419BCE6CF7A5}" type="slidenum">
              <a:rPr lang="fi-FI" smtClean="0"/>
              <a:pPr/>
              <a:t>49</a:t>
            </a:fld>
            <a:endParaRPr lang="fi-FI" dirty="0"/>
          </a:p>
        </p:txBody>
      </p:sp>
    </p:spTree>
    <p:extLst>
      <p:ext uri="{BB962C8B-B14F-4D97-AF65-F5344CB8AC3E}">
        <p14:creationId xmlns:p14="http://schemas.microsoft.com/office/powerpoint/2010/main" val="9721095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 name="think-cell data - do not delete" hidden="1">
            <a:extLst>
              <a:ext uri="{FF2B5EF4-FFF2-40B4-BE49-F238E27FC236}">
                <a16:creationId xmlns:a16="http://schemas.microsoft.com/office/drawing/2014/main" id="{02E7C19B-D678-9970-A797-7F6B32DD2931}"/>
              </a:ext>
            </a:extLst>
          </p:cNvPr>
          <p:cNvGraphicFramePr>
            <a:graphicFrameLocks noChangeAspect="1"/>
          </p:cNvGraphicFramePr>
          <p:nvPr>
            <p:custDataLst>
              <p:tags r:id="rId1"/>
            </p:custDataLst>
            <p:extLst>
              <p:ext uri="{D42A27DB-BD31-4B8C-83A1-F6EECF244321}">
                <p14:modId xmlns:p14="http://schemas.microsoft.com/office/powerpoint/2010/main" val="19428728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3" name="think-cell data - do not delete" hidden="1">
                        <a:extLst>
                          <a:ext uri="{FF2B5EF4-FFF2-40B4-BE49-F238E27FC236}">
                            <a16:creationId xmlns:a16="http://schemas.microsoft.com/office/drawing/2014/main" id="{02E7C19B-D678-9970-A797-7F6B32DD293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6"/>
            <a:ext cx="5704211" cy="3514854"/>
          </a:xfrm>
        </p:spPr>
        <p:txBody>
          <a:bodyPr numCol="1"/>
          <a:lstStyle/>
          <a:p>
            <a:pPr marL="0" lvl="1">
              <a:lnSpc>
                <a:spcPct val="110000"/>
              </a:lnSpc>
              <a:spcBef>
                <a:spcPts val="789"/>
              </a:spcBef>
              <a:spcAft>
                <a:spcPts val="175"/>
              </a:spcAft>
            </a:pPr>
            <a:r>
              <a:rPr lang="fi-FI" b="1" dirty="0"/>
              <a:t>Sosiaalihuollossa asiakas- ja potilastiedot ovat arkaluonteisia, salassa pidettäviä henkilötietoja. </a:t>
            </a:r>
            <a:r>
              <a:rPr lang="fi-FI" dirty="0"/>
              <a:t>Henkilötiedolla tarkoitetaan kaikkia tunnistettuun tai tunnistettavissa olevaan luonnolliseen henkilöön liittyviä tietoja. Henkilötietojen käsittelyä ohjaa vahvasti säädökset ja lait. Eloisan ylläpitämien asiakasrekisterien tietosuojaseloste on nähtävillä  </a:t>
            </a:r>
            <a:r>
              <a:rPr lang="fi-FI" dirty="0">
                <a:hlinkClick r:id="rId6">
                  <a:extLst>
                    <a:ext uri="{A12FA001-AC4F-418D-AE19-62706E023703}">
                      <ahyp:hlinkClr xmlns:ahyp="http://schemas.microsoft.com/office/drawing/2018/hyperlinkcolor" val="tx"/>
                    </a:ext>
                  </a:extLst>
                </a:hlinkClick>
              </a:rPr>
              <a:t>Eloisan verkkosivuilla</a:t>
            </a:r>
            <a:r>
              <a:rPr lang="fi-FI" dirty="0"/>
              <a:t>. </a:t>
            </a:r>
          </a:p>
          <a:p>
            <a:pPr marL="0" lvl="1">
              <a:lnSpc>
                <a:spcPct val="110000"/>
              </a:lnSpc>
              <a:spcBef>
                <a:spcPts val="789"/>
              </a:spcBef>
              <a:spcAft>
                <a:spcPts val="175"/>
              </a:spcAft>
            </a:pPr>
            <a:r>
              <a:rPr lang="fi-FI" b="1" dirty="0"/>
              <a:t>Asiakastietojen käsittelyyn sisältyy kirjaaminen, katselu, käsittely ja salassapito. </a:t>
            </a:r>
            <a:r>
              <a:rPr lang="fi-FI" dirty="0"/>
              <a:t>Asiakastietojen katselusta ja salassapidosta on erilliset ohjeet, ja ne kerrataan säännöllisesti henkilökunnan kanssa. Työntekijä hyväksyy salassapito- ja tietosuojasitoumuksen osana työsopimusta. Lisäksi henkilökunta suorittaa </a:t>
            </a:r>
            <a:r>
              <a:rPr lang="fi-FI" dirty="0" err="1"/>
              <a:t>Granite</a:t>
            </a:r>
            <a:r>
              <a:rPr lang="fi-FI" dirty="0"/>
              <a:t>-tietosuojakoulutuksen. Koko henkilökunta sitoutuu salassapitovelvollisuuden ja Eloisan yleisen sosiaalisen median ohjeistuksen noudattamiseen. Eloisan </a:t>
            </a:r>
            <a:r>
              <a:rPr lang="fi-FI" dirty="0" err="1"/>
              <a:t>tietosuojavastaava</a:t>
            </a:r>
            <a:r>
              <a:rPr lang="fi-FI" dirty="0"/>
              <a:t> seuraa salassapitovelvollisuuden toteutumista säännöllisesti. Tietoturvan satunnaisotos tehdään tietohallintoyksikön toimesta neljästi vuodessa. Etelä-Savon </a:t>
            </a:r>
            <a:r>
              <a:rPr lang="fi-FI" dirty="0" err="1"/>
              <a:t>hyvinvointialueella</a:t>
            </a:r>
            <a:r>
              <a:rPr lang="fi-FI" dirty="0"/>
              <a:t> on laadittu organisaatiotasoinen tietoturvasuunnitelma, jonka päivittämisestä vastaa digijohtaja.</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31" name="Ryhmä 30">
            <a:extLst>
              <a:ext uri="{FF2B5EF4-FFF2-40B4-BE49-F238E27FC236}">
                <a16:creationId xmlns:a16="http://schemas.microsoft.com/office/drawing/2014/main" id="{DEB220B0-99B3-64E2-CB7B-E50CDE413461}"/>
              </a:ext>
            </a:extLst>
          </p:cNvPr>
          <p:cNvGrpSpPr/>
          <p:nvPr/>
        </p:nvGrpSpPr>
        <p:grpSpPr>
          <a:xfrm>
            <a:off x="487646" y="5252805"/>
            <a:ext cx="5819927" cy="782511"/>
            <a:chOff x="520998" y="4773467"/>
            <a:chExt cx="5672026" cy="782511"/>
          </a:xfrm>
        </p:grpSpPr>
        <p:pic>
          <p:nvPicPr>
            <p:cNvPr id="24" name="Graphic 41" descr="Speaker phone with solid fill">
              <a:extLst>
                <a:ext uri="{FF2B5EF4-FFF2-40B4-BE49-F238E27FC236}">
                  <a16:creationId xmlns:a16="http://schemas.microsoft.com/office/drawing/2014/main" id="{34610A5D-B079-A2F9-4C61-BFD5C87B6F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5461" y="5085801"/>
              <a:ext cx="382502" cy="382502"/>
            </a:xfrm>
            <a:prstGeom prst="rect">
              <a:avLst/>
            </a:prstGeom>
          </p:spPr>
        </p:pic>
        <p:pic>
          <p:nvPicPr>
            <p:cNvPr id="25" name="Graphic 44" descr="Email with solid fill">
              <a:extLst>
                <a:ext uri="{FF2B5EF4-FFF2-40B4-BE49-F238E27FC236}">
                  <a16:creationId xmlns:a16="http://schemas.microsoft.com/office/drawing/2014/main" id="{54A413CC-AA36-BC01-8B09-975442D1F0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19978" y="5085801"/>
              <a:ext cx="322056" cy="322056"/>
            </a:xfrm>
            <a:prstGeom prst="rect">
              <a:avLst/>
            </a:prstGeom>
          </p:spPr>
        </p:pic>
        <p:grpSp>
          <p:nvGrpSpPr>
            <p:cNvPr id="27" name="Ryhmä 26">
              <a:extLst>
                <a:ext uri="{FF2B5EF4-FFF2-40B4-BE49-F238E27FC236}">
                  <a16:creationId xmlns:a16="http://schemas.microsoft.com/office/drawing/2014/main" id="{6B03EA34-56FB-21D7-B4C4-4B5D8A832304}"/>
                </a:ext>
              </a:extLst>
            </p:cNvPr>
            <p:cNvGrpSpPr/>
            <p:nvPr/>
          </p:nvGrpSpPr>
          <p:grpSpPr>
            <a:xfrm>
              <a:off x="520998" y="4773467"/>
              <a:ext cx="5672026" cy="782511"/>
              <a:chOff x="520998" y="4773467"/>
              <a:chExt cx="5672026" cy="782511"/>
            </a:xfrm>
          </p:grpSpPr>
          <p:sp>
            <p:nvSpPr>
              <p:cNvPr id="17" name="TextBox 35">
                <a:extLst>
                  <a:ext uri="{FF2B5EF4-FFF2-40B4-BE49-F238E27FC236}">
                    <a16:creationId xmlns:a16="http://schemas.microsoft.com/office/drawing/2014/main" id="{2CA0DCBA-7C93-754F-074A-2D1A84E9C848}"/>
                  </a:ext>
                </a:extLst>
              </p:cNvPr>
              <p:cNvSpPr txBox="1"/>
              <p:nvPr/>
            </p:nvSpPr>
            <p:spPr>
              <a:xfrm>
                <a:off x="520998" y="4773467"/>
                <a:ext cx="5472309" cy="782511"/>
              </a:xfrm>
              <a:prstGeom prst="rect">
                <a:avLst/>
              </a:prstGeom>
              <a:no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r>
                  <a:rPr lang="fi-FI" sz="1200" b="1" dirty="0">
                    <a:ea typeface="Inter" panose="02000503000000020004" pitchFamily="2" charset="0"/>
                  </a:rPr>
                  <a:t>Tietosuojavastaavan yhteystiedot</a:t>
                </a:r>
                <a:endParaRPr lang="fi-FI" sz="1200" b="1" dirty="0"/>
              </a:p>
            </p:txBody>
          </p:sp>
          <p:sp>
            <p:nvSpPr>
              <p:cNvPr id="19" name="TextBox 35">
                <a:extLst>
                  <a:ext uri="{FF2B5EF4-FFF2-40B4-BE49-F238E27FC236}">
                    <a16:creationId xmlns:a16="http://schemas.microsoft.com/office/drawing/2014/main" id="{A77E7EBC-90CA-A66D-DEFA-613A0933A82D}"/>
                  </a:ext>
                </a:extLst>
              </p:cNvPr>
              <p:cNvSpPr txBox="1"/>
              <p:nvPr/>
            </p:nvSpPr>
            <p:spPr>
              <a:xfrm>
                <a:off x="3318026" y="5146247"/>
                <a:ext cx="2874998" cy="373848"/>
              </a:xfrm>
              <a:prstGeom prst="rect">
                <a:avLst/>
              </a:prstGeom>
              <a:noFill/>
              <a:ln w="19050" cap="flat" cmpd="sng" algn="ctr">
                <a:noFill/>
                <a:prstDash val="solid"/>
                <a:round/>
                <a:headEnd type="none" w="med" len="med"/>
                <a:tailEnd type="none" w="med" len="med"/>
              </a:ln>
            </p:spPr>
            <p:txBody>
              <a:bodyPr wrap="square" lIns="90000" tIns="46800" rIns="90000" bIns="46800" numCol="1" spcCol="720000" rtlCol="0">
                <a:noAutofit/>
              </a:bodyPr>
              <a:lstStyle/>
              <a:p>
                <a:r>
                  <a:rPr lang="fi-FI" sz="1100" b="1" dirty="0">
                    <a:ea typeface="Inter" panose="02000503000000020004" pitchFamily="2" charset="0"/>
                  </a:rPr>
                  <a:t>tietosuojavastaava@etelasavonha.fi</a:t>
                </a:r>
                <a:endParaRPr lang="fi-FI" sz="1100" b="1" dirty="0"/>
              </a:p>
              <a:p>
                <a:pPr marL="0" lvl="1">
                  <a:lnSpc>
                    <a:spcPct val="200000"/>
                  </a:lnSpc>
                  <a:spcBef>
                    <a:spcPts val="789"/>
                  </a:spcBef>
                  <a:spcAft>
                    <a:spcPts val="175"/>
                  </a:spcAft>
                  <a:buClr>
                    <a:schemeClr val="accent5"/>
                  </a:buClr>
                </a:pPr>
                <a:r>
                  <a:rPr lang="fi-FI" sz="1100" dirty="0">
                    <a:ea typeface="Inter" panose="02000503000000020004" pitchFamily="2" charset="0"/>
                  </a:rPr>
                  <a:t>         </a:t>
                </a:r>
              </a:p>
            </p:txBody>
          </p:sp>
          <p:sp>
            <p:nvSpPr>
              <p:cNvPr id="26" name="Tekstiruutu 25">
                <a:extLst>
                  <a:ext uri="{FF2B5EF4-FFF2-40B4-BE49-F238E27FC236}">
                    <a16:creationId xmlns:a16="http://schemas.microsoft.com/office/drawing/2014/main" id="{AF602EB1-F62D-804E-33B3-D07386E9B6C6}"/>
                  </a:ext>
                </a:extLst>
              </p:cNvPr>
              <p:cNvSpPr txBox="1"/>
              <p:nvPr/>
            </p:nvSpPr>
            <p:spPr>
              <a:xfrm>
                <a:off x="1059365" y="5146247"/>
                <a:ext cx="1641463" cy="261610"/>
              </a:xfrm>
              <a:prstGeom prst="rect">
                <a:avLst/>
              </a:prstGeom>
              <a:noFill/>
            </p:spPr>
            <p:txBody>
              <a:bodyPr wrap="square">
                <a:spAutoFit/>
              </a:bodyPr>
              <a:lstStyle/>
              <a:p>
                <a:r>
                  <a:rPr lang="fi-FI" sz="1100" b="1" dirty="0">
                    <a:ea typeface="Inter" panose="02000503000000020004" pitchFamily="2" charset="0"/>
                  </a:rPr>
                  <a:t>puh.015 411 4100</a:t>
                </a:r>
              </a:p>
            </p:txBody>
          </p:sp>
        </p:grpSp>
      </p:gr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TextBox 35">
            <a:extLst>
              <a:ext uri="{FF2B5EF4-FFF2-40B4-BE49-F238E27FC236}">
                <a16:creationId xmlns:a16="http://schemas.microsoft.com/office/drawing/2014/main" id="{C57DA35C-1B6B-D023-2CCA-3A3F7BA19676}"/>
              </a:ext>
            </a:extLst>
          </p:cNvPr>
          <p:cNvSpPr txBox="1"/>
          <p:nvPr/>
        </p:nvSpPr>
        <p:spPr>
          <a:xfrm>
            <a:off x="6459523" y="1845053"/>
            <a:ext cx="5547563" cy="3124512"/>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Tietosuojaan ja henkilötietojen käsittelyyn liittyvän lainsäädännön ja ohjeistusten noudattaminen:</a:t>
            </a:r>
          </a:p>
          <a:p>
            <a:pPr lvl="0">
              <a:lnSpc>
                <a:spcPct val="107000"/>
              </a:lnSpc>
            </a:pPr>
            <a:endParaRPr lang="fi-FI" sz="1200" b="1" kern="100" dirty="0">
              <a:effectLst/>
              <a:latin typeface="+mn-lt"/>
              <a:ea typeface="Calibri" panose="020F0502020204030204" pitchFamily="34" charset="0"/>
              <a:cs typeface="Calibri" panose="020F0502020204030204" pitchFamily="34" charset="0"/>
            </a:endParaRPr>
          </a:p>
          <a:p>
            <a:pPr lvl="0">
              <a:lnSpc>
                <a:spcPct val="107000"/>
              </a:lnSpc>
            </a:pPr>
            <a:r>
              <a:rPr lang="fi-FI" sz="1200" dirty="0"/>
              <a:t>Asiakastietojen katselusta ja salassapidosta on erilliset ohjeet, ja ne kerrataan säännöllisesti henkilökunnan kanssa. Työntekijä hyväksyy salassapito- ja tietosuojasitoumuksen osana työsopimusta. Lisäksi henkilökunta suorittaa </a:t>
            </a:r>
            <a:r>
              <a:rPr lang="fi-FI" sz="1200" dirty="0" err="1"/>
              <a:t>Granite</a:t>
            </a:r>
            <a:r>
              <a:rPr lang="fi-FI" sz="1200" dirty="0"/>
              <a:t>-tietosuojakoulutuksen. Koko henkilökunta sitoutuu salassapitovelvollisuuden ja Eloisan yleisen sosiaalisen median ohjeistuksen noudattamiseen.</a:t>
            </a:r>
            <a:endParaRPr lang="fi-FI" sz="18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8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b="1"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p:txBody>
      </p:sp>
      <p:sp>
        <p:nvSpPr>
          <p:cNvPr id="3" name="Suorakulmio: Pyöristetyt kulmat 2">
            <a:extLst>
              <a:ext uri="{FF2B5EF4-FFF2-40B4-BE49-F238E27FC236}">
                <a16:creationId xmlns:a16="http://schemas.microsoft.com/office/drawing/2014/main" id="{CF4E3BA1-B7F0-5980-6586-1313A52F574C}"/>
              </a:ext>
            </a:extLst>
          </p:cNvPr>
          <p:cNvSpPr>
            <a:spLocks/>
          </p:cNvSpPr>
          <p:nvPr/>
        </p:nvSpPr>
        <p:spPr>
          <a:xfrm>
            <a:off x="6459523" y="5084162"/>
            <a:ext cx="5547563" cy="828759"/>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spcBef>
                <a:spcPts val="0"/>
              </a:spcBef>
              <a:spcAft>
                <a:spcPts val="0"/>
              </a:spcAft>
            </a:pPr>
            <a:r>
              <a:rPr lang="fi-FI" sz="1000" b="1" dirty="0">
                <a:solidFill>
                  <a:schemeClr val="tx1"/>
                </a:solidFill>
                <a:effectLst/>
                <a:ea typeface="Calibri" panose="020F0502020204030204" pitchFamily="34" charset="0"/>
                <a:cs typeface="Times New Roman" panose="02020603050405020304" pitchFamily="18" charset="0"/>
              </a:rPr>
              <a:t>Lue lisää: </a:t>
            </a:r>
          </a:p>
          <a:p>
            <a:pPr marL="171450" marR="0" indent="-171450">
              <a:spcBef>
                <a:spcPts val="0"/>
              </a:spcBef>
              <a:spcAft>
                <a:spcPts val="0"/>
              </a:spcAft>
              <a:buFont typeface="Arial" panose="020B0604020202020204" pitchFamily="34" charset="0"/>
              <a:buChar char="•"/>
            </a:pPr>
            <a:r>
              <a:rPr lang="fi-FI" sz="1000" u="sng" dirty="0">
                <a:solidFill>
                  <a:schemeClr val="tx1"/>
                </a:solidFill>
                <a:effectLst/>
                <a:ea typeface="Calibri" panose="020F0502020204030204" pitchFamily="34" charset="0"/>
                <a:cs typeface="Times New Roman" panose="02020603050405020304" pitchFamily="18" charset="0"/>
                <a:hlinkClick r:id="rId11">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000" u="sng" dirty="0">
                <a:solidFill>
                  <a:schemeClr val="tx1"/>
                </a:solidFill>
                <a:effectLst/>
                <a:ea typeface="Calibri" panose="020F0502020204030204" pitchFamily="34" charset="0"/>
                <a:cs typeface="Times New Roman" panose="02020603050405020304" pitchFamily="18" charset="0"/>
              </a:rPr>
              <a:t> – THL </a:t>
            </a:r>
            <a:endParaRPr lang="fi-FI" sz="1000" dirty="0">
              <a:solidFill>
                <a:schemeClr val="tx1"/>
              </a:solidFill>
              <a:effectLst/>
              <a:ea typeface="Calibri" panose="020F0502020204030204" pitchFamily="34" charset="0"/>
              <a:cs typeface="Times New Roman" panose="02020603050405020304" pitchFamily="18" charset="0"/>
            </a:endParaRPr>
          </a:p>
          <a:p>
            <a:pPr marL="171450" marR="0" indent="-171450">
              <a:spcBef>
                <a:spcPts val="0"/>
              </a:spcBef>
              <a:spcAft>
                <a:spcPts val="0"/>
              </a:spcAft>
              <a:buFont typeface="Arial" panose="020B0604020202020204" pitchFamily="34" charset="0"/>
              <a:buChar char="•"/>
              <a:tabLst>
                <a:tab pos="828040" algn="l"/>
                <a:tab pos="1743075" algn="l"/>
              </a:tabLst>
            </a:pPr>
            <a:r>
              <a:rPr lang="fi-FI" sz="1000" u="sng" dirty="0">
                <a:solidFill>
                  <a:schemeClr val="tx1"/>
                </a:solidFill>
                <a:effectLst/>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val="tx"/>
                    </a:ext>
                  </a:extLst>
                </a:hlinkClick>
              </a:rPr>
              <a:t>Sosiaalihuollon asiakastietojen käsittely</a:t>
            </a:r>
            <a:r>
              <a:rPr lang="fi-FI" sz="1000" u="sng" dirty="0">
                <a:solidFill>
                  <a:schemeClr val="tx1"/>
                </a:solidFill>
                <a:effectLst/>
                <a:ea typeface="Calibri" panose="020F0502020204030204" pitchFamily="34" charset="0"/>
                <a:cs typeface="Times New Roman" panose="02020603050405020304" pitchFamily="18" charset="0"/>
              </a:rPr>
              <a:t> – Tietosuojavaltuutetun toimisto </a:t>
            </a:r>
            <a:endParaRPr lang="fi-FI" sz="1000" dirty="0">
              <a:solidFill>
                <a:schemeClr val="tx1"/>
              </a:solidFill>
              <a:effectLst/>
              <a:ea typeface="Calibri" panose="020F0502020204030204" pitchFamily="34" charset="0"/>
              <a:cs typeface="Times New Roman" panose="02020603050405020304" pitchFamily="18" charset="0"/>
            </a:endParaRPr>
          </a:p>
        </p:txBody>
      </p:sp>
      <p:sp>
        <p:nvSpPr>
          <p:cNvPr id="28" name="Dian numeron paikkamerkki 27">
            <a:extLst>
              <a:ext uri="{FF2B5EF4-FFF2-40B4-BE49-F238E27FC236}">
                <a16:creationId xmlns:a16="http://schemas.microsoft.com/office/drawing/2014/main" id="{49A5EF0D-EAF7-38BB-75AE-6BD3935A20F5}"/>
              </a:ext>
            </a:extLst>
          </p:cNvPr>
          <p:cNvSpPr>
            <a:spLocks noGrp="1"/>
          </p:cNvSpPr>
          <p:nvPr>
            <p:ph type="sldNum" sz="quarter" idx="12"/>
          </p:nvPr>
        </p:nvSpPr>
        <p:spPr/>
        <p:txBody>
          <a:bodyPr/>
          <a:lstStyle/>
          <a:p>
            <a:fld id="{CF4BB44F-7B72-EC4D-BE8A-419BCE6CF7A5}" type="slidenum">
              <a:rPr lang="fi-FI" smtClean="0"/>
              <a:pPr/>
              <a:t>50</a:t>
            </a:fld>
            <a:endParaRPr lang="fi-FI" dirty="0"/>
          </a:p>
        </p:txBody>
      </p:sp>
    </p:spTree>
    <p:extLst>
      <p:ext uri="{BB962C8B-B14F-4D97-AF65-F5344CB8AC3E}">
        <p14:creationId xmlns:p14="http://schemas.microsoft.com/office/powerpoint/2010/main" val="41447476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86D510C4-A393-CA94-8EEF-1E518FD04A74}"/>
              </a:ext>
            </a:extLst>
          </p:cNvPr>
          <p:cNvGraphicFramePr>
            <a:graphicFrameLocks noChangeAspect="1"/>
          </p:cNvGraphicFramePr>
          <p:nvPr>
            <p:custDataLst>
              <p:tags r:id="rId1"/>
            </p:custDataLst>
            <p:extLst>
              <p:ext uri="{D42A27DB-BD31-4B8C-83A1-F6EECF244321}">
                <p14:modId xmlns:p14="http://schemas.microsoft.com/office/powerpoint/2010/main" val="26122594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9" name="think-cell data - do not delete" hidden="1">
                        <a:extLst>
                          <a:ext uri="{FF2B5EF4-FFF2-40B4-BE49-F238E27FC236}">
                            <a16:creationId xmlns:a16="http://schemas.microsoft.com/office/drawing/2014/main" id="{86D510C4-A393-CA94-8EEF-1E518FD04A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5"/>
            <a:ext cx="11289174" cy="3876475"/>
          </a:xfrm>
        </p:spPr>
        <p:txBody>
          <a:bodyPr numCol="2"/>
          <a:lstStyle/>
          <a:p>
            <a:pPr>
              <a:lnSpc>
                <a:spcPct val="107000"/>
              </a:lnSpc>
              <a:spcAft>
                <a:spcPts val="800"/>
              </a:spcAft>
            </a:pPr>
            <a:r>
              <a:rPr lang="fi-FI" sz="2000" b="1" dirty="0">
                <a:ea typeface="Inter" panose="02000503000000020004" pitchFamily="2" charset="0"/>
                <a:cs typeface="Times New Roman" panose="02020603050405020304" pitchFamily="18" charset="0"/>
              </a:rPr>
              <a:t>Asiakastyön kirjaaminen</a:t>
            </a:r>
            <a:endParaRPr lang="fi-FI" dirty="0">
              <a:ea typeface="Inter" panose="02000503000000020004" pitchFamily="2" charset="0"/>
              <a:cs typeface="Times New Roman" panose="02020603050405020304" pitchFamily="18" charset="0"/>
            </a:endParaRPr>
          </a:p>
          <a:p>
            <a:pPr marL="0" lvl="1">
              <a:lnSpc>
                <a:spcPct val="100000"/>
              </a:lnSpc>
              <a:spcBef>
                <a:spcPts val="900"/>
              </a:spcBef>
              <a:spcAft>
                <a:spcPts val="200"/>
              </a:spcAft>
            </a:pPr>
            <a:r>
              <a:rPr lang="fi-FI" b="1" dirty="0"/>
              <a:t>Asiakastyön kirjaaminen on jokaisen ammattilaisen vastuulla, ja edellyttää ammatillista harkintaa </a:t>
            </a:r>
            <a:r>
              <a:rPr lang="fi-FI" dirty="0"/>
              <a:t>siitä, mitkä tiedot kussakin tapauksessa ovat olennaisia ja riittäviä. Kirjaaminen on osa ammattitaitoa, ja on </a:t>
            </a:r>
            <a:r>
              <a:rPr lang="fi-FI" b="1" dirty="0"/>
              <a:t>tärkeässä roolissa kaikkien osapuolien oikeusturvan kannalta </a:t>
            </a:r>
            <a:r>
              <a:rPr lang="fi-FI" dirty="0"/>
              <a:t>erityisesti tilanteita selvitettäessä jälkikäteen (epäkohta tai muistutus). </a:t>
            </a:r>
          </a:p>
          <a:p>
            <a:pPr marL="0" lvl="1">
              <a:lnSpc>
                <a:spcPct val="100000"/>
              </a:lnSpc>
              <a:spcBef>
                <a:spcPts val="900"/>
              </a:spcBef>
              <a:spcAft>
                <a:spcPts val="200"/>
              </a:spcAft>
            </a:pPr>
            <a:r>
              <a:rPr lang="fi-FI" dirty="0"/>
              <a:t>Kirjaamisvelvoite (Laki sosiaali- ja terveydenhuollon asiakastietojen käsittelystä 784/2021) alkaa, kun sosiaalihuollon viranomainen on saanut tiedon henkilön mahdollisesta sosiaalihuollon tarpeesta. Asiakastiedot kirjataan tietojärjestelmään. </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8" name="TextBox 35">
            <a:extLst>
              <a:ext uri="{FF2B5EF4-FFF2-40B4-BE49-F238E27FC236}">
                <a16:creationId xmlns:a16="http://schemas.microsoft.com/office/drawing/2014/main" id="{304B605B-A19E-BB75-F89E-2D4A6C862FC7}"/>
              </a:ext>
            </a:extLst>
          </p:cNvPr>
          <p:cNvSpPr txBox="1"/>
          <p:nvPr/>
        </p:nvSpPr>
        <p:spPr>
          <a:xfrm>
            <a:off x="6433266" y="1825624"/>
            <a:ext cx="5547563" cy="4297368"/>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Työntekijän perehdytys asiakastyön kirjaamiseen:</a:t>
            </a:r>
          </a:p>
          <a:p>
            <a:pPr lvl="0">
              <a:lnSpc>
                <a:spcPct val="107000"/>
              </a:lnSpc>
            </a:pPr>
            <a:endParaRPr lang="fi-FI" sz="1200" kern="100" dirty="0">
              <a:effectLst/>
              <a:latin typeface="+mn-lt"/>
              <a:ea typeface="Calibri" panose="020F0502020204030204" pitchFamily="34" charset="0"/>
              <a:cs typeface="Calibri" panose="020F0502020204030204" pitchFamily="34" charset="0"/>
            </a:endParaRPr>
          </a:p>
          <a:p>
            <a:pPr lvl="0">
              <a:lnSpc>
                <a:spcPct val="107000"/>
              </a:lnSpc>
            </a:pPr>
            <a:r>
              <a:rPr lang="fi-FI" sz="1200" kern="100" dirty="0">
                <a:ea typeface="Calibri" panose="020F0502020204030204" pitchFamily="34" charset="0"/>
                <a:cs typeface="Calibri" panose="020F0502020204030204" pitchFamily="34" charset="0"/>
              </a:rPr>
              <a:t>Uusi t</a:t>
            </a:r>
            <a:r>
              <a:rPr lang="fi-FI" sz="1200" kern="100" dirty="0">
                <a:effectLst/>
                <a:latin typeface="+mn-lt"/>
                <a:ea typeface="Calibri" panose="020F0502020204030204" pitchFamily="34" charset="0"/>
                <a:cs typeface="Calibri" panose="020F0502020204030204" pitchFamily="34" charset="0"/>
              </a:rPr>
              <a:t>yöntekijä perehdytetään kirjaamiseen toisten työntekijöiden toimesta. Tarvittaessa lisäkoulutusta kirjaamiseen on saatavilla työnantajan toimesta</a:t>
            </a: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r>
              <a:rPr lang="fi-FI" sz="1200" b="1" kern="100" dirty="0">
                <a:ea typeface="Calibri" panose="020F0502020204030204" pitchFamily="34" charset="0"/>
                <a:cs typeface="Arial" panose="020B0604020202020204" pitchFamily="34" charset="0"/>
              </a:rPr>
              <a:t>Asiakastyön kirjaaminen: </a:t>
            </a:r>
          </a:p>
          <a:p>
            <a:pPr lvl="0">
              <a:lnSpc>
                <a:spcPct val="107000"/>
              </a:lnSpc>
            </a:pPr>
            <a:endParaRPr lang="fi-FI" sz="1200" b="1" kern="100" dirty="0">
              <a:effectLst/>
              <a:latin typeface="+mn-lt"/>
              <a:ea typeface="Calibri" panose="020F0502020204030204" pitchFamily="34" charset="0"/>
              <a:cs typeface="Arial" panose="020B0604020202020204" pitchFamily="34" charset="0"/>
            </a:endParaRPr>
          </a:p>
          <a:p>
            <a:pPr>
              <a:lnSpc>
                <a:spcPct val="107000"/>
              </a:lnSpc>
            </a:pPr>
            <a:r>
              <a:rPr lang="fi-FI" sz="1200" kern="100" dirty="0">
                <a:ea typeface="Calibri" panose="020F0502020204030204" pitchFamily="34" charset="0"/>
                <a:cs typeface="Calibri" panose="020F0502020204030204" pitchFamily="34" charset="0"/>
              </a:rPr>
              <a:t>Asiakastyön kirjaaminen tapahtuu sovitun rytmin mukaisesti (</a:t>
            </a:r>
            <a:r>
              <a:rPr lang="fi-FI" sz="1200" kern="100" dirty="0" err="1">
                <a:ea typeface="Calibri" panose="020F0502020204030204" pitchFamily="34" charset="0"/>
                <a:cs typeface="Calibri" panose="020F0502020204030204" pitchFamily="34" charset="0"/>
              </a:rPr>
              <a:t>n.kerran</a:t>
            </a:r>
            <a:r>
              <a:rPr lang="fi-FI" sz="1200" kern="100" dirty="0">
                <a:ea typeface="Calibri" panose="020F0502020204030204" pitchFamily="34" charset="0"/>
                <a:cs typeface="Calibri" panose="020F0502020204030204" pitchFamily="34" charset="0"/>
              </a:rPr>
              <a:t> viikossa).Tilanteen vaatiessa kirjaaminen suoritetaan välittömästi.</a:t>
            </a:r>
            <a:endParaRPr lang="fi-FI" sz="1200" kern="100" dirty="0">
              <a:effectLst/>
              <a:latin typeface="+mn-lt"/>
              <a:ea typeface="Calibri" panose="020F0502020204030204" pitchFamily="34" charset="0"/>
              <a:cs typeface="Calibri" panose="020F0502020204030204" pitchFamily="34" charset="0"/>
            </a:endParaRPr>
          </a:p>
          <a:p>
            <a:pPr lvl="0">
              <a:lnSpc>
                <a:spcPct val="107000"/>
              </a:lnSpc>
            </a:pPr>
            <a:endParaRPr lang="fi-FI" sz="1200" b="1" kern="100" dirty="0">
              <a:effectLst/>
              <a:latin typeface="+mn-lt"/>
              <a:ea typeface="Calibri" panose="020F0502020204030204" pitchFamily="34" charset="0"/>
              <a:cs typeface="Arial" panose="020B0604020202020204" pitchFamily="34" charset="0"/>
            </a:endParaRPr>
          </a:p>
          <a:p>
            <a:pPr lvl="0">
              <a:lnSpc>
                <a:spcPct val="107000"/>
              </a:lnSpc>
              <a:spcAft>
                <a:spcPts val="800"/>
              </a:spcAft>
            </a:pPr>
            <a:endParaRPr lang="fi-FI" sz="1200" b="1" kern="100" dirty="0">
              <a:effectLst/>
              <a:latin typeface="+mn-lt"/>
              <a:ea typeface="Calibri" panose="020F0502020204030204" pitchFamily="34" charset="0"/>
              <a:cs typeface="Calibri" panose="020F0502020204030204" pitchFamily="34" charset="0"/>
            </a:endParaRPr>
          </a:p>
        </p:txBody>
      </p:sp>
      <p:sp>
        <p:nvSpPr>
          <p:cNvPr id="3" name="Suorakulmio: Pyöristetyt kulmat 2">
            <a:extLst>
              <a:ext uri="{FF2B5EF4-FFF2-40B4-BE49-F238E27FC236}">
                <a16:creationId xmlns:a16="http://schemas.microsoft.com/office/drawing/2014/main" id="{6ED70340-59CA-F838-DECD-F06FC191AC27}"/>
              </a:ext>
            </a:extLst>
          </p:cNvPr>
          <p:cNvSpPr/>
          <p:nvPr/>
        </p:nvSpPr>
        <p:spPr>
          <a:xfrm>
            <a:off x="583043" y="5702101"/>
            <a:ext cx="5472309" cy="420891"/>
          </a:xfrm>
          <a:prstGeom prst="roundRect">
            <a:avLst/>
          </a:prstGeom>
          <a:solidFill>
            <a:schemeClr val="bg1">
              <a:lumMod val="95000"/>
            </a:schemeClr>
          </a:solidFill>
          <a:ln w="19050">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100" b="1" i="1" dirty="0" err="1">
                <a:solidFill>
                  <a:schemeClr val="accent3"/>
                </a:solidFill>
                <a:latin typeface="Arial" panose="020B0604020202020204" pitchFamily="34" charset="0"/>
                <a:cs typeface="Arial" panose="020B0604020202020204" pitchFamily="34" charset="0"/>
              </a:rPr>
              <a:t>Huom</a:t>
            </a:r>
            <a:r>
              <a:rPr lang="fi-FI" sz="1100" b="1" i="1" dirty="0">
                <a:solidFill>
                  <a:schemeClr val="accent3"/>
                </a:solidFill>
                <a:latin typeface="Arial" panose="020B0604020202020204" pitchFamily="34" charset="0"/>
                <a:cs typeface="Arial" panose="020B0604020202020204" pitchFamily="34" charset="0"/>
              </a:rPr>
              <a:t>! </a:t>
            </a:r>
            <a:r>
              <a:rPr lang="fi-FI" sz="1100" i="1" dirty="0">
                <a:solidFill>
                  <a:schemeClr val="tx1"/>
                </a:solidFill>
                <a:latin typeface="Arial" panose="020B0604020202020204" pitchFamily="34" charset="0"/>
                <a:cs typeface="Arial" panose="020B0604020202020204" pitchFamily="34" charset="0"/>
              </a:rPr>
              <a:t>Sosiaali- ja terveydenhuollon kirjaaminen eriytyy vuonna 2024. Kirjaamiseen liittyvät ohjeistukset löytyvät IMS-järjestelmästä.</a:t>
            </a:r>
          </a:p>
        </p:txBody>
      </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Dian numeron paikkamerkki 16">
            <a:extLst>
              <a:ext uri="{FF2B5EF4-FFF2-40B4-BE49-F238E27FC236}">
                <a16:creationId xmlns:a16="http://schemas.microsoft.com/office/drawing/2014/main" id="{2AC4FEFC-53EE-3F05-5802-94478D4CB297}"/>
              </a:ext>
            </a:extLst>
          </p:cNvPr>
          <p:cNvSpPr>
            <a:spLocks noGrp="1"/>
          </p:cNvSpPr>
          <p:nvPr>
            <p:ph type="sldNum" sz="quarter" idx="12"/>
          </p:nvPr>
        </p:nvSpPr>
        <p:spPr/>
        <p:txBody>
          <a:bodyPr/>
          <a:lstStyle/>
          <a:p>
            <a:fld id="{CF4BB44F-7B72-EC4D-BE8A-419BCE6CF7A5}" type="slidenum">
              <a:rPr lang="fi-FI" smtClean="0"/>
              <a:pPr/>
              <a:t>51</a:t>
            </a:fld>
            <a:endParaRPr lang="fi-FI" dirty="0"/>
          </a:p>
        </p:txBody>
      </p:sp>
    </p:spTree>
    <p:extLst>
      <p:ext uri="{BB962C8B-B14F-4D97-AF65-F5344CB8AC3E}">
        <p14:creationId xmlns:p14="http://schemas.microsoft.com/office/powerpoint/2010/main" val="2772364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3"/>
                </a:solidFill>
                <a:latin typeface="+mj-lt"/>
                <a:ea typeface="Inter" panose="02000503000000020004" pitchFamily="2" charset="0"/>
              </a:rPr>
              <a:t>Kehittäminen </a:t>
            </a:r>
          </a:p>
          <a:p>
            <a:pPr>
              <a:lnSpc>
                <a:spcPct val="100000"/>
              </a:lnSpc>
            </a:pPr>
            <a:r>
              <a:rPr lang="fi-FI" sz="6000" dirty="0">
                <a:solidFill>
                  <a:schemeClr val="accent3"/>
                </a:solidFill>
                <a:latin typeface="+mj-lt"/>
                <a:ea typeface="Inter" panose="02000503000000020004" pitchFamily="2" charset="0"/>
              </a:rPr>
              <a:t>&amp; Seuranta</a:t>
            </a:r>
          </a:p>
        </p:txBody>
      </p:sp>
      <p:sp>
        <p:nvSpPr>
          <p:cNvPr id="3" name="Dian numeron paikkamerkki 2">
            <a:extLst>
              <a:ext uri="{FF2B5EF4-FFF2-40B4-BE49-F238E27FC236}">
                <a16:creationId xmlns:a16="http://schemas.microsoft.com/office/drawing/2014/main" id="{87505FA7-D25E-0AE1-2E37-B21E8766A9D8}"/>
              </a:ext>
            </a:extLst>
          </p:cNvPr>
          <p:cNvSpPr>
            <a:spLocks noGrp="1"/>
          </p:cNvSpPr>
          <p:nvPr>
            <p:ph type="sldNum" sz="quarter" idx="12"/>
          </p:nvPr>
        </p:nvSpPr>
        <p:spPr/>
        <p:txBody>
          <a:bodyPr/>
          <a:lstStyle/>
          <a:p>
            <a:fld id="{CF4BB44F-7B72-EC4D-BE8A-419BCE6CF7A5}" type="slidenum">
              <a:rPr lang="fi-FI" smtClean="0"/>
              <a:pPr/>
              <a:t>52</a:t>
            </a:fld>
            <a:endParaRPr lang="fi-FI" dirty="0"/>
          </a:p>
        </p:txBody>
      </p:sp>
    </p:spTree>
    <p:extLst>
      <p:ext uri="{BB962C8B-B14F-4D97-AF65-F5344CB8AC3E}">
        <p14:creationId xmlns:p14="http://schemas.microsoft.com/office/powerpoint/2010/main" val="4412521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5D508C9-E275-25ED-CBFA-370D78E2C961}"/>
              </a:ext>
            </a:extLst>
          </p:cNvPr>
          <p:cNvGraphicFramePr>
            <a:graphicFrameLocks noChangeAspect="1"/>
          </p:cNvGraphicFramePr>
          <p:nvPr>
            <p:custDataLst>
              <p:tags r:id="rId1"/>
            </p:custDataLst>
            <p:extLst>
              <p:ext uri="{D42A27DB-BD31-4B8C-83A1-F6EECF244321}">
                <p14:modId xmlns:p14="http://schemas.microsoft.com/office/powerpoint/2010/main" val="16022804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15D508C9-E275-25ED-CBFA-370D78E2C9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Yhteenveto kehittämissuunnitelmasta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3959156" cy="4351339"/>
          </a:xfrm>
        </p:spPr>
        <p:txBody>
          <a:bodyPr numCol="1"/>
          <a:lstStyle/>
          <a:p>
            <a:pPr marL="0" indent="0">
              <a:lnSpc>
                <a:spcPct val="100000"/>
              </a:lnSpc>
              <a:buNone/>
            </a:pPr>
            <a:r>
              <a:rPr lang="fi-FI" b="1" dirty="0"/>
              <a:t>Toimiva omavalvonta on palvelujen laadun ja palvelutoiminnan kehittämisen tärkein väline. </a:t>
            </a:r>
            <a:r>
              <a:rPr lang="fi-FI" dirty="0"/>
              <a:t>Omavalvonnassa varmistetaan palvelujen saatavuus, jatkuvuus, turvallisuus ja laatu sekä asiakkaiden yhdenvertaisuus. </a:t>
            </a:r>
            <a:r>
              <a:rPr lang="fi-FI" b="1" dirty="0"/>
              <a:t>Omavalvonta on palvelupisteessä toteutettavaa jatkuvaa ja säännöllistä toiminnan tarkastelua ja valvontaa</a:t>
            </a:r>
            <a:r>
              <a:rPr lang="fi-FI" dirty="0"/>
              <a:t>, joka tuottaa tietoa kehitystyön pohjaksi.</a:t>
            </a:r>
          </a:p>
          <a:p>
            <a:pPr>
              <a:lnSpc>
                <a:spcPct val="100000"/>
              </a:lnSpc>
            </a:pPr>
            <a:r>
              <a:rPr lang="fi-FI" dirty="0">
                <a:latin typeface="+mn-lt"/>
                <a:ea typeface="Inter" panose="02000503000000020004" pitchFamily="2" charset="0"/>
              </a:rPr>
              <a:t>Palvelupiste</a:t>
            </a:r>
            <a:r>
              <a:rPr lang="fi-FI" sz="1200" dirty="0">
                <a:latin typeface="+mn-lt"/>
                <a:ea typeface="Inter" panose="02000503000000020004" pitchFamily="2" charset="0"/>
              </a:rPr>
              <a:t>kohtaista tietoa palvelun laadun ja asiakasturvallisuuden kehittämisen tarpeista saadaan useista eri lähteistä. Omavalvonnan toimeenpanon prosessissa (riskienhallinnan prosessi) käsitellään kaikki asiakasturvallisuusriskit, epäkohtailmoitukset ja tietoon tulleet kehittämistarpeet</a:t>
            </a:r>
            <a:r>
              <a:rPr lang="fi-FI" dirty="0">
                <a:latin typeface="+mn-lt"/>
                <a:ea typeface="Inter" panose="02000503000000020004" pitchFamily="2" charset="0"/>
              </a:rPr>
              <a:t>. Korjaaville toimenpiteille sovitaan suunnitelma riskin vakavuuden mukaan. Lisäksi palvelun laadun ja vaikuttavuuden jatkuvaa kehittymistä varmistetaan muun muassa tiedolla johtamisen keinoin, eli seuraamalla erilaisia sovittuja tulosmittareita.</a:t>
            </a:r>
            <a:endParaRPr lang="fi-FI" dirty="0">
              <a:highlight>
                <a:srgbClr val="FFFF00"/>
              </a:highlight>
              <a:latin typeface="+mn-lt"/>
              <a:ea typeface="Inter" panose="02000503000000020004" pitchFamily="2" charset="0"/>
            </a:endParaRPr>
          </a:p>
          <a:p>
            <a:pPr marL="0" indent="0">
              <a:lnSpc>
                <a:spcPct val="100000"/>
              </a:lnSpc>
              <a:buNone/>
            </a:pPr>
            <a:r>
              <a:rPr lang="fi-FI" b="1" dirty="0">
                <a:latin typeface="+mn-lt"/>
                <a:ea typeface="Inter" panose="02000503000000020004" pitchFamily="2" charset="0"/>
              </a:rPr>
              <a:t>Omavalvontasuunnitelmaan kootaan yhteenveto kehittämissuunnitelmasta kuvaamalla kehittämistoimenpiteitä</a:t>
            </a:r>
            <a:r>
              <a:rPr lang="fi-FI" b="1" dirty="0">
                <a:solidFill>
                  <a:srgbClr val="7030A0"/>
                </a:solidFill>
                <a:latin typeface="+mn-lt"/>
                <a:ea typeface="Inter" panose="02000503000000020004" pitchFamily="2" charset="0"/>
              </a:rPr>
              <a:t>, (kokoa viereiseen taulukkoon)</a:t>
            </a:r>
          </a:p>
        </p:txBody>
      </p:sp>
      <p:grpSp>
        <p:nvGrpSpPr>
          <p:cNvPr id="2" name="Ryhmä 1">
            <a:extLst>
              <a:ext uri="{FF2B5EF4-FFF2-40B4-BE49-F238E27FC236}">
                <a16:creationId xmlns:a16="http://schemas.microsoft.com/office/drawing/2014/main" id="{47D236D4-0076-077F-9323-2FB7778BEE12}"/>
              </a:ext>
            </a:extLst>
          </p:cNvPr>
          <p:cNvGrpSpPr/>
          <p:nvPr/>
        </p:nvGrpSpPr>
        <p:grpSpPr>
          <a:xfrm>
            <a:off x="4457661" y="1825625"/>
            <a:ext cx="7282926" cy="4351339"/>
            <a:chOff x="4457661" y="1825625"/>
            <a:chExt cx="7282926" cy="4351339"/>
          </a:xfrm>
        </p:grpSpPr>
        <p:sp>
          <p:nvSpPr>
            <p:cNvPr id="14" name="Rectangle 13">
              <a:extLst>
                <a:ext uri="{FF2B5EF4-FFF2-40B4-BE49-F238E27FC236}">
                  <a16:creationId xmlns:a16="http://schemas.microsoft.com/office/drawing/2014/main" id="{4D77D2E9-9CAA-C1AF-5A01-E75EF0ABF71E}"/>
                </a:ext>
              </a:extLst>
            </p:cNvPr>
            <p:cNvSpPr/>
            <p:nvPr/>
          </p:nvSpPr>
          <p:spPr>
            <a:xfrm>
              <a:off x="4457661" y="1825625"/>
              <a:ext cx="7282926" cy="4351339"/>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TextBox 4">
              <a:extLst>
                <a:ext uri="{FF2B5EF4-FFF2-40B4-BE49-F238E27FC236}">
                  <a16:creationId xmlns:a16="http://schemas.microsoft.com/office/drawing/2014/main" id="{9B1A0C47-927B-15F8-9637-38B8AB0418FB}"/>
                </a:ext>
              </a:extLst>
            </p:cNvPr>
            <p:cNvSpPr txBox="1"/>
            <p:nvPr/>
          </p:nvSpPr>
          <p:spPr>
            <a:xfrm>
              <a:off x="4611757" y="2499459"/>
              <a:ext cx="6947452" cy="3179452"/>
            </a:xfrm>
            <a:prstGeom prst="rect">
              <a:avLst/>
            </a:prstGeom>
            <a:noFill/>
          </p:spPr>
          <p:txBody>
            <a:bodyPr wrap="square" numCol="2" spcCol="274320" rtlCol="0">
              <a:noAutofit/>
            </a:bodyPr>
            <a:lstStyle/>
            <a:p>
              <a:pPr>
                <a:spcBef>
                  <a:spcPts val="900"/>
                </a:spcBef>
              </a:pPr>
              <a:endParaRPr lang="fi-FI" sz="1500" b="1" dirty="0"/>
            </a:p>
            <a:p>
              <a:pPr>
                <a:spcBef>
                  <a:spcPts val="900"/>
                </a:spcBef>
              </a:pPr>
              <a:r>
                <a:rPr lang="fi-FI" sz="1200" dirty="0">
                  <a:solidFill>
                    <a:schemeClr val="bg1">
                      <a:lumMod val="75000"/>
                    </a:schemeClr>
                  </a:solidFill>
                </a:rPr>
                <a:t>[</a:t>
              </a:r>
              <a:endParaRPr lang="fi-FI" sz="1200" dirty="0"/>
            </a:p>
          </p:txBody>
        </p:sp>
        <p:sp>
          <p:nvSpPr>
            <p:cNvPr id="13" name="Tekstiruutu 12">
              <a:extLst>
                <a:ext uri="{FF2B5EF4-FFF2-40B4-BE49-F238E27FC236}">
                  <a16:creationId xmlns:a16="http://schemas.microsoft.com/office/drawing/2014/main" id="{46ECB76C-DF92-558D-F277-FF6F4728C8EA}"/>
                </a:ext>
              </a:extLst>
            </p:cNvPr>
            <p:cNvSpPr txBox="1"/>
            <p:nvPr/>
          </p:nvSpPr>
          <p:spPr>
            <a:xfrm>
              <a:off x="4591947" y="1934944"/>
              <a:ext cx="6947452" cy="369332"/>
            </a:xfrm>
            <a:prstGeom prst="rect">
              <a:avLst/>
            </a:prstGeom>
            <a:noFill/>
          </p:spPr>
          <p:txBody>
            <a:bodyPr wrap="square">
              <a:spAutoFit/>
            </a:bodyPr>
            <a:lstStyle/>
            <a:p>
              <a:pPr>
                <a:spcBef>
                  <a:spcPts val="900"/>
                </a:spcBef>
              </a:pPr>
              <a:r>
                <a:rPr lang="fi-FI" b="1" dirty="0"/>
                <a:t>Kehittämissuunnitelma - toimenpiteet</a:t>
              </a:r>
            </a:p>
          </p:txBody>
        </p:sp>
      </p:grpSp>
      <p:sp>
        <p:nvSpPr>
          <p:cNvPr id="8" name="Tekstiruutu 7">
            <a:extLst>
              <a:ext uri="{FF2B5EF4-FFF2-40B4-BE49-F238E27FC236}">
                <a16:creationId xmlns:a16="http://schemas.microsoft.com/office/drawing/2014/main" id="{D5B5D599-F605-525F-D975-4F83201A4DC6}"/>
              </a:ext>
            </a:extLst>
          </p:cNvPr>
          <p:cNvSpPr txBox="1"/>
          <p:nvPr/>
        </p:nvSpPr>
        <p:spPr>
          <a:xfrm>
            <a:off x="5840962" y="3181739"/>
            <a:ext cx="4180115" cy="2308324"/>
          </a:xfrm>
          <a:prstGeom prst="rect">
            <a:avLst/>
          </a:prstGeom>
          <a:noFill/>
        </p:spPr>
        <p:txBody>
          <a:bodyPr wrap="square">
            <a:spAutoFit/>
          </a:bodyPr>
          <a:lstStyle/>
          <a:p>
            <a:pPr marL="171450" indent="-171450">
              <a:buFont typeface="Arial" panose="020B0604020202020204" pitchFamily="34" charset="0"/>
              <a:buChar char="•"/>
            </a:pPr>
            <a:r>
              <a:rPr lang="fi-FI" sz="1200" dirty="0">
                <a:latin typeface="+mn-lt"/>
                <a:ea typeface="Inter" panose="02000503000000020004" pitchFamily="2" charset="0"/>
              </a:rPr>
              <a:t>Omavalvonnan toimeenpanon prosessissa (riskienhallinnan prosessi) käsitellään kaikki asiakasturvallisuusriskit, epäkohtailmoitukset ja tietoon tulleet kehittämistarpeet.</a:t>
            </a:r>
          </a:p>
          <a:p>
            <a:endParaRPr lang="fi-FI" sz="1200" dirty="0">
              <a:ea typeface="Inter" panose="02000503000000020004" pitchFamily="2" charset="0"/>
            </a:endParaRPr>
          </a:p>
          <a:p>
            <a:pPr marL="171450" indent="-171450">
              <a:buFont typeface="Arial" panose="020B0604020202020204" pitchFamily="34" charset="0"/>
              <a:buChar char="•"/>
            </a:pPr>
            <a:r>
              <a:rPr lang="fi-FI" sz="1200" dirty="0">
                <a:latin typeface="+mn-lt"/>
                <a:ea typeface="Inter" panose="02000503000000020004" pitchFamily="2" charset="0"/>
              </a:rPr>
              <a:t>Asiakasturvallisuuteen liittyvät </a:t>
            </a:r>
            <a:r>
              <a:rPr lang="fi-FI" sz="1200" dirty="0" err="1">
                <a:latin typeface="+mn-lt"/>
                <a:ea typeface="Inter" panose="02000503000000020004" pitchFamily="2" charset="0"/>
              </a:rPr>
              <a:t>HaiPro</a:t>
            </a:r>
            <a:r>
              <a:rPr lang="fi-FI" sz="1200" dirty="0">
                <a:latin typeface="+mn-lt"/>
                <a:ea typeface="Inter" panose="02000503000000020004" pitchFamily="2" charset="0"/>
              </a:rPr>
              <a:t> ilmoitukset käsitellään säännöllisesti. Mahdollisille korjaaville toimenpiteille sovitaan suunnitelma riskin vakavuuden mukaan.</a:t>
            </a:r>
          </a:p>
          <a:p>
            <a:endParaRPr lang="fi-FI" sz="1200" dirty="0">
              <a:ea typeface="Inter" panose="02000503000000020004" pitchFamily="2" charset="0"/>
            </a:endParaRPr>
          </a:p>
          <a:p>
            <a:pPr marL="171450" indent="-171450">
              <a:buFont typeface="Arial" panose="020B0604020202020204" pitchFamily="34" charset="0"/>
              <a:buChar char="•"/>
            </a:pPr>
            <a:r>
              <a:rPr lang="fi-FI" sz="1200" dirty="0">
                <a:latin typeface="+mn-lt"/>
                <a:ea typeface="Inter" panose="02000503000000020004" pitchFamily="2" charset="0"/>
              </a:rPr>
              <a:t>Riskien arviointi suoritettu yksikössä </a:t>
            </a:r>
            <a:r>
              <a:rPr lang="fi-FI" sz="1200" dirty="0">
                <a:ea typeface="Inter" panose="02000503000000020004" pitchFamily="2" charset="0"/>
              </a:rPr>
              <a:t>6.5</a:t>
            </a:r>
            <a:r>
              <a:rPr lang="fi-FI" sz="1200" dirty="0">
                <a:latin typeface="+mn-lt"/>
                <a:ea typeface="Inter" panose="02000503000000020004" pitchFamily="2" charset="0"/>
              </a:rPr>
              <a:t>.2024 </a:t>
            </a:r>
            <a:r>
              <a:rPr lang="fi-FI" sz="1200" dirty="0">
                <a:ea typeface="Inter" panose="02000503000000020004" pitchFamily="2" charset="0"/>
              </a:rPr>
              <a:t>ja</a:t>
            </a:r>
            <a:r>
              <a:rPr lang="fi-FI" sz="1200" dirty="0">
                <a:solidFill>
                  <a:srgbClr val="C00000"/>
                </a:solidFill>
                <a:ea typeface="Inter" panose="02000503000000020004" pitchFamily="2" charset="0"/>
              </a:rPr>
              <a:t> </a:t>
            </a:r>
            <a:r>
              <a:rPr lang="fi-FI" sz="1200" dirty="0">
                <a:ea typeface="Inter" panose="02000503000000020004" pitchFamily="2" charset="0"/>
              </a:rPr>
              <a:t>silloin huomautettavaa/kehitettävää </a:t>
            </a:r>
            <a:r>
              <a:rPr lang="fi-FI" sz="1200" dirty="0">
                <a:latin typeface="+mn-lt"/>
                <a:ea typeface="Inter" panose="02000503000000020004" pitchFamily="2" charset="0"/>
              </a:rPr>
              <a:t>ei löytynyt. </a:t>
            </a:r>
          </a:p>
        </p:txBody>
      </p:sp>
      <p:sp>
        <p:nvSpPr>
          <p:cNvPr id="9" name="Dian numeron paikkamerkki 8">
            <a:extLst>
              <a:ext uri="{FF2B5EF4-FFF2-40B4-BE49-F238E27FC236}">
                <a16:creationId xmlns:a16="http://schemas.microsoft.com/office/drawing/2014/main" id="{A73E7C8D-F73E-D11E-4302-AC427772689E}"/>
              </a:ext>
            </a:extLst>
          </p:cNvPr>
          <p:cNvSpPr>
            <a:spLocks noGrp="1"/>
          </p:cNvSpPr>
          <p:nvPr>
            <p:ph type="sldNum" sz="quarter" idx="12"/>
          </p:nvPr>
        </p:nvSpPr>
        <p:spPr/>
        <p:txBody>
          <a:bodyPr/>
          <a:lstStyle/>
          <a:p>
            <a:fld id="{CF4BB44F-7B72-EC4D-BE8A-419BCE6CF7A5}" type="slidenum">
              <a:rPr lang="fi-FI" smtClean="0"/>
              <a:pPr/>
              <a:t>53</a:t>
            </a:fld>
            <a:endParaRPr lang="fi-FI" dirty="0"/>
          </a:p>
        </p:txBody>
      </p:sp>
    </p:spTree>
    <p:extLst>
      <p:ext uri="{BB962C8B-B14F-4D97-AF65-F5344CB8AC3E}">
        <p14:creationId xmlns:p14="http://schemas.microsoft.com/office/powerpoint/2010/main" val="22693627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41D30393-FDF6-647E-783D-602DA6CCB11C}"/>
              </a:ext>
            </a:extLst>
          </p:cNvPr>
          <p:cNvGraphicFramePr>
            <a:graphicFrameLocks noChangeAspect="1"/>
          </p:cNvGraphicFramePr>
          <p:nvPr>
            <p:custDataLst>
              <p:tags r:id="rId1"/>
            </p:custDataLst>
            <p:extLst>
              <p:ext uri="{D42A27DB-BD31-4B8C-83A1-F6EECF244321}">
                <p14:modId xmlns:p14="http://schemas.microsoft.com/office/powerpoint/2010/main" val="11845622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41D30393-FDF6-647E-783D-602DA6CCB1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12427794" cy="4351339"/>
          </a:xfrm>
        </p:spPr>
        <p:txBody>
          <a:bodyPr vert="horz" lIns="91440" tIns="45720" rIns="91440" bIns="45720" numCol="2" spcCol="720000" rtlCol="0" anchor="t">
            <a:noAutofit/>
          </a:bodyPr>
          <a:lstStyle/>
          <a:p>
            <a:pPr>
              <a:lnSpc>
                <a:spcPct val="107000"/>
              </a:lnSpc>
              <a:spcAft>
                <a:spcPts val="800"/>
              </a:spcAft>
            </a:pPr>
            <a:r>
              <a:rPr lang="fi-FI" dirty="0"/>
              <a:t>Palvelupiste seuraa omavalvontasuunnitelmaa tarkistamalla suunnitelman vuosittain. Lisäksi suunnitelma päivitetään, kun toiminnassa tapahtuu palvelun laatuun ja asiakasturvallisuuteen liittyviä muutoksia tai omavalvonnan säädösten muuttuessa.</a:t>
            </a:r>
            <a:r>
              <a:rPr lang="fi-FI" b="1" dirty="0">
                <a:latin typeface="+mn-lt"/>
              </a:rPr>
              <a:t> Kehittämissuunnitelman toimenpiteiden seuranta tapahtuu palvelupisteessä.</a:t>
            </a:r>
          </a:p>
          <a:p>
            <a:pPr>
              <a:lnSpc>
                <a:spcPct val="107000"/>
              </a:lnSpc>
              <a:spcAft>
                <a:spcPts val="800"/>
              </a:spcAft>
            </a:pPr>
            <a:r>
              <a:rPr lang="fi-FI" b="1" dirty="0">
                <a:latin typeface="+mn-lt"/>
              </a:rPr>
              <a:t>Omavalvontaohjelmassa toteutumisen seurantaan perustuvat havainnot ja niiden perusteella tehtävät toimenpiteet julkaistaan 4 kk:n välein Eloisan nettisivuilla (1.1.2024 alkaen). </a:t>
            </a:r>
          </a:p>
          <a:p>
            <a:pPr>
              <a:lnSpc>
                <a:spcPct val="107000"/>
              </a:lnSpc>
              <a:spcAft>
                <a:spcPts val="800"/>
              </a:spcAft>
            </a:pPr>
            <a:endParaRPr lang="fi-FI" dirty="0"/>
          </a:p>
          <a:p>
            <a:endParaRPr lang="fi-FI" dirty="0"/>
          </a:p>
        </p:txBody>
      </p:sp>
      <p:sp>
        <p:nvSpPr>
          <p:cNvPr id="15" name="TextBox 36">
            <a:extLst>
              <a:ext uri="{FF2B5EF4-FFF2-40B4-BE49-F238E27FC236}">
                <a16:creationId xmlns:a16="http://schemas.microsoft.com/office/drawing/2014/main" id="{FCA869E0-DA00-072E-0CE2-E13715E6E285}"/>
              </a:ext>
            </a:extLst>
          </p:cNvPr>
          <p:cNvSpPr txBox="1"/>
          <p:nvPr/>
        </p:nvSpPr>
        <p:spPr>
          <a:xfrm>
            <a:off x="6367482" y="1825626"/>
            <a:ext cx="5013692" cy="1930650"/>
          </a:xfrm>
          <a:prstGeom prst="rect">
            <a:avLst/>
          </a:prstGeom>
          <a:solidFill>
            <a:srgbClr val="FDE0F1"/>
          </a:solidFill>
          <a:ln w="19050" cap="flat" cmpd="sng" algn="ctr">
            <a:solidFill>
              <a:schemeClr val="accent3">
                <a:lumMod val="40000"/>
                <a:lumOff val="60000"/>
              </a:schemeClr>
            </a:solidFill>
            <a:prstDash val="solid"/>
            <a:round/>
            <a:headEnd type="none" w="med" len="med"/>
            <a:tailEnd type="none" w="med" len="med"/>
          </a:ln>
        </p:spPr>
        <p:txBody>
          <a:bodyPr wrap="square" lIns="90000" tIns="46800" rIns="90000" bIns="46800" numCol="1" spcCol="720000" rtlCol="0">
            <a:noAutofit/>
          </a:bodyPr>
          <a:lstStyle/>
          <a:p>
            <a:pPr marL="0" lvl="1" algn="just">
              <a:spcBef>
                <a:spcPts val="789"/>
              </a:spcBef>
              <a:spcAft>
                <a:spcPts val="175"/>
              </a:spcAft>
              <a:buClr>
                <a:schemeClr val="accent5"/>
              </a:buClr>
            </a:pPr>
            <a:r>
              <a:rPr lang="fi-FI" sz="1400" b="1" dirty="0">
                <a:cs typeface="Arial" panose="020B0604020202020204" pitchFamily="34" charset="0"/>
              </a:rPr>
              <a:t>Omavalvonnan seuranta</a:t>
            </a:r>
          </a:p>
          <a:p>
            <a:pPr marL="171450" lvl="1" indent="-171450" defTabSz="914286">
              <a:spcBef>
                <a:spcPts val="300"/>
              </a:spcBef>
              <a:spcAft>
                <a:spcPts val="175"/>
              </a:spcAft>
              <a:buFont typeface="Wingdings" panose="05000000000000000000" pitchFamily="2" charset="2"/>
              <a:buChar char="Ø"/>
              <a:defRPr/>
            </a:pPr>
            <a:r>
              <a:rPr lang="fi-FI" sz="1100" dirty="0">
                <a:solidFill>
                  <a:srgbClr val="000000"/>
                </a:solidFill>
                <a:latin typeface="Arial" panose="020B0604020202020204" pitchFamily="34" charset="0"/>
                <a:cs typeface="Arial" panose="020B0604020202020204" pitchFamily="34" charset="0"/>
                <a:hlinkClick r:id="rId6"/>
              </a:rPr>
              <a:t>Eloisan omavalvontaohjelma ja omavalvontasuunnitelmat internetsivuilla</a:t>
            </a:r>
            <a:endParaRPr lang="fi-FI" sz="1100" dirty="0">
              <a:solidFill>
                <a:srgbClr val="000000"/>
              </a:solidFill>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Wingdings" panose="05000000000000000000" pitchFamily="2" charset="2"/>
              <a:buChar char="Ø"/>
              <a:defRPr/>
            </a:pPr>
            <a:r>
              <a:rPr lang="fi-FI" sz="1100" dirty="0">
                <a:hlinkClick r:id="rId7"/>
              </a:rPr>
              <a:t>Valvonnan yhteystiedot - Eloisa (etelasavonha.fi)</a:t>
            </a:r>
            <a:endParaRPr lang="fi-FI" sz="1100" dirty="0">
              <a:solidFill>
                <a:srgbClr val="000000"/>
              </a:solidFill>
              <a:latin typeface="Arial" panose="020B0604020202020204" pitchFamily="34" charset="0"/>
              <a:cs typeface="Arial" panose="020B0604020202020204" pitchFamily="34" charset="0"/>
            </a:endParaRPr>
          </a:p>
          <a:p>
            <a:pPr marL="628638" lvl="2" indent="-171450" defTabSz="914286">
              <a:spcBef>
                <a:spcPts val="300"/>
              </a:spcBef>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Ensisijaisesti palaute annetaan suoraan hoitavalle henkilöstölle ja yksikön vastuuhenkilölle. </a:t>
            </a:r>
            <a:r>
              <a:rPr lang="fi-FI" sz="1100" b="0" i="0" dirty="0">
                <a:solidFill>
                  <a:srgbClr val="1D1D1B"/>
                </a:solidFill>
                <a:effectLst/>
                <a:latin typeface="Arial" panose="020B0604020202020204" pitchFamily="34" charset="0"/>
              </a:rPr>
              <a:t>Jos palvelussa on havaittavissa asiakas- ja potilasturvallisuuteen vaikuttava seikkoja, jotka eivät ole annetusta palautteesta huolimatta parantuneet, asiasta kannattaa olla yhteydessä hyvinvointialueen valvontatiimiin.</a:t>
            </a:r>
            <a:endParaRPr lang="fi-FI" sz="1200" dirty="0">
              <a:solidFill>
                <a:srgbClr val="1D1D1B"/>
              </a:solidFill>
              <a:highlight>
                <a:srgbClr val="00FFFF"/>
              </a:highlight>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Arial" panose="020B0604020202020204" pitchFamily="34" charset="0"/>
              <a:buChar char="•"/>
              <a:defRPr/>
            </a:pPr>
            <a:endParaRPr lang="fi-FI" sz="1200" dirty="0">
              <a:solidFill>
                <a:srgbClr val="000000"/>
              </a:solidFill>
              <a:highlight>
                <a:srgbClr val="00FFFF"/>
              </a:highlight>
              <a:latin typeface="Arial" panose="020B0604020202020204" pitchFamily="34" charset="0"/>
              <a:cs typeface="Arial" panose="020B0604020202020204" pitchFamily="34" charset="0"/>
            </a:endParaRPr>
          </a:p>
        </p:txBody>
      </p:sp>
      <p:sp>
        <p:nvSpPr>
          <p:cNvPr id="2" name="Rectangle 13">
            <a:extLst>
              <a:ext uri="{FF2B5EF4-FFF2-40B4-BE49-F238E27FC236}">
                <a16:creationId xmlns:a16="http://schemas.microsoft.com/office/drawing/2014/main" id="{F8F64DFC-3A87-E7AF-9E0F-CA44B7A3B645}"/>
              </a:ext>
            </a:extLst>
          </p:cNvPr>
          <p:cNvSpPr/>
          <p:nvPr/>
        </p:nvSpPr>
        <p:spPr>
          <a:xfrm>
            <a:off x="6367481" y="3891213"/>
            <a:ext cx="5013692" cy="2222690"/>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Omavalvontasuunnitelman päivittäminen ja ajantasaisuus: </a:t>
            </a:r>
          </a:p>
          <a:p>
            <a:endParaRPr lang="fi-FI" sz="1200" dirty="0">
              <a:solidFill>
                <a:schemeClr val="tx1"/>
              </a:solidFill>
            </a:endParaRPr>
          </a:p>
          <a:p>
            <a:r>
              <a:rPr lang="fi-FI" sz="1200" dirty="0">
                <a:solidFill>
                  <a:schemeClr val="tx1"/>
                </a:solidFill>
              </a:rPr>
              <a:t>Omavalvontasuunnitelma tarkistetaan vuosittain tai/kun toiminnassa tapahtuu laatuun tai asiakasturvallisuuteen liittyviä muutoksia</a:t>
            </a:r>
          </a:p>
          <a:p>
            <a:endParaRPr lang="fi-FI" sz="1200" dirty="0">
              <a:solidFill>
                <a:schemeClr val="tx1"/>
              </a:solidFill>
            </a:endParaRPr>
          </a:p>
        </p:txBody>
      </p:sp>
      <p:sp>
        <p:nvSpPr>
          <p:cNvPr id="3" name="Dian numeron paikkamerkki 2">
            <a:extLst>
              <a:ext uri="{FF2B5EF4-FFF2-40B4-BE49-F238E27FC236}">
                <a16:creationId xmlns:a16="http://schemas.microsoft.com/office/drawing/2014/main" id="{9CC92DFA-7ED5-23A2-EDC1-3216FAF3945D}"/>
              </a:ext>
            </a:extLst>
          </p:cNvPr>
          <p:cNvSpPr>
            <a:spLocks noGrp="1"/>
          </p:cNvSpPr>
          <p:nvPr>
            <p:ph type="sldNum" sz="quarter" idx="12"/>
          </p:nvPr>
        </p:nvSpPr>
        <p:spPr/>
        <p:txBody>
          <a:bodyPr/>
          <a:lstStyle/>
          <a:p>
            <a:fld id="{CF4BB44F-7B72-EC4D-BE8A-419BCE6CF7A5}" type="slidenum">
              <a:rPr lang="fi-FI" smtClean="0"/>
              <a:pPr/>
              <a:t>54</a:t>
            </a:fld>
            <a:endParaRPr lang="fi-FI" dirty="0"/>
          </a:p>
        </p:txBody>
      </p:sp>
    </p:spTree>
    <p:extLst>
      <p:ext uri="{BB962C8B-B14F-4D97-AF65-F5344CB8AC3E}">
        <p14:creationId xmlns:p14="http://schemas.microsoft.com/office/powerpoint/2010/main" val="32460975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 name="think-cell data - do not delete" hidden="1">
            <a:extLst>
              <a:ext uri="{FF2B5EF4-FFF2-40B4-BE49-F238E27FC236}">
                <a16:creationId xmlns:a16="http://schemas.microsoft.com/office/drawing/2014/main" id="{9718F30D-BB36-5ADD-EB2C-85B5E6F9A712}"/>
              </a:ext>
            </a:extLst>
          </p:cNvPr>
          <p:cNvGraphicFramePr>
            <a:graphicFrameLocks noChangeAspect="1"/>
          </p:cNvGraphicFramePr>
          <p:nvPr>
            <p:custDataLst>
              <p:tags r:id="rId1"/>
            </p:custDataLst>
            <p:extLst>
              <p:ext uri="{D42A27DB-BD31-4B8C-83A1-F6EECF244321}">
                <p14:modId xmlns:p14="http://schemas.microsoft.com/office/powerpoint/2010/main" val="24869610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1" name="think-cell data - do not delete" hidden="1">
                        <a:extLst>
                          <a:ext uri="{FF2B5EF4-FFF2-40B4-BE49-F238E27FC236}">
                            <a16:creationId xmlns:a16="http://schemas.microsoft.com/office/drawing/2014/main" id="{9718F30D-BB36-5ADD-EB2C-85B5E6F9A71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5" name="Rectangle 104">
            <a:extLst>
              <a:ext uri="{FF2B5EF4-FFF2-40B4-BE49-F238E27FC236}">
                <a16:creationId xmlns:a16="http://schemas.microsoft.com/office/drawing/2014/main" id="{2A53886C-CF14-B24E-D34C-BD619D91E12D}"/>
              </a:ext>
            </a:extLst>
          </p:cNvPr>
          <p:cNvSpPr>
            <a:spLocks/>
          </p:cNvSpPr>
          <p:nvPr/>
        </p:nvSpPr>
        <p:spPr>
          <a:xfrm>
            <a:off x="433801" y="1689607"/>
            <a:ext cx="1372248" cy="4555544"/>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101" name="Rectangle 100">
            <a:extLst>
              <a:ext uri="{FF2B5EF4-FFF2-40B4-BE49-F238E27FC236}">
                <a16:creationId xmlns:a16="http://schemas.microsoft.com/office/drawing/2014/main" id="{5DF0D985-6F03-6A20-C691-9F91304C5923}"/>
              </a:ext>
            </a:extLst>
          </p:cNvPr>
          <p:cNvSpPr>
            <a:spLocks/>
          </p:cNvSpPr>
          <p:nvPr/>
        </p:nvSpPr>
        <p:spPr>
          <a:xfrm>
            <a:off x="434759" y="972587"/>
            <a:ext cx="1372248" cy="633207"/>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77" name="Rectangle 76">
            <a:extLst>
              <a:ext uri="{FF2B5EF4-FFF2-40B4-BE49-F238E27FC236}">
                <a16:creationId xmlns:a16="http://schemas.microsoft.com/office/drawing/2014/main" id="{2DCDE481-1BA3-616E-2BD3-F2E7E697B5F7}"/>
              </a:ext>
            </a:extLst>
          </p:cNvPr>
          <p:cNvSpPr>
            <a:spLocks/>
          </p:cNvSpPr>
          <p:nvPr/>
        </p:nvSpPr>
        <p:spPr>
          <a:xfrm>
            <a:off x="5529343" y="4092456"/>
            <a:ext cx="2875524" cy="2152697"/>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79" name="Rectangle 78">
            <a:extLst>
              <a:ext uri="{FF2B5EF4-FFF2-40B4-BE49-F238E27FC236}">
                <a16:creationId xmlns:a16="http://schemas.microsoft.com/office/drawing/2014/main" id="{5225BCC6-5465-8399-9121-823F0057690E}"/>
              </a:ext>
            </a:extLst>
          </p:cNvPr>
          <p:cNvSpPr>
            <a:spLocks/>
          </p:cNvSpPr>
          <p:nvPr/>
        </p:nvSpPr>
        <p:spPr>
          <a:xfrm>
            <a:off x="8537839" y="4092455"/>
            <a:ext cx="1633390" cy="2432169"/>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80" name="Rectangle 79">
            <a:extLst>
              <a:ext uri="{FF2B5EF4-FFF2-40B4-BE49-F238E27FC236}">
                <a16:creationId xmlns:a16="http://schemas.microsoft.com/office/drawing/2014/main" id="{9B433E70-FCB2-BC10-447A-4F3C0B3FCBA9}"/>
              </a:ext>
            </a:extLst>
          </p:cNvPr>
          <p:cNvSpPr>
            <a:spLocks/>
          </p:cNvSpPr>
          <p:nvPr/>
        </p:nvSpPr>
        <p:spPr>
          <a:xfrm>
            <a:off x="2297001" y="4092455"/>
            <a:ext cx="3053207" cy="215579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6" name="Rectangle 35">
            <a:extLst>
              <a:ext uri="{FF2B5EF4-FFF2-40B4-BE49-F238E27FC236}">
                <a16:creationId xmlns:a16="http://schemas.microsoft.com/office/drawing/2014/main" id="{308EBECE-9195-F1F6-1CAD-41EAF8119B84}"/>
              </a:ext>
            </a:extLst>
          </p:cNvPr>
          <p:cNvSpPr>
            <a:spLocks/>
          </p:cNvSpPr>
          <p:nvPr/>
        </p:nvSpPr>
        <p:spPr>
          <a:xfrm>
            <a:off x="10289283" y="1667690"/>
            <a:ext cx="1468518" cy="221443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sz="900" dirty="0">
              <a:solidFill>
                <a:schemeClr val="tx1"/>
              </a:solidFill>
            </a:endParaRPr>
          </a:p>
        </p:txBody>
      </p:sp>
      <p:sp>
        <p:nvSpPr>
          <p:cNvPr id="35" name="Rectangle 34">
            <a:extLst>
              <a:ext uri="{FF2B5EF4-FFF2-40B4-BE49-F238E27FC236}">
                <a16:creationId xmlns:a16="http://schemas.microsoft.com/office/drawing/2014/main" id="{E49A0491-C7FE-F85F-C12E-35FBBB692834}"/>
              </a:ext>
            </a:extLst>
          </p:cNvPr>
          <p:cNvSpPr>
            <a:spLocks/>
          </p:cNvSpPr>
          <p:nvPr/>
        </p:nvSpPr>
        <p:spPr>
          <a:xfrm>
            <a:off x="8535970" y="1667690"/>
            <a:ext cx="1635259" cy="2198697"/>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2" name="Rectangle 31">
            <a:extLst>
              <a:ext uri="{FF2B5EF4-FFF2-40B4-BE49-F238E27FC236}">
                <a16:creationId xmlns:a16="http://schemas.microsoft.com/office/drawing/2014/main" id="{4ED5A9BF-22EA-B970-1A47-1F548BB2402A}"/>
              </a:ext>
            </a:extLst>
          </p:cNvPr>
          <p:cNvSpPr>
            <a:spLocks/>
          </p:cNvSpPr>
          <p:nvPr/>
        </p:nvSpPr>
        <p:spPr>
          <a:xfrm>
            <a:off x="2306584" y="1677070"/>
            <a:ext cx="3053207" cy="219941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A237E800-AD50-A91A-9E18-F84B5334315E}"/>
              </a:ext>
            </a:extLst>
          </p:cNvPr>
          <p:cNvSpPr>
            <a:spLocks/>
          </p:cNvSpPr>
          <p:nvPr/>
        </p:nvSpPr>
        <p:spPr>
          <a:xfrm>
            <a:off x="10288724" y="970530"/>
            <a:ext cx="146851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24">
            <a:extLst>
              <a:ext uri="{FF2B5EF4-FFF2-40B4-BE49-F238E27FC236}">
                <a16:creationId xmlns:a16="http://schemas.microsoft.com/office/drawing/2014/main" id="{B1E34C50-716C-3370-FABA-076DD1F84387}"/>
              </a:ext>
            </a:extLst>
          </p:cNvPr>
          <p:cNvSpPr>
            <a:spLocks/>
          </p:cNvSpPr>
          <p:nvPr/>
        </p:nvSpPr>
        <p:spPr>
          <a:xfrm>
            <a:off x="8537651" y="970530"/>
            <a:ext cx="1630371"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18">
            <a:extLst>
              <a:ext uri="{FF2B5EF4-FFF2-40B4-BE49-F238E27FC236}">
                <a16:creationId xmlns:a16="http://schemas.microsoft.com/office/drawing/2014/main" id="{7A268C32-0E41-11D9-4CC5-6E06A8BA2D6D}"/>
              </a:ext>
            </a:extLst>
          </p:cNvPr>
          <p:cNvSpPr/>
          <p:nvPr/>
        </p:nvSpPr>
        <p:spPr>
          <a:xfrm>
            <a:off x="5529343" y="970530"/>
            <a:ext cx="2869248" cy="59310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
            <a:extLst>
              <a:ext uri="{FF2B5EF4-FFF2-40B4-BE49-F238E27FC236}">
                <a16:creationId xmlns:a16="http://schemas.microsoft.com/office/drawing/2014/main" id="{0C9B8954-D1E9-4C74-7959-FB12BC9099E4}"/>
              </a:ext>
            </a:extLst>
          </p:cNvPr>
          <p:cNvSpPr>
            <a:spLocks/>
          </p:cNvSpPr>
          <p:nvPr/>
        </p:nvSpPr>
        <p:spPr>
          <a:xfrm>
            <a:off x="2306583" y="970530"/>
            <a:ext cx="305320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Title 1">
            <a:extLst>
              <a:ext uri="{FF2B5EF4-FFF2-40B4-BE49-F238E27FC236}">
                <a16:creationId xmlns:a16="http://schemas.microsoft.com/office/drawing/2014/main" id="{0D40AAC3-212B-5834-5D79-DA57F3EC1A21}"/>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rPr>
              <a:t>Toiminnan kehittäminen yksikön ja Eloisan </a:t>
            </a:r>
            <a:r>
              <a:rPr kumimoji="0" lang="fi-FI" sz="2600" b="1" i="0" u="none" strike="noStrike" kern="1200" cap="none" spc="0" normalizeH="0" baseline="0" noProof="0">
                <a:ln>
                  <a:noFill/>
                </a:ln>
                <a:solidFill>
                  <a:srgbClr val="ED0E93">
                    <a:lumMod val="75000"/>
                  </a:srgbClr>
                </a:solidFill>
                <a:effectLst/>
                <a:uLnTx/>
                <a:uFillTx/>
                <a:latin typeface="Arial Black" panose="020B0604020202020204" pitchFamily="34" charset="0"/>
                <a:ea typeface="+mj-ea"/>
              </a:rPr>
              <a:t>tasolla </a:t>
            </a:r>
            <a:endPar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endParaRPr>
          </a:p>
        </p:txBody>
      </p:sp>
      <p:sp>
        <p:nvSpPr>
          <p:cNvPr id="8" name="Tekstiruutu 7">
            <a:extLst>
              <a:ext uri="{FF2B5EF4-FFF2-40B4-BE49-F238E27FC236}">
                <a16:creationId xmlns:a16="http://schemas.microsoft.com/office/drawing/2014/main" id="{1950B7FC-2720-0D2A-DB2A-01CE057388DB}"/>
              </a:ext>
            </a:extLst>
          </p:cNvPr>
          <p:cNvSpPr txBox="1">
            <a:spLocks/>
          </p:cNvSpPr>
          <p:nvPr/>
        </p:nvSpPr>
        <p:spPr>
          <a:xfrm>
            <a:off x="2338656" y="1113429"/>
            <a:ext cx="300031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Tiedon lähteet</a:t>
            </a:r>
          </a:p>
        </p:txBody>
      </p:sp>
      <p:sp>
        <p:nvSpPr>
          <p:cNvPr id="9" name="Tekstiruutu 8">
            <a:extLst>
              <a:ext uri="{FF2B5EF4-FFF2-40B4-BE49-F238E27FC236}">
                <a16:creationId xmlns:a16="http://schemas.microsoft.com/office/drawing/2014/main" id="{F1511F70-38C9-1F7A-3C2B-A475548F271D}"/>
              </a:ext>
            </a:extLst>
          </p:cNvPr>
          <p:cNvSpPr txBox="1">
            <a:spLocks/>
          </p:cNvSpPr>
          <p:nvPr/>
        </p:nvSpPr>
        <p:spPr>
          <a:xfrm>
            <a:off x="8602362" y="1113429"/>
            <a:ext cx="1500950"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Käsittely</a:t>
            </a:r>
          </a:p>
        </p:txBody>
      </p:sp>
      <p:sp>
        <p:nvSpPr>
          <p:cNvPr id="10" name="Tekstiruutu 9">
            <a:extLst>
              <a:ext uri="{FF2B5EF4-FFF2-40B4-BE49-F238E27FC236}">
                <a16:creationId xmlns:a16="http://schemas.microsoft.com/office/drawing/2014/main" id="{17C937C6-5348-5969-48BD-582B930FEC18}"/>
              </a:ext>
            </a:extLst>
          </p:cNvPr>
          <p:cNvSpPr txBox="1">
            <a:spLocks/>
          </p:cNvSpPr>
          <p:nvPr/>
        </p:nvSpPr>
        <p:spPr>
          <a:xfrm>
            <a:off x="10268800" y="1113429"/>
            <a:ext cx="150836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Lopputulema</a:t>
            </a:r>
          </a:p>
        </p:txBody>
      </p:sp>
      <p:sp>
        <p:nvSpPr>
          <p:cNvPr id="11" name="Tekstiruutu 10">
            <a:extLst>
              <a:ext uri="{FF2B5EF4-FFF2-40B4-BE49-F238E27FC236}">
                <a16:creationId xmlns:a16="http://schemas.microsoft.com/office/drawing/2014/main" id="{3F07C689-34CA-05C1-4F3C-D6AA578BA2D2}"/>
              </a:ext>
            </a:extLst>
          </p:cNvPr>
          <p:cNvSpPr txBox="1">
            <a:spLocks/>
          </p:cNvSpPr>
          <p:nvPr/>
        </p:nvSpPr>
        <p:spPr>
          <a:xfrm rot="16200000">
            <a:off x="953986" y="2644548"/>
            <a:ext cx="2186882" cy="276999"/>
          </a:xfrm>
          <a:prstGeom prst="rect">
            <a:avLst/>
          </a:prstGeom>
          <a:solidFill>
            <a:srgbClr val="FDE0F1"/>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lang="fi-FI" sz="1200" b="1" dirty="0">
                <a:solidFill>
                  <a:srgbClr val="ED0E93"/>
                </a:solidFill>
                <a:latin typeface="Arial" panose="020B0604020202020204"/>
              </a:rPr>
              <a:t>Palveluyksiköt/-pisteet</a:t>
            </a:r>
            <a:endPar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endParaRPr>
          </a:p>
        </p:txBody>
      </p:sp>
      <p:sp>
        <p:nvSpPr>
          <p:cNvPr id="12" name="Tekstiruutu 11">
            <a:extLst>
              <a:ext uri="{FF2B5EF4-FFF2-40B4-BE49-F238E27FC236}">
                <a16:creationId xmlns:a16="http://schemas.microsoft.com/office/drawing/2014/main" id="{BE06E7DB-F727-3DCB-B3E7-B2CFF072903F}"/>
              </a:ext>
            </a:extLst>
          </p:cNvPr>
          <p:cNvSpPr txBox="1">
            <a:spLocks/>
          </p:cNvSpPr>
          <p:nvPr/>
        </p:nvSpPr>
        <p:spPr>
          <a:xfrm rot="16200000">
            <a:off x="991800" y="5051025"/>
            <a:ext cx="2111251" cy="276999"/>
          </a:xfrm>
          <a:prstGeom prst="rect">
            <a:avLst/>
          </a:prstGeom>
          <a:solidFill>
            <a:srgbClr val="FDCFEA"/>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rPr>
              <a:t>Eloisan taso </a:t>
            </a:r>
          </a:p>
        </p:txBody>
      </p:sp>
      <p:sp>
        <p:nvSpPr>
          <p:cNvPr id="23" name="Tekstiruutu 22">
            <a:extLst>
              <a:ext uri="{FF2B5EF4-FFF2-40B4-BE49-F238E27FC236}">
                <a16:creationId xmlns:a16="http://schemas.microsoft.com/office/drawing/2014/main" id="{487AD754-5612-5452-7BFC-4B13DB391D3E}"/>
              </a:ext>
            </a:extLst>
          </p:cNvPr>
          <p:cNvSpPr txBox="1"/>
          <p:nvPr/>
        </p:nvSpPr>
        <p:spPr>
          <a:xfrm>
            <a:off x="10332059" y="1733448"/>
            <a:ext cx="1425742" cy="1938992"/>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Arjen toiminnan kehittäminen nopealla syklillä </a:t>
            </a:r>
            <a:r>
              <a:rPr lang="fi-FI" sz="1000" b="1" dirty="0">
                <a:solidFill>
                  <a:srgbClr val="B2096E"/>
                </a:solidFill>
                <a:latin typeface="Arial" panose="020B0604020202020204"/>
              </a:rPr>
              <a:t>p</a:t>
            </a:r>
            <a:r>
              <a:rPr kumimoji="0" lang="fi-FI" sz="1000" b="1" i="0" u="none" strike="noStrike" kern="1200" cap="none" spc="0" normalizeH="0" baseline="0" noProof="0" dirty="0" err="1">
                <a:ln>
                  <a:noFill/>
                </a:ln>
                <a:solidFill>
                  <a:srgbClr val="B2096E"/>
                </a:solidFill>
                <a:effectLst/>
                <a:uLnTx/>
                <a:uFillTx/>
                <a:latin typeface="Arial" panose="020B0604020202020204"/>
                <a:ea typeface="+mn-ea"/>
                <a:cs typeface="+mn-cs"/>
              </a:rPr>
              <a:t>alavereissa</a:t>
            </a: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 sovitun perusteella.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Yksikön kehittämis-suunnitelma julkaistaan omavalvonta-suunnitelmassa kerran vuodessa.</a:t>
            </a:r>
          </a:p>
        </p:txBody>
      </p:sp>
      <p:sp>
        <p:nvSpPr>
          <p:cNvPr id="4" name="TextBox 3">
            <a:extLst>
              <a:ext uri="{FF2B5EF4-FFF2-40B4-BE49-F238E27FC236}">
                <a16:creationId xmlns:a16="http://schemas.microsoft.com/office/drawing/2014/main" id="{869CDF47-163C-817D-4F41-5698B4AE72FE}"/>
              </a:ext>
            </a:extLst>
          </p:cNvPr>
          <p:cNvSpPr txBox="1"/>
          <p:nvPr/>
        </p:nvSpPr>
        <p:spPr>
          <a:xfrm>
            <a:off x="489502" y="2771535"/>
            <a:ext cx="1257743" cy="1094852"/>
          </a:xfrm>
          <a:prstGeom prst="rect">
            <a:avLst/>
          </a:prstGeom>
          <a:noFill/>
        </p:spPr>
        <p:txBody>
          <a:bodyPr wrap="square">
            <a:spAutoFit/>
          </a:bodyPr>
          <a:lstStyle/>
          <a:p>
            <a:pPr marL="0" marR="0" lvl="0" indent="0" defTabSz="914377" eaLnBrk="1" fontAlgn="auto" latinLnBrk="0" hangingPunct="1">
              <a:lnSpc>
                <a:spcPct val="110000"/>
              </a:lnSpc>
              <a:spcBef>
                <a:spcPts val="0"/>
              </a:spcBef>
              <a:spcAft>
                <a:spcPts val="0"/>
              </a:spcAft>
              <a:buClrTx/>
              <a:buSzTx/>
              <a:buFontTx/>
              <a:buNone/>
              <a:tabLst/>
              <a:defRPr/>
            </a:pPr>
            <a:r>
              <a:rPr kumimoji="0" lang="fi-FI" sz="1000" b="1" i="0" u="none" strike="noStrike" kern="1200" cap="none" spc="0" normalizeH="0" baseline="0" noProof="0" dirty="0">
                <a:ln>
                  <a:noFill/>
                </a:ln>
                <a:solidFill>
                  <a:schemeClr val="bg1"/>
                </a:solidFill>
                <a:effectLst/>
                <a:uLnTx/>
                <a:uFillTx/>
                <a:latin typeface="Arial" panose="020B0604020202020204"/>
                <a:ea typeface="+mn-ea"/>
                <a:cs typeface="+mn-cs"/>
              </a:rPr>
              <a:t>Laadukkaat palvelut, asiakas-turvallisuus hyvällä tasolla, vähemmän vaara-tapahtumia</a:t>
            </a:r>
          </a:p>
        </p:txBody>
      </p:sp>
      <p:sp>
        <p:nvSpPr>
          <p:cNvPr id="16" name="Tekstiruutu 9">
            <a:extLst>
              <a:ext uri="{FF2B5EF4-FFF2-40B4-BE49-F238E27FC236}">
                <a16:creationId xmlns:a16="http://schemas.microsoft.com/office/drawing/2014/main" id="{7EA5327E-27E0-009D-DF7E-52AD649876F8}"/>
              </a:ext>
            </a:extLst>
          </p:cNvPr>
          <p:cNvSpPr txBox="1">
            <a:spLocks/>
          </p:cNvSpPr>
          <p:nvPr/>
        </p:nvSpPr>
        <p:spPr>
          <a:xfrm>
            <a:off x="645871" y="1119914"/>
            <a:ext cx="1046994" cy="338554"/>
          </a:xfrm>
          <a:prstGeom prst="rect">
            <a:avLst/>
          </a:prstGeom>
          <a:noFill/>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chemeClr val="bg1"/>
                </a:solidFill>
                <a:effectLst/>
                <a:uLnTx/>
                <a:uFillTx/>
                <a:latin typeface="Arial" panose="020B0604020202020204"/>
                <a:ea typeface="+mn-ea"/>
                <a:cs typeface="+mn-cs"/>
              </a:rPr>
              <a:t>Tavoite</a:t>
            </a:r>
          </a:p>
        </p:txBody>
      </p:sp>
      <mc:AlternateContent xmlns:mc="http://schemas.openxmlformats.org/markup-compatibility/2006" xmlns:p14="http://schemas.microsoft.com/office/powerpoint/2010/main">
        <mc:Choice Requires="p14">
          <p:contentPart p14:bwMode="auto" r:id="rId6">
            <p14:nvContentPartPr>
              <p14:cNvPr id="29" name="Ink 28">
                <a:extLst>
                  <a:ext uri="{FF2B5EF4-FFF2-40B4-BE49-F238E27FC236}">
                    <a16:creationId xmlns:a16="http://schemas.microsoft.com/office/drawing/2014/main" id="{DD9B7F38-00F3-A6F7-C686-E0ABB8262AB0}"/>
                  </a:ext>
                </a:extLst>
              </p14:cNvPr>
              <p14:cNvContentPartPr/>
              <p14:nvPr/>
            </p14:nvContentPartPr>
            <p14:xfrm>
              <a:off x="-1160334" y="894693"/>
              <a:ext cx="360" cy="360"/>
            </p14:xfrm>
          </p:contentPart>
        </mc:Choice>
        <mc:Fallback xmlns="">
          <p:pic>
            <p:nvPicPr>
              <p:cNvPr id="29" name="Ink 28">
                <a:extLst>
                  <a:ext uri="{FF2B5EF4-FFF2-40B4-BE49-F238E27FC236}">
                    <a16:creationId xmlns:a16="http://schemas.microsoft.com/office/drawing/2014/main" id="{DD9B7F38-00F3-A6F7-C686-E0ABB8262AB0}"/>
                  </a:ext>
                </a:extLst>
              </p:cNvPr>
              <p:cNvPicPr/>
              <p:nvPr/>
            </p:nvPicPr>
            <p:blipFill>
              <a:blip r:embed="rId8"/>
              <a:stretch>
                <a:fillRect/>
              </a:stretch>
            </p:blipFill>
            <p:spPr>
              <a:xfrm>
                <a:off x="-1164654" y="890373"/>
                <a:ext cx="9000" cy="9000"/>
              </a:xfrm>
              <a:prstGeom prst="rect">
                <a:avLst/>
              </a:prstGeom>
            </p:spPr>
          </p:pic>
        </mc:Fallback>
      </mc:AlternateContent>
      <p:sp>
        <p:nvSpPr>
          <p:cNvPr id="33" name="TextBox 32">
            <a:extLst>
              <a:ext uri="{FF2B5EF4-FFF2-40B4-BE49-F238E27FC236}">
                <a16:creationId xmlns:a16="http://schemas.microsoft.com/office/drawing/2014/main" id="{CDEB6373-135D-7DCC-3B17-1445BD1CC230}"/>
              </a:ext>
            </a:extLst>
          </p:cNvPr>
          <p:cNvSpPr txBox="1">
            <a:spLocks/>
          </p:cNvSpPr>
          <p:nvPr/>
        </p:nvSpPr>
        <p:spPr>
          <a:xfrm>
            <a:off x="8537650" y="1733448"/>
            <a:ext cx="1581980" cy="1831271"/>
          </a:xfrm>
          <a:prstGeom prst="rect">
            <a:avLst/>
          </a:prstGeom>
          <a:noFill/>
        </p:spPr>
        <p:txBody>
          <a:bodyPr wrap="square" rtlCol="0">
            <a:spAutoFit/>
          </a:bodyPr>
          <a:lstStyle/>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Tunnistetaan korjaavat toimenpiteet, ja otetaan ne käyttöön arjen toiminnassa. </a:t>
            </a:r>
          </a:p>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dirty="0">
                <a:solidFill>
                  <a:srgbClr val="000000"/>
                </a:solidFill>
                <a:latin typeface="Arial" panose="020B0604020202020204"/>
              </a:rPr>
              <a:t>P</a:t>
            </a:r>
            <a:r>
              <a:rPr kumimoji="0" lang="fi-FI" sz="900" i="0" u="none" strike="noStrike" kern="1200" cap="none" spc="0" normalizeH="0" baseline="0" noProof="0" dirty="0" err="1">
                <a:ln>
                  <a:noFill/>
                </a:ln>
                <a:solidFill>
                  <a:srgbClr val="000000"/>
                </a:solidFill>
                <a:effectLst/>
                <a:uLnTx/>
                <a:uFillTx/>
                <a:latin typeface="Arial" panose="020B0604020202020204"/>
                <a:ea typeface="+mn-ea"/>
                <a:cs typeface="+mn-cs"/>
              </a:rPr>
              <a:t>äivitetään</a:t>
            </a: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 omavalvonta-suunnitelmaan kehittämistoimenpiteet kerran vuodessa, ja otetaan korjaavat toimet käyttöön.</a:t>
            </a:r>
          </a:p>
          <a:p>
            <a:pPr marL="171450" marR="0" lvl="0" indent="-135450" algn="l" defTabSz="914377"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 name="Tekstiruutu 8">
            <a:extLst>
              <a:ext uri="{FF2B5EF4-FFF2-40B4-BE49-F238E27FC236}">
                <a16:creationId xmlns:a16="http://schemas.microsoft.com/office/drawing/2014/main" id="{D708B6C2-80CD-CED8-60F4-BF6F2298ABFC}"/>
              </a:ext>
            </a:extLst>
          </p:cNvPr>
          <p:cNvSpPr txBox="1"/>
          <p:nvPr/>
        </p:nvSpPr>
        <p:spPr>
          <a:xfrm>
            <a:off x="5605670" y="988472"/>
            <a:ext cx="2713382"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Kehittämisen sykli </a:t>
            </a:r>
          </a:p>
        </p:txBody>
      </p:sp>
      <p:sp>
        <p:nvSpPr>
          <p:cNvPr id="39" name="TextBox 38">
            <a:extLst>
              <a:ext uri="{FF2B5EF4-FFF2-40B4-BE49-F238E27FC236}">
                <a16:creationId xmlns:a16="http://schemas.microsoft.com/office/drawing/2014/main" id="{567804D9-FAF2-55D1-C6AE-9FBEE9B8C10C}"/>
              </a:ext>
            </a:extLst>
          </p:cNvPr>
          <p:cNvSpPr txBox="1">
            <a:spLocks/>
          </p:cNvSpPr>
          <p:nvPr/>
        </p:nvSpPr>
        <p:spPr>
          <a:xfrm>
            <a:off x="8566357" y="4083667"/>
            <a:ext cx="1443597" cy="2739211"/>
          </a:xfrm>
          <a:prstGeom prst="rect">
            <a:avLst/>
          </a:prstGeom>
          <a:noFill/>
        </p:spPr>
        <p:txBody>
          <a:bodyPr wrap="square" lIns="91440" tIns="45720" rIns="91440" bIns="45720" rtlCol="0" anchor="t">
            <a:spAutoFit/>
          </a:bodyPr>
          <a:lstStyle>
            <a:defPPr>
              <a:defRPr lang="fi-FI"/>
            </a:defPPr>
            <a:lvl1pPr marL="171450" indent="-171450">
              <a:spcBef>
                <a:spcPts val="600"/>
              </a:spcBef>
              <a:buFont typeface="Arial" panose="020B0604020202020204" pitchFamily="34" charset="0"/>
              <a:buChar char="•"/>
              <a:defRPr sz="1000" b="1"/>
            </a:lvl1pPr>
          </a:lstStyle>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Tunnistetaan palvelua koskevat korjaavat toimenpiteet, ja otetaan ne käyttöön palvelun kaikiss</a:t>
            </a:r>
            <a:r>
              <a:rPr lang="fi-FI" sz="900" b="0" dirty="0">
                <a:solidFill>
                  <a:srgbClr val="000000"/>
                </a:solidFill>
                <a:latin typeface="Arial" panose="020B0604020202020204"/>
              </a:rPr>
              <a:t>a yksiköissä.</a:t>
            </a:r>
            <a:endParaRPr lang="en-US" dirty="0">
              <a:ea typeface="+mn-ea"/>
              <a:cs typeface="+mn-cs"/>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Omavalvonta-ohjelman toteutumisen raportointi</a:t>
            </a:r>
            <a:r>
              <a:rPr kumimoji="0" lang="fi-FI" sz="900" b="0" i="0" u="none" strike="noStrike" kern="1200" cap="none" spc="0" normalizeH="0" baseline="0" noProof="0" dirty="0">
                <a:ln>
                  <a:noFill/>
                </a:ln>
                <a:effectLst/>
                <a:uLnTx/>
                <a:uFillTx/>
                <a:latin typeface="Arial" panose="020B0604020202020204"/>
                <a:ea typeface="+mn-ea"/>
                <a:cs typeface="+mn-cs"/>
              </a:rPr>
              <a:t> </a:t>
            </a:r>
            <a:r>
              <a:rPr lang="fi-FI" sz="900" b="0" dirty="0">
                <a:latin typeface="Arial" panose="020B0604020202020204"/>
              </a:rPr>
              <a:t>4kk</a:t>
            </a:r>
            <a:r>
              <a:rPr kumimoji="0" lang="fi-FI" sz="900" b="0" i="0" u="none" strike="noStrike" kern="1200" cap="none" spc="0" normalizeH="0" baseline="0" noProof="0" dirty="0">
                <a:ln>
                  <a:noFill/>
                </a:ln>
                <a:effectLst/>
                <a:uLnTx/>
                <a:uFillTx/>
                <a:latin typeface="Arial" panose="020B0604020202020204"/>
                <a:ea typeface="+mn-ea"/>
                <a:cs typeface="+mn-cs"/>
              </a:rPr>
              <a:t> </a:t>
            </a: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välein Eloisan nettisivuille.</a:t>
            </a: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b="0" dirty="0">
                <a:solidFill>
                  <a:srgbClr val="000000"/>
                </a:solidFill>
                <a:latin typeface="Arial" panose="020B0604020202020204"/>
              </a:rPr>
              <a:t>Vastuuhenkilö käy epäkohtailmoitukset valvontatiimin kanssa läpi 4 kk:n välein</a:t>
            </a: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75" name="TextBox 74">
            <a:extLst>
              <a:ext uri="{FF2B5EF4-FFF2-40B4-BE49-F238E27FC236}">
                <a16:creationId xmlns:a16="http://schemas.microsoft.com/office/drawing/2014/main" id="{8C56B79E-77AA-C221-D0BE-4FA89E9221C7}"/>
              </a:ext>
            </a:extLst>
          </p:cNvPr>
          <p:cNvSpPr txBox="1"/>
          <p:nvPr/>
        </p:nvSpPr>
        <p:spPr>
          <a:xfrm>
            <a:off x="2185925" y="3903068"/>
            <a:ext cx="9908898" cy="230832"/>
          </a:xfrm>
          <a:prstGeom prst="rect">
            <a:avLst/>
          </a:prstGeom>
          <a:solidFill>
            <a:srgbClr val="FDF1F8"/>
          </a:solidFill>
        </p:spPr>
        <p:txBody>
          <a:bodyPr wrap="square" lIns="216000"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900" b="0" i="1" u="none" strike="noStrike" kern="1200" cap="none" spc="0" normalizeH="0" baseline="0" noProof="0" dirty="0">
                <a:ln>
                  <a:noFill/>
                </a:ln>
                <a:solidFill>
                  <a:srgbClr val="ED0E93"/>
                </a:solidFill>
                <a:effectLst/>
                <a:uLnTx/>
                <a:uFillTx/>
                <a:latin typeface="Arial" panose="020B0604020202020204"/>
                <a:ea typeface="+mn-ea"/>
                <a:cs typeface="+mn-cs"/>
              </a:rPr>
              <a:t>Tiedon siirto ja kehittäminen tasojen välillä </a:t>
            </a:r>
          </a:p>
        </p:txBody>
      </p:sp>
      <p:sp>
        <p:nvSpPr>
          <p:cNvPr id="20" name="TextBox 19">
            <a:extLst>
              <a:ext uri="{FF2B5EF4-FFF2-40B4-BE49-F238E27FC236}">
                <a16:creationId xmlns:a16="http://schemas.microsoft.com/office/drawing/2014/main" id="{63A4C773-73C6-87A3-BB0B-49D39E44BE48}"/>
              </a:ext>
            </a:extLst>
          </p:cNvPr>
          <p:cNvSpPr txBox="1">
            <a:spLocks/>
          </p:cNvSpPr>
          <p:nvPr/>
        </p:nvSpPr>
        <p:spPr>
          <a:xfrm>
            <a:off x="2353142" y="1669405"/>
            <a:ext cx="3040564" cy="2123658"/>
          </a:xfrm>
          <a:prstGeom prst="rect">
            <a:avLst/>
          </a:prstGeom>
          <a:noFill/>
        </p:spPr>
        <p:txBody>
          <a:bodyPr wrap="square" rtlCol="0">
            <a:spAutoFit/>
          </a:bodyPr>
          <a:lstStyle/>
          <a:p>
            <a:pPr marL="0" marR="0" indent="0" algn="l" eaLnBrk="1" fontAlgn="auto" latinLnBrk="0" hangingPunct="1">
              <a:spcBef>
                <a:spcPts val="0"/>
              </a:spcBef>
              <a:spcAft>
                <a:spcPts val="0"/>
              </a:spcAft>
            </a:pPr>
            <a:r>
              <a:rPr lang="fi-FI" sz="1000" b="1" i="0" u="none" strike="noStrike" kern="1200" dirty="0">
                <a:solidFill>
                  <a:srgbClr val="000000"/>
                </a:solidFill>
                <a:effectLst/>
                <a:latin typeface="Arial" panose="020B0604020202020204" pitchFamily="34" charset="0"/>
              </a:rPr>
              <a:t>Raportointityökalun (vaaratilanne) ilmoitukset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epäkohdista ja niiden uhista</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läheltä piti -tilanteista, vaaratilanteista, lääkepoikkeamista ja viallisista laitteista</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suulliset palautteet työntekijöille</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sähköiset palautteet </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Työntekijöiden kokemukset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ennaltaehkäisevät toimet riskienhallintaan perustuen työntekijöiden kokemukseen</a:t>
            </a:r>
            <a:endParaRPr lang="fi-FI" sz="900" b="0" i="0" u="none" strike="noStrike" dirty="0">
              <a:effectLst/>
              <a:latin typeface="Arial" panose="020B0604020202020204" pitchFamily="34" charset="0"/>
            </a:endParaRPr>
          </a:p>
          <a:p>
            <a:pPr marL="0" marR="0" indent="0" algn="l" eaLnBrk="1" fontAlgn="auto"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a:t>
            </a:r>
            <a:r>
              <a:rPr lang="fi-FI" sz="900" b="0" i="0" u="none" strike="noStrike" kern="1200" dirty="0">
                <a:solidFill>
                  <a:srgbClr val="000000"/>
                </a:solidFill>
                <a:effectLst/>
                <a:latin typeface="Arial" panose="020B0604020202020204" pitchFamily="34" charset="0"/>
              </a:rPr>
              <a:t>oiminnan mittarit</a:t>
            </a:r>
            <a:endParaRPr lang="fi-FI" sz="900" b="0" i="0" u="none" strike="noStrike" dirty="0">
              <a:effectLst/>
              <a:latin typeface="Arial" panose="020B0604020202020204" pitchFamily="34" charset="0"/>
            </a:endParaRPr>
          </a:p>
        </p:txBody>
      </p:sp>
      <p:cxnSp>
        <p:nvCxnSpPr>
          <p:cNvPr id="38" name="Straight Connector 37">
            <a:extLst>
              <a:ext uri="{FF2B5EF4-FFF2-40B4-BE49-F238E27FC236}">
                <a16:creationId xmlns:a16="http://schemas.microsoft.com/office/drawing/2014/main" id="{114EA06A-547F-8303-AFB9-AD644399A5F4}"/>
              </a:ext>
            </a:extLst>
          </p:cNvPr>
          <p:cNvCxnSpPr>
            <a:cxnSpLocks/>
          </p:cNvCxnSpPr>
          <p:nvPr/>
        </p:nvCxnSpPr>
        <p:spPr>
          <a:xfrm>
            <a:off x="2270104" y="2328761"/>
            <a:ext cx="3189982"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48C8A1D-C1EA-31A0-AC33-A7E25994E6BB}"/>
              </a:ext>
            </a:extLst>
          </p:cNvPr>
          <p:cNvCxnSpPr>
            <a:cxnSpLocks/>
          </p:cNvCxnSpPr>
          <p:nvPr/>
        </p:nvCxnSpPr>
        <p:spPr>
          <a:xfrm>
            <a:off x="2221159" y="2870386"/>
            <a:ext cx="3238927"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9A7C034-63D4-D1B5-571A-C559FDECF864}"/>
              </a:ext>
            </a:extLst>
          </p:cNvPr>
          <p:cNvCxnSpPr>
            <a:cxnSpLocks/>
          </p:cNvCxnSpPr>
          <p:nvPr/>
        </p:nvCxnSpPr>
        <p:spPr>
          <a:xfrm>
            <a:off x="2270104" y="3394510"/>
            <a:ext cx="3089686"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52" name="Elbow Connector 51">
            <a:extLst>
              <a:ext uri="{FF2B5EF4-FFF2-40B4-BE49-F238E27FC236}">
                <a16:creationId xmlns:a16="http://schemas.microsoft.com/office/drawing/2014/main" id="{B840DEC8-E713-643D-E4DA-DE4778AFF816}"/>
              </a:ext>
            </a:extLst>
          </p:cNvPr>
          <p:cNvCxnSpPr>
            <a:cxnSpLocks/>
          </p:cNvCxnSpPr>
          <p:nvPr/>
        </p:nvCxnSpPr>
        <p:spPr>
          <a:xfrm rot="5400000">
            <a:off x="6065670" y="1410995"/>
            <a:ext cx="11006" cy="9903617"/>
          </a:xfrm>
          <a:prstGeom prst="bentConnector3">
            <a:avLst>
              <a:gd name="adj1" fmla="val 2177049"/>
            </a:avLst>
          </a:prstGeom>
          <a:ln w="63500">
            <a:solidFill>
              <a:schemeClr val="accent3">
                <a:lumMod val="60000"/>
                <a:lumOff val="40000"/>
              </a:schemeClr>
            </a:solidFill>
            <a:headEnd w="med" len="sm"/>
            <a:tailEnd type="triangle" w="med" len="sm"/>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9AB84324-A99C-E2DA-93CA-CF5AAAEB2806}"/>
              </a:ext>
            </a:extLst>
          </p:cNvPr>
          <p:cNvSpPr txBox="1"/>
          <p:nvPr/>
        </p:nvSpPr>
        <p:spPr>
          <a:xfrm>
            <a:off x="2328530" y="4175881"/>
            <a:ext cx="2784848" cy="2092881"/>
          </a:xfrm>
          <a:prstGeom prst="rect">
            <a:avLst/>
          </a:prstGeom>
          <a:noFill/>
        </p:spPr>
        <p:txBody>
          <a:bodyPr wrap="square" rtlCol="0">
            <a:spAutoFit/>
          </a:bodyPr>
          <a:lstStyle/>
          <a:p>
            <a:pPr marL="0" marR="0" indent="0" algn="l" eaLnBrk="1" fontAlgn="auto"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Epäkohtailmoitukset</a:t>
            </a:r>
            <a:endParaRPr lang="fi-FI" sz="1000" b="0" i="0" u="none" strike="noStrike" dirty="0">
              <a:effectLst/>
              <a:latin typeface="Arial" panose="020B0604020202020204" pitchFamily="34" charset="0"/>
            </a:endParaRPr>
          </a:p>
          <a:p>
            <a:pPr marL="0" marR="0" indent="0" algn="l" eaLnBrk="1" fontAlgn="auto" latinLnBrk="0" hangingPunct="1">
              <a:spcBef>
                <a:spcPts val="600"/>
              </a:spcBef>
              <a:spcAft>
                <a:spcPts val="0"/>
              </a:spcAft>
            </a:pPr>
            <a:r>
              <a:rPr lang="fi-FI" sz="1000" b="1" i="0" u="none" strike="noStrike" kern="1200" dirty="0">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Eloisan palautelomake</a:t>
            </a:r>
            <a:endParaRPr lang="fi-FI" sz="9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latin typeface="Arial" panose="020B0604020202020204" pitchFamily="34" charset="0"/>
              </a:rPr>
              <a:t>Kansallinen vanhuspalveluiden kysely</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Kokemukset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tiimien kehittämisideat, omavalvonnan tavoitteet</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toiminnan mittarit</a:t>
            </a: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asiakastyytyväisyys</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Yksiköiden omavalvontasuunnitelmat</a:t>
            </a:r>
            <a:endParaRPr lang="fi-FI" sz="10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Valvonnan kyselyt</a:t>
            </a:r>
            <a:endParaRPr lang="fi-FI" sz="1000" b="0" i="0" u="none" strike="noStrike" dirty="0">
              <a:effectLst/>
              <a:latin typeface="Arial" panose="020B0604020202020204" pitchFamily="34" charset="0"/>
            </a:endParaRPr>
          </a:p>
        </p:txBody>
      </p:sp>
      <p:cxnSp>
        <p:nvCxnSpPr>
          <p:cNvPr id="62" name="Straight Connector 61">
            <a:extLst>
              <a:ext uri="{FF2B5EF4-FFF2-40B4-BE49-F238E27FC236}">
                <a16:creationId xmlns:a16="http://schemas.microsoft.com/office/drawing/2014/main" id="{B8DDEEA3-97FB-1D14-FA9B-29B5C2A4AC61}"/>
              </a:ext>
            </a:extLst>
          </p:cNvPr>
          <p:cNvCxnSpPr>
            <a:cxnSpLocks/>
          </p:cNvCxnSpPr>
          <p:nvPr/>
        </p:nvCxnSpPr>
        <p:spPr>
          <a:xfrm>
            <a:off x="2276456" y="4418650"/>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ED94F0C-AD0C-F929-47C7-4AC2EB2722B8}"/>
              </a:ext>
            </a:extLst>
          </p:cNvPr>
          <p:cNvCxnSpPr>
            <a:cxnSpLocks/>
          </p:cNvCxnSpPr>
          <p:nvPr/>
        </p:nvCxnSpPr>
        <p:spPr>
          <a:xfrm>
            <a:off x="2276456" y="4907022"/>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8BEAA42-3067-4398-916F-4ACDB5681D33}"/>
              </a:ext>
            </a:extLst>
          </p:cNvPr>
          <p:cNvCxnSpPr>
            <a:cxnSpLocks/>
          </p:cNvCxnSpPr>
          <p:nvPr/>
        </p:nvCxnSpPr>
        <p:spPr>
          <a:xfrm>
            <a:off x="2276456" y="526031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D3BA29A-DE3B-5886-269E-06B11DC70C18}"/>
              </a:ext>
            </a:extLst>
          </p:cNvPr>
          <p:cNvCxnSpPr>
            <a:cxnSpLocks/>
          </p:cNvCxnSpPr>
          <p:nvPr/>
        </p:nvCxnSpPr>
        <p:spPr>
          <a:xfrm>
            <a:off x="2276456" y="5784311"/>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8B865A7-592C-518A-A2E4-41BC96444C79}"/>
              </a:ext>
            </a:extLst>
          </p:cNvPr>
          <p:cNvCxnSpPr>
            <a:cxnSpLocks/>
          </p:cNvCxnSpPr>
          <p:nvPr/>
        </p:nvCxnSpPr>
        <p:spPr>
          <a:xfrm>
            <a:off x="2276456" y="600994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AC6EDCF4-C7A0-14AA-F3D9-1F10C8B567A4}"/>
              </a:ext>
            </a:extLst>
          </p:cNvPr>
          <p:cNvSpPr txBox="1"/>
          <p:nvPr/>
        </p:nvSpPr>
        <p:spPr>
          <a:xfrm>
            <a:off x="6256862" y="4185787"/>
            <a:ext cx="2266935" cy="230832"/>
          </a:xfrm>
          <a:prstGeom prst="rect">
            <a:avLst/>
          </a:prstGeom>
          <a:noFill/>
        </p:spPr>
        <p:txBody>
          <a:bodyPr wrap="square" rtlCol="0">
            <a:spAutoFit/>
          </a:bodyPr>
          <a:lstStyle/>
          <a:p>
            <a:pPr marL="0" marR="0" indent="0" algn="l" eaLnBrk="1" fontAlgn="auto" latinLnBrk="0" hangingPunct="1">
              <a:spcBef>
                <a:spcPts val="0"/>
              </a:spcBef>
              <a:spcAft>
                <a:spcPts val="1130"/>
              </a:spcAft>
            </a:pPr>
            <a:r>
              <a:rPr lang="fi-FI" sz="900" dirty="0">
                <a:solidFill>
                  <a:srgbClr val="000000"/>
                </a:solidFill>
                <a:latin typeface="Arial" panose="020B0604020202020204" pitchFamily="34" charset="0"/>
              </a:rPr>
              <a:t>Yksikön vastuuhenkilö </a:t>
            </a:r>
          </a:p>
        </p:txBody>
      </p:sp>
      <p:sp>
        <p:nvSpPr>
          <p:cNvPr id="3" name="Rectangle 2">
            <a:extLst>
              <a:ext uri="{FF2B5EF4-FFF2-40B4-BE49-F238E27FC236}">
                <a16:creationId xmlns:a16="http://schemas.microsoft.com/office/drawing/2014/main" id="{A9B95637-E64F-E217-EB1B-D526B513ECA6}"/>
              </a:ext>
            </a:extLst>
          </p:cNvPr>
          <p:cNvSpPr>
            <a:spLocks/>
          </p:cNvSpPr>
          <p:nvPr/>
        </p:nvSpPr>
        <p:spPr>
          <a:xfrm>
            <a:off x="5520890" y="4418650"/>
            <a:ext cx="756787" cy="160696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Vuosi-tasolla</a:t>
            </a:r>
          </a:p>
        </p:txBody>
      </p:sp>
      <p:sp>
        <p:nvSpPr>
          <p:cNvPr id="69" name="Rectangle 68">
            <a:extLst>
              <a:ext uri="{FF2B5EF4-FFF2-40B4-BE49-F238E27FC236}">
                <a16:creationId xmlns:a16="http://schemas.microsoft.com/office/drawing/2014/main" id="{AE06B543-82CA-8301-40AC-7BA8B181EBC3}"/>
              </a:ext>
            </a:extLst>
          </p:cNvPr>
          <p:cNvSpPr/>
          <p:nvPr/>
        </p:nvSpPr>
        <p:spPr>
          <a:xfrm>
            <a:off x="5514998" y="4140998"/>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tapahtuessa</a:t>
            </a:r>
          </a:p>
        </p:txBody>
      </p:sp>
      <p:cxnSp>
        <p:nvCxnSpPr>
          <p:cNvPr id="81" name="Straight Connector 80">
            <a:extLst>
              <a:ext uri="{FF2B5EF4-FFF2-40B4-BE49-F238E27FC236}">
                <a16:creationId xmlns:a16="http://schemas.microsoft.com/office/drawing/2014/main" id="{D22CB1E1-3803-D4F4-EB43-A82C28319C53}"/>
              </a:ext>
            </a:extLst>
          </p:cNvPr>
          <p:cNvCxnSpPr>
            <a:cxnSpLocks/>
          </p:cNvCxnSpPr>
          <p:nvPr/>
        </p:nvCxnSpPr>
        <p:spPr>
          <a:xfrm>
            <a:off x="1807007" y="12081760"/>
            <a:ext cx="6084000"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93F255E5-E40B-7DAD-D64C-7161AFCA388F}"/>
              </a:ext>
            </a:extLst>
          </p:cNvPr>
          <p:cNvSpPr/>
          <p:nvPr/>
        </p:nvSpPr>
        <p:spPr>
          <a:xfrm>
            <a:off x="5522308" y="1347903"/>
            <a:ext cx="759698"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Tiedon seurannan sykli</a:t>
            </a:r>
          </a:p>
        </p:txBody>
      </p:sp>
      <p:sp>
        <p:nvSpPr>
          <p:cNvPr id="97" name="Rectangle 96">
            <a:extLst>
              <a:ext uri="{FF2B5EF4-FFF2-40B4-BE49-F238E27FC236}">
                <a16:creationId xmlns:a16="http://schemas.microsoft.com/office/drawing/2014/main" id="{B34AE031-EA79-9FCF-E22D-F90BFFE139C8}"/>
              </a:ext>
            </a:extLst>
          </p:cNvPr>
          <p:cNvSpPr/>
          <p:nvPr/>
        </p:nvSpPr>
        <p:spPr>
          <a:xfrm>
            <a:off x="6282006" y="1347902"/>
            <a:ext cx="2122861"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Selite</a:t>
            </a:r>
          </a:p>
        </p:txBody>
      </p:sp>
      <p:sp>
        <p:nvSpPr>
          <p:cNvPr id="7" name="Rectangle 6">
            <a:extLst>
              <a:ext uri="{FF2B5EF4-FFF2-40B4-BE49-F238E27FC236}">
                <a16:creationId xmlns:a16="http://schemas.microsoft.com/office/drawing/2014/main" id="{568F1DCB-E609-2E14-5C48-F02857D7CF89}"/>
              </a:ext>
            </a:extLst>
          </p:cNvPr>
          <p:cNvSpPr/>
          <p:nvPr/>
        </p:nvSpPr>
        <p:spPr>
          <a:xfrm>
            <a:off x="5523712" y="6005741"/>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satunnaisesti</a:t>
            </a:r>
          </a:p>
        </p:txBody>
      </p:sp>
      <p:cxnSp>
        <p:nvCxnSpPr>
          <p:cNvPr id="28" name="Elbow Connector 51">
            <a:extLst>
              <a:ext uri="{FF2B5EF4-FFF2-40B4-BE49-F238E27FC236}">
                <a16:creationId xmlns:a16="http://schemas.microsoft.com/office/drawing/2014/main" id="{6FCA6C61-7BBC-802C-C457-055F70D2F9C7}"/>
              </a:ext>
            </a:extLst>
          </p:cNvPr>
          <p:cNvCxnSpPr>
            <a:cxnSpLocks/>
            <a:stCxn id="23" idx="3"/>
          </p:cNvCxnSpPr>
          <p:nvPr/>
        </p:nvCxnSpPr>
        <p:spPr>
          <a:xfrm flipH="1">
            <a:off x="11023542" y="2702944"/>
            <a:ext cx="734259" cy="3717734"/>
          </a:xfrm>
          <a:prstGeom prst="bentConnector4">
            <a:avLst>
              <a:gd name="adj1" fmla="val -31133"/>
              <a:gd name="adj2" fmla="val 63039"/>
            </a:avLst>
          </a:prstGeom>
          <a:ln w="63500">
            <a:solidFill>
              <a:schemeClr val="accent3">
                <a:lumMod val="60000"/>
                <a:lumOff val="40000"/>
              </a:schemeClr>
            </a:solidFill>
            <a:headEnd w="med" len="sm"/>
            <a:tailEnd type="none" w="med" len="sm"/>
          </a:ln>
        </p:spPr>
        <p:style>
          <a:lnRef idx="1">
            <a:schemeClr val="accent1"/>
          </a:lnRef>
          <a:fillRef idx="0">
            <a:schemeClr val="accent1"/>
          </a:fillRef>
          <a:effectRef idx="0">
            <a:schemeClr val="accent1"/>
          </a:effectRef>
          <a:fontRef idx="minor">
            <a:schemeClr val="tx1"/>
          </a:fontRef>
        </p:style>
      </p:cxnSp>
      <p:grpSp>
        <p:nvGrpSpPr>
          <p:cNvPr id="18" name="Ryhmä 17">
            <a:extLst>
              <a:ext uri="{FF2B5EF4-FFF2-40B4-BE49-F238E27FC236}">
                <a16:creationId xmlns:a16="http://schemas.microsoft.com/office/drawing/2014/main" id="{F7E67BEF-7433-0A34-0F45-25927912A007}"/>
              </a:ext>
            </a:extLst>
          </p:cNvPr>
          <p:cNvGrpSpPr>
            <a:grpSpLocks/>
          </p:cNvGrpSpPr>
          <p:nvPr/>
        </p:nvGrpSpPr>
        <p:grpSpPr>
          <a:xfrm>
            <a:off x="5520891" y="1659015"/>
            <a:ext cx="2898895" cy="2217474"/>
            <a:chOff x="5617809" y="1637572"/>
            <a:chExt cx="3012845" cy="2307478"/>
          </a:xfrm>
        </p:grpSpPr>
        <p:sp>
          <p:nvSpPr>
            <p:cNvPr id="2" name="Rectangle 1">
              <a:extLst>
                <a:ext uri="{FF2B5EF4-FFF2-40B4-BE49-F238E27FC236}">
                  <a16:creationId xmlns:a16="http://schemas.microsoft.com/office/drawing/2014/main" id="{CC6EFEFD-4299-7C8A-F368-1D76C7F52F01}"/>
                </a:ext>
              </a:extLst>
            </p:cNvPr>
            <p:cNvSpPr>
              <a:spLocks/>
            </p:cNvSpPr>
            <p:nvPr/>
          </p:nvSpPr>
          <p:spPr>
            <a:xfrm>
              <a:off x="5617809" y="1647963"/>
              <a:ext cx="772009" cy="2297087"/>
            </a:xfrm>
            <a:prstGeom prst="rect">
              <a:avLst/>
            </a:prstGeom>
            <a:solidFill>
              <a:srgbClr val="FDE0F1"/>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Kuukausi-tasolla </a:t>
              </a:r>
            </a:p>
          </p:txBody>
        </p:sp>
        <p:sp>
          <p:nvSpPr>
            <p:cNvPr id="17" name="Suorakulmio 16">
              <a:extLst>
                <a:ext uri="{FF2B5EF4-FFF2-40B4-BE49-F238E27FC236}">
                  <a16:creationId xmlns:a16="http://schemas.microsoft.com/office/drawing/2014/main" id="{03591465-335C-D348-0DEC-93E68ADEB375}"/>
                </a:ext>
              </a:extLst>
            </p:cNvPr>
            <p:cNvSpPr>
              <a:spLocks/>
            </p:cNvSpPr>
            <p:nvPr/>
          </p:nvSpPr>
          <p:spPr>
            <a:xfrm>
              <a:off x="6447530" y="1637572"/>
              <a:ext cx="2183124" cy="2304320"/>
            </a:xfrm>
            <a:prstGeom prst="rect">
              <a:avLst/>
            </a:prstGeom>
            <a:solidFill>
              <a:srgbClr val="FDE0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1000"/>
                </a:spcAft>
              </a:pPr>
              <a:r>
                <a:rPr lang="fi-FI" sz="900" dirty="0">
                  <a:solidFill>
                    <a:srgbClr val="000000"/>
                  </a:solidFill>
                  <a:latin typeface="Arial" panose="020B0604020202020204" pitchFamily="34" charset="0"/>
                </a:rPr>
                <a:t>Ilmoitukset / palautteet / kokemukset / mittarit käydään läpi yksikön palavereissa viikoittain tai kuukausittain.</a:t>
              </a:r>
            </a:p>
          </p:txBody>
        </p:sp>
      </p:grpSp>
      <p:sp>
        <p:nvSpPr>
          <p:cNvPr id="78" name="Rectangle 77">
            <a:extLst>
              <a:ext uri="{FF2B5EF4-FFF2-40B4-BE49-F238E27FC236}">
                <a16:creationId xmlns:a16="http://schemas.microsoft.com/office/drawing/2014/main" id="{D21C50B1-A88C-88D5-E8C5-6395491C0047}"/>
              </a:ext>
            </a:extLst>
          </p:cNvPr>
          <p:cNvSpPr>
            <a:spLocks/>
          </p:cNvSpPr>
          <p:nvPr/>
        </p:nvSpPr>
        <p:spPr>
          <a:xfrm>
            <a:off x="10289283" y="4133900"/>
            <a:ext cx="1468518" cy="2100245"/>
          </a:xfrm>
          <a:prstGeom prst="rect">
            <a:avLst/>
          </a:prstGeom>
          <a:solidFill>
            <a:srgbClr val="FDCF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6" name="Tekstiruutu 22">
            <a:extLst>
              <a:ext uri="{FF2B5EF4-FFF2-40B4-BE49-F238E27FC236}">
                <a16:creationId xmlns:a16="http://schemas.microsoft.com/office/drawing/2014/main" id="{63A231A3-923A-805D-8BC7-93B943ADC8AF}"/>
              </a:ext>
            </a:extLst>
          </p:cNvPr>
          <p:cNvSpPr txBox="1"/>
          <p:nvPr/>
        </p:nvSpPr>
        <p:spPr>
          <a:xfrm>
            <a:off x="10332059" y="4323667"/>
            <a:ext cx="1385075" cy="1785104"/>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Yhtenäinen turvallinen ja laadukas toiminta, jossa riskienhallinta keskiössä.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Palvelussa yhteinen kehittämisen suunta. </a:t>
            </a:r>
          </a:p>
        </p:txBody>
      </p:sp>
      <p:pic>
        <p:nvPicPr>
          <p:cNvPr id="21" name="Kuva 20" descr="Maalitaulu tasaisella täytöllä">
            <a:extLst>
              <a:ext uri="{FF2B5EF4-FFF2-40B4-BE49-F238E27FC236}">
                <a16:creationId xmlns:a16="http://schemas.microsoft.com/office/drawing/2014/main" id="{3568FDAD-A6D4-19BD-7E71-143F4906BF5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2725" y="1815229"/>
            <a:ext cx="914400" cy="914400"/>
          </a:xfrm>
          <a:prstGeom prst="rect">
            <a:avLst/>
          </a:prstGeom>
        </p:spPr>
      </p:pic>
      <p:sp>
        <p:nvSpPr>
          <p:cNvPr id="42" name="Rectangle 2">
            <a:extLst>
              <a:ext uri="{FF2B5EF4-FFF2-40B4-BE49-F238E27FC236}">
                <a16:creationId xmlns:a16="http://schemas.microsoft.com/office/drawing/2014/main" id="{E4E16E31-D7F3-C8E7-87E2-A4721B1D2160}"/>
              </a:ext>
            </a:extLst>
          </p:cNvPr>
          <p:cNvSpPr>
            <a:spLocks/>
          </p:cNvSpPr>
          <p:nvPr/>
        </p:nvSpPr>
        <p:spPr>
          <a:xfrm>
            <a:off x="6283308" y="4424591"/>
            <a:ext cx="2136477" cy="1359720"/>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377" eaLnBrk="1" fontAlgn="auto" latinLnBrk="0" hangingPunct="1">
              <a:lnSpc>
                <a:spcPct val="100000"/>
              </a:lnSpc>
              <a:spcBef>
                <a:spcPts val="0"/>
              </a:spcBef>
              <a:spcAft>
                <a:spcPts val="0"/>
              </a:spcAft>
              <a:buClrTx/>
              <a:buSzTx/>
              <a:buFontTx/>
              <a:buNone/>
              <a:tabLst/>
              <a:defRPr/>
            </a:pPr>
            <a:r>
              <a:rPr lang="fi-FI" sz="900" dirty="0">
                <a:solidFill>
                  <a:srgbClr val="000000"/>
                </a:solidFill>
                <a:latin typeface="Arial" panose="020B0604020202020204"/>
              </a:rPr>
              <a:t>Johto tarkastelee vuoden aikana saatuja asiakaspalautteita, kuuntelee yksiköiden työntekijöiden kokemuksia ja seuraa tiedolla johtamisen mittareita.</a:t>
            </a:r>
            <a:endPar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2" name="Tasakylkinen kolmio 21">
            <a:extLst>
              <a:ext uri="{FF2B5EF4-FFF2-40B4-BE49-F238E27FC236}">
                <a16:creationId xmlns:a16="http://schemas.microsoft.com/office/drawing/2014/main" id="{792BA978-07BA-7C05-133B-2407D8D22AEE}"/>
              </a:ext>
            </a:extLst>
          </p:cNvPr>
          <p:cNvSpPr/>
          <p:nvPr/>
        </p:nvSpPr>
        <p:spPr>
          <a:xfrm>
            <a:off x="994086" y="6178972"/>
            <a:ext cx="248574" cy="345653"/>
          </a:xfrm>
          <a:prstGeom prst="triangle">
            <a:avLst/>
          </a:prstGeom>
          <a:solidFill>
            <a:schemeClr val="accent3">
              <a:lumMod val="60000"/>
              <a:lumOff val="4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3" name="Tekstiruutu 42">
            <a:extLst>
              <a:ext uri="{FF2B5EF4-FFF2-40B4-BE49-F238E27FC236}">
                <a16:creationId xmlns:a16="http://schemas.microsoft.com/office/drawing/2014/main" id="{CAFFB9A0-37AB-9C8B-1EEB-F8C0E724CD40}"/>
              </a:ext>
            </a:extLst>
          </p:cNvPr>
          <p:cNvSpPr txBox="1"/>
          <p:nvPr/>
        </p:nvSpPr>
        <p:spPr>
          <a:xfrm>
            <a:off x="6267984" y="5784311"/>
            <a:ext cx="2274911"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05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Suunnitelmien päivittäminen vuosittain.</a:t>
            </a:r>
          </a:p>
        </p:txBody>
      </p:sp>
      <p:sp>
        <p:nvSpPr>
          <p:cNvPr id="30" name="Tekstiruutu 29">
            <a:extLst>
              <a:ext uri="{FF2B5EF4-FFF2-40B4-BE49-F238E27FC236}">
                <a16:creationId xmlns:a16="http://schemas.microsoft.com/office/drawing/2014/main" id="{6E45F7E1-2876-46AD-E8FF-B3E597CBA946}"/>
              </a:ext>
            </a:extLst>
          </p:cNvPr>
          <p:cNvSpPr txBox="1"/>
          <p:nvPr/>
        </p:nvSpPr>
        <p:spPr>
          <a:xfrm>
            <a:off x="6271413" y="6031916"/>
            <a:ext cx="1381896"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13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Valvontatiimi suorittaa.</a:t>
            </a:r>
          </a:p>
        </p:txBody>
      </p:sp>
    </p:spTree>
    <p:extLst>
      <p:ext uri="{BB962C8B-B14F-4D97-AF65-F5344CB8AC3E}">
        <p14:creationId xmlns:p14="http://schemas.microsoft.com/office/powerpoint/2010/main" val="34209096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E929A6F2-EF4B-D534-014B-38ACB51D9EFB}"/>
              </a:ext>
            </a:extLst>
          </p:cNvPr>
          <p:cNvGraphicFramePr>
            <a:graphicFrameLocks noChangeAspect="1"/>
          </p:cNvGraphicFramePr>
          <p:nvPr>
            <p:custDataLst>
              <p:tags r:id="rId1"/>
            </p:custDataLst>
            <p:extLst>
              <p:ext uri="{D42A27DB-BD31-4B8C-83A1-F6EECF244321}">
                <p14:modId xmlns:p14="http://schemas.microsoft.com/office/powerpoint/2010/main" val="38731883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E929A6F2-EF4B-D534-014B-38ACB51D9EF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p:txBody>
          <a:bodyPr numCol="1"/>
          <a:lstStyle/>
          <a:p>
            <a:pPr marL="0" indent="0">
              <a:lnSpc>
                <a:spcPct val="100000"/>
              </a:lnSpc>
              <a:buNone/>
            </a:pPr>
            <a:r>
              <a:rPr lang="fi-FI" sz="2000" b="1" dirty="0">
                <a:latin typeface="+mn-lt"/>
                <a:ea typeface="Inter" panose="02000503000000020004" pitchFamily="2" charset="0"/>
              </a:rPr>
              <a:t>Omavalvontasuunnitelman hyväksyy ja vahvistaa palvelupisteen esihenkilö</a:t>
            </a:r>
            <a:endParaRPr lang="fi-FI" sz="2000" dirty="0">
              <a:latin typeface="+mn-lt"/>
              <a:ea typeface="Inter" panose="02000503000000020004" pitchFamily="2" charset="0"/>
              <a:cs typeface="Times New Roman" panose="02020603050405020304" pitchFamily="18" charset="0"/>
            </a:endParaRPr>
          </a:p>
          <a:p>
            <a:pPr marL="0" indent="0">
              <a:lnSpc>
                <a:spcPct val="100000"/>
              </a:lnSpc>
              <a:buNone/>
            </a:pPr>
            <a:r>
              <a:rPr lang="fi-FI" sz="1200" dirty="0">
                <a:latin typeface="+mn-lt"/>
                <a:ea typeface="Inter" panose="02000503000000020004" pitchFamily="2" charset="0"/>
              </a:rPr>
              <a:t> </a:t>
            </a:r>
          </a:p>
          <a:p>
            <a:endParaRPr lang="fi-FI" dirty="0"/>
          </a:p>
        </p:txBody>
      </p:sp>
      <p:sp>
        <p:nvSpPr>
          <p:cNvPr id="14" name="Rectangle 13">
            <a:extLst>
              <a:ext uri="{FF2B5EF4-FFF2-40B4-BE49-F238E27FC236}">
                <a16:creationId xmlns:a16="http://schemas.microsoft.com/office/drawing/2014/main" id="{4D77D2E9-9CAA-C1AF-5A01-E75EF0ABF71E}"/>
              </a:ext>
            </a:extLst>
          </p:cNvPr>
          <p:cNvSpPr/>
          <p:nvPr/>
        </p:nvSpPr>
        <p:spPr>
          <a:xfrm>
            <a:off x="2124635" y="3124200"/>
            <a:ext cx="7437528" cy="2747964"/>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Paikka ja päiväys </a:t>
            </a:r>
            <a:r>
              <a:rPr kumimoji="0" lang="fi-FI" altLang="fi-FI" sz="1400" b="0" i="0" u="sng" strike="noStrike" cap="none" normalizeH="0" baseline="0" dirty="0">
                <a:ln>
                  <a:noFill/>
                </a:ln>
                <a:solidFill>
                  <a:schemeClr val="tx1"/>
                </a:solidFill>
                <a:effectLst/>
                <a:ea typeface="Calibri" panose="020F0502020204030204" pitchFamily="34" charset="0"/>
                <a:cs typeface="Times New Roman" panose="02020603050405020304" pitchFamily="18" charset="0"/>
              </a:rPr>
              <a:t>   21.2.2025  					</a:t>
            </a: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Allekirjoitus </a:t>
            </a:r>
            <a:r>
              <a:rPr kumimoji="0" lang="fi-FI" altLang="fi-FI" sz="1400" b="0" i="0" u="sng" strike="noStrike" cap="none" normalizeH="0" baseline="0" dirty="0">
                <a:ln>
                  <a:noFill/>
                </a:ln>
                <a:solidFill>
                  <a:schemeClr val="tx1"/>
                </a:solidFill>
                <a:effectLst/>
                <a:ea typeface="Calibri" panose="020F0502020204030204" pitchFamily="34" charset="0"/>
                <a:cs typeface="Times New Roman" panose="02020603050405020304" pitchFamily="18" charset="0"/>
              </a:rPr>
              <a:t>     Arja Brotkin</a:t>
            </a:r>
            <a:r>
              <a:rPr kumimoji="0" lang="fi-FI" altLang="fi-FI" sz="1400" b="0" i="0" u="sng" strike="noStrike" cap="none" normalizeH="0" baseline="0" dirty="0">
                <a:ln>
                  <a:noFill/>
                </a:ln>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					</a:t>
            </a:r>
            <a:endParaRPr lang="fi-FI" sz="1351" dirty="0"/>
          </a:p>
        </p:txBody>
      </p:sp>
      <p:sp>
        <p:nvSpPr>
          <p:cNvPr id="2" name="Dian numeron paikkamerkki 1">
            <a:extLst>
              <a:ext uri="{FF2B5EF4-FFF2-40B4-BE49-F238E27FC236}">
                <a16:creationId xmlns:a16="http://schemas.microsoft.com/office/drawing/2014/main" id="{36DE29A1-4628-BE0C-9CBB-72335A47FA3A}"/>
              </a:ext>
            </a:extLst>
          </p:cNvPr>
          <p:cNvSpPr>
            <a:spLocks noGrp="1"/>
          </p:cNvSpPr>
          <p:nvPr>
            <p:ph type="sldNum" sz="quarter" idx="12"/>
          </p:nvPr>
        </p:nvSpPr>
        <p:spPr/>
        <p:txBody>
          <a:bodyPr/>
          <a:lstStyle/>
          <a:p>
            <a:fld id="{CF4BB44F-7B72-EC4D-BE8A-419BCE6CF7A5}" type="slidenum">
              <a:rPr lang="fi-FI" smtClean="0"/>
              <a:pPr/>
              <a:t>56</a:t>
            </a:fld>
            <a:endParaRPr lang="fi-FI" dirty="0"/>
          </a:p>
        </p:txBody>
      </p:sp>
    </p:spTree>
    <p:extLst>
      <p:ext uri="{BB962C8B-B14F-4D97-AF65-F5344CB8AC3E}">
        <p14:creationId xmlns:p14="http://schemas.microsoft.com/office/powerpoint/2010/main" val="36954731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ADA317C-646D-DC3A-1DA6-AC2DF426CFFE}"/>
              </a:ext>
            </a:extLst>
          </p:cNvPr>
          <p:cNvGraphicFramePr>
            <a:graphicFrameLocks noChangeAspect="1"/>
          </p:cNvGraphicFramePr>
          <p:nvPr>
            <p:custDataLst>
              <p:tags r:id="rId1"/>
            </p:custDataLst>
            <p:extLst>
              <p:ext uri="{D42A27DB-BD31-4B8C-83A1-F6EECF244321}">
                <p14:modId xmlns:p14="http://schemas.microsoft.com/office/powerpoint/2010/main" val="3299521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4ADA317C-646D-DC3A-1DA6-AC2DF426CFF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dirty="0">
                <a:solidFill>
                  <a:schemeClr val="accent4"/>
                </a:solidFill>
                <a:latin typeface="+mj-lt"/>
                <a:ea typeface="Inter" panose="02000503000000020004" pitchFamily="2" charset="0"/>
              </a:rPr>
              <a:t>Liitteet</a:t>
            </a:r>
            <a:endParaRPr lang="fi-FI" dirty="0">
              <a:solidFill>
                <a:schemeClr val="accent4"/>
              </a:solidFill>
            </a:endParaRPr>
          </a:p>
        </p:txBody>
      </p:sp>
      <p:sp>
        <p:nvSpPr>
          <p:cNvPr id="2" name="Content Placeholder 29">
            <a:extLst>
              <a:ext uri="{FF2B5EF4-FFF2-40B4-BE49-F238E27FC236}">
                <a16:creationId xmlns:a16="http://schemas.microsoft.com/office/drawing/2014/main" id="{AA1D97F5-9EC7-FBE0-F0A1-072FADCC09F2}"/>
              </a:ext>
            </a:extLst>
          </p:cNvPr>
          <p:cNvSpPr>
            <a:spLocks noGrp="1"/>
          </p:cNvSpPr>
          <p:nvPr>
            <p:ph sz="half" idx="1"/>
          </p:nvPr>
        </p:nvSpPr>
        <p:spPr/>
        <p:txBody>
          <a:bodyPr numCol="1"/>
          <a:lstStyle/>
          <a:p>
            <a:pPr marL="0" indent="0">
              <a:lnSpc>
                <a:spcPct val="107000"/>
              </a:lnSpc>
              <a:spcAft>
                <a:spcPts val="800"/>
              </a:spcAft>
              <a:buNone/>
            </a:pPr>
            <a:r>
              <a:rPr lang="fi-FI" sz="2000" b="1" dirty="0"/>
              <a:t>1</a:t>
            </a:r>
            <a:r>
              <a:rPr lang="fi-FI" sz="2000" dirty="0"/>
              <a:t> – Ilmoitukset ja ilmoitusvelvollisuudet </a:t>
            </a:r>
          </a:p>
          <a:p>
            <a:pPr marL="0" indent="0">
              <a:lnSpc>
                <a:spcPct val="107000"/>
              </a:lnSpc>
              <a:spcAft>
                <a:spcPts val="800"/>
              </a:spcAft>
              <a:buNone/>
            </a:pPr>
            <a:r>
              <a:rPr lang="fi-FI" sz="2000" b="1" dirty="0">
                <a:latin typeface="+mn-lt"/>
              </a:rPr>
              <a:t>2</a:t>
            </a:r>
            <a:r>
              <a:rPr lang="fi-FI" sz="2000" dirty="0"/>
              <a:t> – Koonti linkeistä lisätiedon pariin </a:t>
            </a:r>
          </a:p>
          <a:p>
            <a:pPr marL="0" indent="0">
              <a:lnSpc>
                <a:spcPct val="107000"/>
              </a:lnSpc>
              <a:spcAft>
                <a:spcPts val="800"/>
              </a:spcAft>
              <a:buNone/>
            </a:pPr>
            <a:endParaRPr lang="fi-FI" dirty="0"/>
          </a:p>
        </p:txBody>
      </p:sp>
      <p:cxnSp>
        <p:nvCxnSpPr>
          <p:cNvPr id="6" name="Suora yhdysviiva 5">
            <a:extLst>
              <a:ext uri="{FF2B5EF4-FFF2-40B4-BE49-F238E27FC236}">
                <a16:creationId xmlns:a16="http://schemas.microsoft.com/office/drawing/2014/main" id="{044E869B-457E-09BE-479A-C277AF1F3CCA}"/>
              </a:ext>
            </a:extLst>
          </p:cNvPr>
          <p:cNvCxnSpPr/>
          <p:nvPr/>
        </p:nvCxnSpPr>
        <p:spPr>
          <a:xfrm>
            <a:off x="0" y="527538"/>
            <a:ext cx="9733085"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 name="Suora yhdysviiva 6">
            <a:extLst>
              <a:ext uri="{FF2B5EF4-FFF2-40B4-BE49-F238E27FC236}">
                <a16:creationId xmlns:a16="http://schemas.microsoft.com/office/drawing/2014/main" id="{552602B9-DFC3-0CB4-589E-63D051731262}"/>
              </a:ext>
            </a:extLst>
          </p:cNvPr>
          <p:cNvCxnSpPr>
            <a:cxnSpLocks/>
          </p:cNvCxnSpPr>
          <p:nvPr/>
        </p:nvCxnSpPr>
        <p:spPr>
          <a:xfrm>
            <a:off x="9741877" y="0"/>
            <a:ext cx="0" cy="527538"/>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60902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7945771B-D6A8-5F50-96FA-8EDA7901438D}"/>
              </a:ext>
            </a:extLst>
          </p:cNvPr>
          <p:cNvGraphicFramePr>
            <a:graphicFrameLocks noChangeAspect="1"/>
          </p:cNvGraphicFramePr>
          <p:nvPr>
            <p:custDataLst>
              <p:tags r:id="rId1"/>
            </p:custDataLst>
            <p:extLst>
              <p:ext uri="{D42A27DB-BD31-4B8C-83A1-F6EECF244321}">
                <p14:modId xmlns:p14="http://schemas.microsoft.com/office/powerpoint/2010/main" val="29042237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7945771B-D6A8-5F50-96FA-8EDA7901438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38C28C66-5DB8-9841-4AF3-BA672F18F21B}"/>
              </a:ext>
            </a:extLst>
          </p:cNvPr>
          <p:cNvSpPr/>
          <p:nvPr/>
        </p:nvSpPr>
        <p:spPr>
          <a:xfrm>
            <a:off x="157316" y="6302477"/>
            <a:ext cx="1170039" cy="44907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aphicFrame>
        <p:nvGraphicFramePr>
          <p:cNvPr id="5" name="Table 5">
            <a:extLst>
              <a:ext uri="{FF2B5EF4-FFF2-40B4-BE49-F238E27FC236}">
                <a16:creationId xmlns:a16="http://schemas.microsoft.com/office/drawing/2014/main" id="{1BDDA79D-51CD-4497-DCF9-AC75AFFBFFE2}"/>
              </a:ext>
            </a:extLst>
          </p:cNvPr>
          <p:cNvGraphicFramePr>
            <a:graphicFrameLocks noGrp="1"/>
          </p:cNvGraphicFramePr>
          <p:nvPr>
            <p:extLst>
              <p:ext uri="{D42A27DB-BD31-4B8C-83A1-F6EECF244321}">
                <p14:modId xmlns:p14="http://schemas.microsoft.com/office/powerpoint/2010/main" val="3927904053"/>
              </p:ext>
            </p:extLst>
          </p:nvPr>
        </p:nvGraphicFramePr>
        <p:xfrm>
          <a:off x="447664" y="808782"/>
          <a:ext cx="11296671" cy="6017059"/>
        </p:xfrm>
        <a:graphic>
          <a:graphicData uri="http://schemas.openxmlformats.org/drawingml/2006/table">
            <a:tbl>
              <a:tblPr firstRow="1" bandRow="1">
                <a:tableStyleId>{17292A2E-F333-43FB-9621-5CBBE7FDCDCB}</a:tableStyleId>
              </a:tblPr>
              <a:tblGrid>
                <a:gridCol w="2053996">
                  <a:extLst>
                    <a:ext uri="{9D8B030D-6E8A-4147-A177-3AD203B41FA5}">
                      <a16:colId xmlns:a16="http://schemas.microsoft.com/office/drawing/2014/main" val="3876454181"/>
                    </a:ext>
                  </a:extLst>
                </a:gridCol>
                <a:gridCol w="2932982">
                  <a:extLst>
                    <a:ext uri="{9D8B030D-6E8A-4147-A177-3AD203B41FA5}">
                      <a16:colId xmlns:a16="http://schemas.microsoft.com/office/drawing/2014/main" val="3873228180"/>
                    </a:ext>
                  </a:extLst>
                </a:gridCol>
                <a:gridCol w="793630">
                  <a:extLst>
                    <a:ext uri="{9D8B030D-6E8A-4147-A177-3AD203B41FA5}">
                      <a16:colId xmlns:a16="http://schemas.microsoft.com/office/drawing/2014/main" val="764456884"/>
                    </a:ext>
                  </a:extLst>
                </a:gridCol>
                <a:gridCol w="810883">
                  <a:extLst>
                    <a:ext uri="{9D8B030D-6E8A-4147-A177-3AD203B41FA5}">
                      <a16:colId xmlns:a16="http://schemas.microsoft.com/office/drawing/2014/main" val="3096771426"/>
                    </a:ext>
                  </a:extLst>
                </a:gridCol>
                <a:gridCol w="4705180">
                  <a:extLst>
                    <a:ext uri="{9D8B030D-6E8A-4147-A177-3AD203B41FA5}">
                      <a16:colId xmlns:a16="http://schemas.microsoft.com/office/drawing/2014/main" val="3892915801"/>
                    </a:ext>
                  </a:extLst>
                </a:gridCol>
              </a:tblGrid>
              <a:tr h="422969">
                <a:tc>
                  <a:txBody>
                    <a:bodyPr/>
                    <a:lstStyle/>
                    <a:p>
                      <a:pPr rtl="0"/>
                      <a:r>
                        <a:rPr lang="fi-FI" sz="1100" dirty="0"/>
                        <a:t>Tapahtuma</a:t>
                      </a:r>
                    </a:p>
                  </a:txBody>
                  <a:tcPr/>
                </a:tc>
                <a:tc>
                  <a:txBody>
                    <a:bodyPr/>
                    <a:lstStyle/>
                    <a:p>
                      <a:pPr rtl="0"/>
                      <a:r>
                        <a:rPr lang="fi-FI" sz="1100" dirty="0"/>
                        <a:t>Ilmoitus</a:t>
                      </a:r>
                    </a:p>
                  </a:txBody>
                  <a:tcPr/>
                </a:tc>
                <a:tc>
                  <a:txBody>
                    <a:bodyPr/>
                    <a:lstStyle/>
                    <a:p>
                      <a:pPr algn="ctr" rtl="0"/>
                      <a:r>
                        <a:rPr lang="fi-FI" sz="1100" dirty="0"/>
                        <a:t>Henkilöstö</a:t>
                      </a:r>
                    </a:p>
                  </a:txBody>
                  <a:tcPr marL="18000" marR="18000" marT="46800" marB="46800"/>
                </a:tc>
                <a:tc>
                  <a:txBody>
                    <a:bodyPr/>
                    <a:lstStyle/>
                    <a:p>
                      <a:pPr algn="ctr" rtl="0"/>
                      <a:r>
                        <a:rPr lang="fi-FI" sz="1100" dirty="0"/>
                        <a:t>Asiakas tai lähipiiri </a:t>
                      </a:r>
                    </a:p>
                  </a:txBody>
                  <a:tcPr marL="18000" marR="18000" marT="46800" marB="46800"/>
                </a:tc>
                <a:tc>
                  <a:txBody>
                    <a:bodyPr/>
                    <a:lstStyle/>
                    <a:p>
                      <a:pPr rtl="0"/>
                      <a:r>
                        <a:rPr lang="fi-FI" sz="1100" dirty="0"/>
                        <a:t>Linkki </a:t>
                      </a:r>
                    </a:p>
                  </a:txBody>
                  <a:tcPr/>
                </a:tc>
                <a:extLst>
                  <a:ext uri="{0D108BD9-81ED-4DB2-BD59-A6C34878D82A}">
                    <a16:rowId xmlns:a16="http://schemas.microsoft.com/office/drawing/2014/main" val="1684026084"/>
                  </a:ext>
                </a:extLst>
              </a:tr>
              <a:tr h="403736">
                <a:tc>
                  <a:txBody>
                    <a:bodyPr/>
                    <a:lstStyle/>
                    <a:p>
                      <a:pPr rtl="0"/>
                      <a:r>
                        <a:rPr lang="fi-FI" sz="1100" b="1" dirty="0">
                          <a:solidFill>
                            <a:schemeClr val="accent4">
                              <a:lumMod val="75000"/>
                            </a:schemeClr>
                          </a:solidFill>
                        </a:rPr>
                        <a:t>Toiminnan kehittäminen </a:t>
                      </a:r>
                    </a:p>
                  </a:txBody>
                  <a:tcPr>
                    <a:lnB w="12700" cap="flat" cmpd="sng" algn="ctr">
                      <a:solidFill>
                        <a:schemeClr val="accent4"/>
                      </a:solidFill>
                      <a:prstDash val="solid"/>
                      <a:round/>
                      <a:headEnd type="none" w="med" len="med"/>
                      <a:tailEnd type="none" w="med" len="med"/>
                    </a:lnB>
                  </a:tcPr>
                </a:tc>
                <a:tc>
                  <a:txBody>
                    <a:bodyPr/>
                    <a:lstStyle/>
                    <a:p>
                      <a:pPr rtl="0"/>
                      <a:r>
                        <a:rPr lang="fi-FI" sz="1100" dirty="0"/>
                        <a:t>Palaute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rtl="0"/>
                      <a:r>
                        <a:rPr lang="fi-FI" sz="900" kern="100" dirty="0">
                          <a:effectLst/>
                        </a:rPr>
                        <a:t>Eloisan sähköisen palautelomakkeen osoitteessa: </a:t>
                      </a:r>
                      <a:r>
                        <a:rPr lang="fi-FI" sz="900" u="sng" kern="100" dirty="0">
                          <a:effectLst/>
                        </a:rPr>
                        <a:t>https://etelasavonha.fi/asiakkaan-opas/palaute-etela-savon-hyvinvointialueelle/</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3054761934"/>
                  </a:ext>
                </a:extLst>
              </a:tr>
              <a:tr h="40373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Ikääntyneen avuntarve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Huoli-ilmoitus </a:t>
                      </a:r>
                    </a:p>
                    <a:p>
                      <a:pPr marL="171450" indent="-171450" rtl="0">
                        <a:buFont typeface="Arial" panose="020B0604020202020204" pitchFamily="34" charset="0"/>
                        <a:buChar char="•"/>
                      </a:pPr>
                      <a:r>
                        <a:rPr lang="fi-FI" sz="900" dirty="0"/>
                        <a:t>Ilmoitus sosiaalihuollon tarpeesta (ei suostumusta)</a:t>
                      </a:r>
                    </a:p>
                    <a:p>
                      <a:pPr marL="171450" indent="-171450" rtl="0">
                        <a:buFont typeface="Arial" panose="020B0604020202020204" pitchFamily="34" charset="0"/>
                        <a:buChar char="•"/>
                      </a:pPr>
                      <a:r>
                        <a:rPr lang="fi-FI" sz="900" dirty="0"/>
                        <a:t>Yhteydenotto sosiaalihuollosta vastaavaan viranomaiseen (apua tarvitsevan suostumus)</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900" dirty="0"/>
                        <a:t>Sähköinen lomake verkkosivuilla</a:t>
                      </a:r>
                      <a:r>
                        <a:rPr lang="fi-FI" sz="900" dirty="0">
                          <a:solidFill>
                            <a:schemeClr val="tx1"/>
                          </a:solidFill>
                        </a:rPr>
                        <a:t>: </a:t>
                      </a:r>
                      <a:r>
                        <a:rPr lang="fi-FI" sz="900" dirty="0">
                          <a:solidFill>
                            <a:schemeClr val="tx1"/>
                          </a:solidFill>
                          <a:hlinkClick r:id="rId6">
                            <a:extLst>
                              <a:ext uri="{A12FA001-AC4F-418D-AE19-62706E023703}">
                                <ahyp:hlinkClr xmlns:ahyp="http://schemas.microsoft.com/office/drawing/2018/hyperlinkcolor" val="tx"/>
                              </a:ext>
                            </a:extLst>
                          </a:hlinkClick>
                        </a:rPr>
                        <a:t>Ilmaise huolesi</a:t>
                      </a:r>
                      <a:r>
                        <a:rPr lang="fi-FI" sz="900" dirty="0">
                          <a:solidFill>
                            <a:schemeClr val="tx1"/>
                          </a:solidFill>
                        </a:rPr>
                        <a:t> sähköisen </a:t>
                      </a:r>
                      <a:r>
                        <a:rPr lang="fi-FI" sz="900" dirty="0"/>
                        <a:t>lomakkeen kautta</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269226064"/>
                  </a:ext>
                </a:extLst>
              </a:tr>
              <a:tr h="498499">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Vaaratilanne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ja sähköisen lomakkeen kautta</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t>Eloisan internetsivuilla osoitteessa: </a:t>
                      </a:r>
                      <a:r>
                        <a:rPr lang="fi-FI" sz="900" dirty="0">
                          <a:hlinkClick r:id="rId7"/>
                        </a:rPr>
                        <a:t>https://etelasavonha.fi/asiakkaan-opas/asiakas-ja-potilasturvallisuus-ja-valvonta/oma-ilmoitus-vaaratilanteesta/</a:t>
                      </a:r>
                      <a:r>
                        <a:rPr lang="fi-FI" sz="900" dirty="0"/>
                        <a:t>.</a:t>
                      </a:r>
                    </a:p>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6388562"/>
                  </a:ext>
                </a:extLst>
              </a:tr>
              <a:tr h="282005">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100"/>
                    </a:p>
                  </a:txBody>
                  <a:tcPr>
                    <a:solidFill>
                      <a:schemeClr val="bg1"/>
                    </a:solidFill>
                  </a:tcPr>
                </a:tc>
                <a:tc>
                  <a:txBody>
                    <a:bodyPr/>
                    <a:lstStyle/>
                    <a:p>
                      <a:pPr rtl="0"/>
                      <a:r>
                        <a:rPr lang="fi-FI" sz="1100" dirty="0"/>
                        <a:t>vaaratilanne-ilmoitus</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dirty="0">
                          <a:solidFill>
                            <a:schemeClr val="accent4">
                              <a:lumMod val="75000"/>
                            </a:schemeClr>
                          </a:solidFill>
                        </a:rPr>
                        <a:t>x</a:t>
                      </a: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vaaratilanne ja </a:t>
                      </a:r>
                      <a:r>
                        <a:rPr lang="fi-FI" sz="900" b="0" dirty="0">
                          <a:solidFill>
                            <a:schemeClr val="dk1"/>
                          </a:solidFill>
                        </a:rPr>
                        <a:t>yhteys toiminnasta vastaavalle taholle ja asiakas- ja potilasturvallisuustiimille</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2854556221"/>
                  </a:ext>
                </a:extLst>
              </a:tr>
              <a:tr h="403736">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Asiakkaan epäasiallinen kohtelu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Muistutus</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hlinkClick r:id="rId8"/>
                        </a:rPr>
                        <a:t>Muistutus Lomakkeet ja hakemukset - Eloisa (etelasavonha.fi)</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395441819"/>
                  </a:ext>
                </a:extLst>
              </a:tr>
              <a:tr h="288886">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200"/>
                    </a:p>
                  </a:txBody>
                  <a:tcPr>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fi-FI" sz="1100" dirty="0"/>
                        <a:t>Valvontalain mukainen ilmoitus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rtl="0"/>
                      <a:r>
                        <a:rPr lang="fi-FI" sz="900" dirty="0"/>
                        <a:t>Tulostettava ja täytettävä lomake löytyy henkilöstön intrasta </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828407793"/>
                  </a:ext>
                </a:extLst>
              </a:tr>
              <a:tr h="34651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Palvelun laitteeseen / tarvikkeeseen liittyvä vaara</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184698980"/>
                  </a:ext>
                </a:extLst>
              </a:tr>
              <a:tr h="422969">
                <a:tc>
                  <a:txBody>
                    <a:bodyPr/>
                    <a:lstStyle/>
                    <a:p>
                      <a:pPr rtl="0"/>
                      <a:r>
                        <a:rPr lang="fi-FI" sz="1100" b="1" dirty="0">
                          <a:solidFill>
                            <a:schemeClr val="accent4">
                              <a:lumMod val="75000"/>
                            </a:schemeClr>
                          </a:solidFill>
                        </a:rPr>
                        <a:t>Edunvalvonnan tarpeessa oleva henkilö / asiakas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Digi- ja väestötieto- virastoon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9"/>
                        </a:rPr>
                        <a:t>Näin ilmoitat edunvalvontaa tarvitsevasta henkilöstä | Digi- ja väestötietovirasto (dvv.fi)</a:t>
                      </a:r>
                      <a:endParaRPr lang="fi-FI" sz="900" dirty="0"/>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798665867"/>
                  </a:ext>
                </a:extLst>
              </a:tr>
              <a:tr h="422969">
                <a:tc>
                  <a:txBody>
                    <a:bodyPr/>
                    <a:lstStyle/>
                    <a:p>
                      <a:pPr rtl="0"/>
                      <a:r>
                        <a:rPr lang="fi-FI" sz="1100" b="1" dirty="0">
                          <a:solidFill>
                            <a:schemeClr val="accent4">
                              <a:lumMod val="75000"/>
                            </a:schemeClr>
                          </a:solidFill>
                        </a:rPr>
                        <a:t>Kodin palovaara tai muu onnettomuusriski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pelastusviranomaiselle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10"/>
                        </a:rPr>
                        <a:t>Ilmoitus ilmeisestä palovaarasta tai muusta riskistä | Pelastustoimi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0578615"/>
                  </a:ext>
                </a:extLst>
              </a:tr>
              <a:tr h="498499">
                <a:tc>
                  <a:txBody>
                    <a:bodyPr/>
                    <a:lstStyle/>
                    <a:p>
                      <a:pPr rtl="0"/>
                      <a:r>
                        <a:rPr lang="fi-FI" sz="1100" b="1" dirty="0">
                          <a:solidFill>
                            <a:schemeClr val="accent4">
                              <a:lumMod val="75000"/>
                            </a:schemeClr>
                          </a:solidFill>
                        </a:rPr>
                        <a:t>Koti on terveysriski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terveysvalvontaan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11" rtl="0"/>
                      <a:r>
                        <a:rPr lang="fi-FI" sz="900" dirty="0">
                          <a:effectLst/>
                        </a:rPr>
                        <a:t>Savonlinna: </a:t>
                      </a:r>
                      <a:r>
                        <a:rPr lang="fi-FI" sz="900" dirty="0">
                          <a:effectLst/>
                          <a:hlinkClick r:id="rId11">
                            <a:extLst>
                              <a:ext uri="{A12FA001-AC4F-418D-AE19-62706E023703}">
                                <ahyp:hlinkClr xmlns:ahyp="http://schemas.microsoft.com/office/drawing/2018/hyperlinkcolor" val="tx"/>
                              </a:ext>
                            </a:extLst>
                          </a:hlinkClick>
                        </a:rPr>
                        <a:t>https://www.savonlinna.fi/asukas/terveysvalvonta/asumisterveys/</a:t>
                      </a:r>
                      <a:endParaRPr lang="fi-FI" sz="900" dirty="0">
                        <a:effectLst/>
                      </a:endParaRPr>
                    </a:p>
                    <a:p>
                      <a:pPr marL="11" rtl="0"/>
                      <a:r>
                        <a:rPr lang="fi-FI" sz="900" dirty="0">
                          <a:effectLst/>
                        </a:rPr>
                        <a:t>Mikkeli: </a:t>
                      </a:r>
                      <a:r>
                        <a:rPr lang="fi-FI" sz="900" dirty="0">
                          <a:effectLst/>
                          <a:hlinkClick r:id="rId12">
                            <a:extLst>
                              <a:ext uri="{A12FA001-AC4F-418D-AE19-62706E023703}">
                                <ahyp:hlinkClr xmlns:ahyp="http://schemas.microsoft.com/office/drawing/2018/hyperlinkcolor" val="tx"/>
                              </a:ext>
                            </a:extLst>
                          </a:hlinkClick>
                        </a:rPr>
                        <a:t>https://mikkeli.fi/palvelut/ymparisto/ymparistoterveydenhuolto-2/asumisterveys-ja-sisailma/</a:t>
                      </a:r>
                      <a:endParaRPr lang="fi-FI" sz="900" dirty="0">
                        <a:effectLst/>
                      </a:endParaRPr>
                    </a:p>
                    <a:p>
                      <a:pPr marL="11" rtl="0"/>
                      <a:r>
                        <a:rPr lang="fi-FI" sz="900" dirty="0">
                          <a:effectLst/>
                        </a:rPr>
                        <a:t>Pieksämäki: </a:t>
                      </a:r>
                      <a:r>
                        <a:rPr lang="fi-FI" sz="900" dirty="0">
                          <a:effectLst/>
                          <a:hlinkClick r:id="rId13">
                            <a:extLst>
                              <a:ext uri="{A12FA001-AC4F-418D-AE19-62706E023703}">
                                <ahyp:hlinkClr xmlns:ahyp="http://schemas.microsoft.com/office/drawing/2018/hyperlinkcolor" val="tx"/>
                              </a:ext>
                            </a:extLst>
                          </a:hlinkClick>
                        </a:rPr>
                        <a:t>https://keskisavonymparistotoimi.fi/terveysvalvonta/asumisterveys-2/</a:t>
                      </a:r>
                      <a:endParaRPr lang="fi-FI" sz="900" i="0" dirty="0">
                        <a:effectLst/>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642088481"/>
                  </a:ext>
                </a:extLst>
              </a:tr>
              <a:tr h="418837">
                <a:tc>
                  <a:txBody>
                    <a:bodyPr/>
                    <a:lstStyle/>
                    <a:p>
                      <a:pPr rtl="0"/>
                      <a:r>
                        <a:rPr lang="fi-FI" sz="1100" b="1" dirty="0">
                          <a:solidFill>
                            <a:schemeClr val="accent4">
                              <a:lumMod val="75000"/>
                            </a:schemeClr>
                          </a:solidFill>
                        </a:rPr>
                        <a:t>Epäilty rikos esim. asiakkaan lääkkeet häviävät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Rikosilmoitus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indent="0" rtl="0">
                        <a:buFont typeface="Arial" panose="020B0604020202020204" pitchFamily="34" charset="0"/>
                        <a:buNone/>
                      </a:pPr>
                      <a:r>
                        <a:rPr lang="fi-FI" sz="900" dirty="0">
                          <a:hlinkClick r:id="rId14"/>
                        </a:rPr>
                        <a:t>Tee rikosilmoitus - asioi ensisijaisesti verkossa! - Poliisi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62812500"/>
                  </a:ext>
                </a:extLst>
              </a:tr>
              <a:tr h="391587">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Lääkepoikkeama</a:t>
                      </a:r>
                    </a:p>
                  </a:txBody>
                  <a:tcPr>
                    <a:lnT w="12700" cap="flat" cmpd="sng" algn="ctr">
                      <a:solidFill>
                        <a:schemeClr val="accent4"/>
                      </a:solidFill>
                      <a:prstDash val="solid"/>
                      <a:round/>
                      <a:headEnd type="none" w="med" len="med"/>
                      <a:tailEnd type="none" w="med" len="med"/>
                    </a:lnT>
                  </a:tcPr>
                </a:tc>
                <a:tc>
                  <a:txBody>
                    <a:bodyPr/>
                    <a:lstStyle/>
                    <a:p>
                      <a:pPr rtl="0"/>
                      <a:r>
                        <a:rPr lang="fi-FI" sz="1100" dirty="0"/>
                        <a:t>Yhteys lääkäriin</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algn="ctr" rtl="0"/>
                      <a:endParaRPr lang="fi-FI" sz="110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2374818417"/>
                  </a:ext>
                </a:extLst>
              </a:tr>
            </a:tbl>
          </a:graphicData>
        </a:graphic>
      </p:graphicFrame>
      <p:sp>
        <p:nvSpPr>
          <p:cNvPr id="10" name="Title 1">
            <a:extLst>
              <a:ext uri="{FF2B5EF4-FFF2-40B4-BE49-F238E27FC236}">
                <a16:creationId xmlns:a16="http://schemas.microsoft.com/office/drawing/2014/main" id="{5900B3FA-3A23-9944-D951-130B3EC16E82}"/>
              </a:ext>
            </a:extLst>
          </p:cNvPr>
          <p:cNvSpPr txBox="1">
            <a:spLocks/>
          </p:cNvSpPr>
          <p:nvPr/>
        </p:nvSpPr>
        <p:spPr>
          <a:xfrm>
            <a:off x="369638" y="106453"/>
            <a:ext cx="11289173"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chemeClr val="tx1">
                    <a:lumMod val="75000"/>
                    <a:lumOff val="25000"/>
                  </a:schemeClr>
                </a:solidFill>
                <a:effectLst/>
                <a:uLnTx/>
                <a:uFillTx/>
                <a:latin typeface="Arial Black" panose="020B0604020202020204" pitchFamily="34" charset="0"/>
                <a:ea typeface="+mj-ea"/>
              </a:rPr>
              <a:t>Ilmoitukset ja ilmoitusvelvollisuudet</a:t>
            </a:r>
            <a:endParaRPr kumimoji="0" lang="fi-FI" sz="2600" b="1" i="0" u="none" strike="noStrike" kern="1200" cap="none" spc="0" normalizeH="0" baseline="0" noProof="0" dirty="0">
              <a:ln>
                <a:noFill/>
              </a:ln>
              <a:solidFill>
                <a:srgbClr val="FF0000"/>
              </a:solidFill>
              <a:effectLst/>
              <a:uLnTx/>
              <a:uFillTx/>
              <a:latin typeface="Arial Black" panose="020B0604020202020204" pitchFamily="34" charset="0"/>
              <a:ea typeface="+mj-ea"/>
            </a:endParaRPr>
          </a:p>
        </p:txBody>
      </p:sp>
      <p:sp>
        <p:nvSpPr>
          <p:cNvPr id="4" name="Dian numeron paikkamerkki 3">
            <a:extLst>
              <a:ext uri="{FF2B5EF4-FFF2-40B4-BE49-F238E27FC236}">
                <a16:creationId xmlns:a16="http://schemas.microsoft.com/office/drawing/2014/main" id="{69258E04-B5F2-9609-43A7-968BDE7F0773}"/>
              </a:ext>
            </a:extLst>
          </p:cNvPr>
          <p:cNvSpPr>
            <a:spLocks noGrp="1"/>
          </p:cNvSpPr>
          <p:nvPr>
            <p:ph type="sldNum" sz="quarter" idx="12"/>
          </p:nvPr>
        </p:nvSpPr>
        <p:spPr/>
        <p:txBody>
          <a:bodyPr/>
          <a:lstStyle/>
          <a:p>
            <a:fld id="{CF4BB44F-7B72-EC4D-BE8A-419BCE6CF7A5}" type="slidenum">
              <a:rPr lang="fi-FI" smtClean="0"/>
              <a:pPr/>
              <a:t>58</a:t>
            </a:fld>
            <a:endParaRPr lang="fi-FI" dirty="0"/>
          </a:p>
        </p:txBody>
      </p:sp>
    </p:spTree>
    <p:extLst>
      <p:ext uri="{BB962C8B-B14F-4D97-AF65-F5344CB8AC3E}">
        <p14:creationId xmlns:p14="http://schemas.microsoft.com/office/powerpoint/2010/main" val="39361255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0E7DEE64-74A2-1644-2B92-FEC7EDB4C3AF}"/>
              </a:ext>
            </a:extLst>
          </p:cNvPr>
          <p:cNvGraphicFramePr>
            <a:graphicFrameLocks noChangeAspect="1"/>
          </p:cNvGraphicFramePr>
          <p:nvPr>
            <p:custDataLst>
              <p:tags r:id="rId1"/>
            </p:custDataLst>
            <p:extLst>
              <p:ext uri="{D42A27DB-BD31-4B8C-83A1-F6EECF244321}">
                <p14:modId xmlns:p14="http://schemas.microsoft.com/office/powerpoint/2010/main" val="26830612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0E7DEE64-74A2-1644-2B92-FEC7EDB4C3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51413" y="106453"/>
            <a:ext cx="11289174" cy="868004"/>
          </a:xfrm>
        </p:spPr>
        <p:txBody>
          <a:bodyPr vert="horz"/>
          <a:lstStyle/>
          <a:p>
            <a:r>
              <a:rPr lang="fi-FI" dirty="0">
                <a:latin typeface="+mj-lt"/>
                <a:ea typeface="Inter" panose="02000503000000020004" pitchFamily="2" charset="0"/>
              </a:rPr>
              <a:t>Koonti linkeistä lisätiedon pariin</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517629" y="1690688"/>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342900" marR="0" lvl="0" indent="-3429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endParaRPr>
          </a:p>
        </p:txBody>
      </p:sp>
      <p:sp>
        <p:nvSpPr>
          <p:cNvPr id="6" name="Otsikko 1">
            <a:extLst>
              <a:ext uri="{FF2B5EF4-FFF2-40B4-BE49-F238E27FC236}">
                <a16:creationId xmlns:a16="http://schemas.microsoft.com/office/drawing/2014/main" id="{EFBD37F6-9312-C952-A27A-5E48E6AFF7A3}"/>
              </a:ext>
            </a:extLst>
          </p:cNvPr>
          <p:cNvSpPr txBox="1">
            <a:spLocks/>
          </p:cNvSpPr>
          <p:nvPr/>
        </p:nvSpPr>
        <p:spPr>
          <a:xfrm>
            <a:off x="517629" y="1058763"/>
            <a:ext cx="11441760" cy="5019039"/>
          </a:xfrm>
          <a:prstGeom prst="rect">
            <a:avLst/>
          </a:prstGeom>
        </p:spPr>
        <p:txBody>
          <a:bodyPr numCol="1" anchor="t"/>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Eloisa:</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Ikäohjelma vuoteen 2030 </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Eloisan Ikäohjelma on osa </a:t>
            </a:r>
            <a:r>
              <a:rPr lang="fi-FI" sz="1400" b="0" i="0" dirty="0">
                <a:effectLst/>
                <a:latin typeface="Arial" panose="020B0604020202020204" pitchFamily="34" charset="0"/>
              </a:rPr>
              <a:t>hallitusohjelman mukaista sosiaali- ja terveyspalveluiden uudistusta alueella</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Palveluopas</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palveluoppaasta saat tarkempaa tietoa palvelujen järjestämisestä sekä kuinka palveluun voi hakeutua</a:t>
            </a:r>
          </a:p>
          <a:p>
            <a:pPr marL="285750" marR="0" lvl="1" indent="-285750" algn="l" defTabSz="914286" rtl="0" eaLnBrk="1" fontAlgn="auto" latinLnBrk="0" hangingPunct="1">
              <a:lnSpc>
                <a:spcPct val="100000"/>
              </a:lnSpc>
              <a:spcBef>
                <a:spcPts val="300"/>
              </a:spcBef>
              <a:spcAft>
                <a:spcPts val="175"/>
              </a:spcAft>
              <a:buClrTx/>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8">
                  <a:extLst>
                    <a:ext uri="{A12FA001-AC4F-418D-AE19-62706E023703}">
                      <ahyp:hlinkClr xmlns:ahyp="http://schemas.microsoft.com/office/drawing/2018/hyperlinkcolor" val="tx"/>
                    </a:ext>
                  </a:extLst>
                </a:hlinkClick>
              </a:rPr>
              <a:t>Tietosuojaseloste</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Eloisan ylläpitämien asiakasrekisterien tietosuojaseloste </a:t>
            </a:r>
          </a:p>
          <a:p>
            <a:pPr marL="285750" lvl="1" indent="-285750" defTabSz="914286">
              <a:spcBef>
                <a:spcPts val="300"/>
              </a:spcBef>
              <a:spcAft>
                <a:spcPts val="175"/>
              </a:spcAft>
              <a:buFont typeface="Arial" panose="020B0604020202020204" pitchFamily="34" charset="0"/>
              <a:buChar char="•"/>
              <a:defRPr/>
            </a:pPr>
            <a:r>
              <a:rPr lang="fi-FI" sz="1400" dirty="0">
                <a:solidFill>
                  <a:srgbClr val="005900"/>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O</a:t>
            </a:r>
            <a:r>
              <a:rPr lang="fi-FI" sz="1400" dirty="0">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mavalvontaohjelma ja omavalvontasuunnitelmat </a:t>
            </a:r>
            <a:r>
              <a:rPr lang="fi-FI" sz="1400" dirty="0">
                <a:latin typeface="Arial" panose="020B0604020202020204" pitchFamily="34" charset="0"/>
                <a:cs typeface="Arial" panose="020B0604020202020204" pitchFamily="34" charset="0"/>
              </a:rPr>
              <a:t>– Eloisan sosiaalihuollon omavalvontaohjelma ja –suunnitelmat julkisesti nähtävillä </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mn-cs"/>
                <a:hlinkClick r:id="rId10">
                  <a:extLst>
                    <a:ext uri="{A12FA001-AC4F-418D-AE19-62706E023703}">
                      <ahyp:hlinkClr xmlns:ahyp="http://schemas.microsoft.com/office/drawing/2018/hyperlinkcolor" val="tx"/>
                    </a:ext>
                  </a:extLst>
                </a:hlinkClick>
              </a:rPr>
              <a:t>Valvonnan yhteystiedot</a:t>
            </a:r>
            <a:r>
              <a:rPr kumimoji="0" lang="fi-FI" sz="1400" b="0" i="0" u="none" strike="noStrike" kern="1200" cap="none" spc="0" normalizeH="0" baseline="0" noProof="0" dirty="0">
                <a:ln>
                  <a:noFill/>
                </a:ln>
                <a:effectLst/>
                <a:uLnTx/>
                <a:uFillTx/>
                <a:latin typeface="Arial" panose="020B0604020202020204"/>
                <a:ea typeface="+mn-ea"/>
                <a:cs typeface="+mn-cs"/>
              </a:rPr>
              <a:t> - yhteydenpidosta lisätietoja sivuilla</a:t>
            </a:r>
            <a:endParaRPr kumimoji="0" lang="fi-FI" sz="1400" b="0"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1"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Muut tahot:</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1">
                  <a:extLst>
                    <a:ext uri="{A12FA001-AC4F-418D-AE19-62706E023703}">
                      <ahyp:hlinkClr xmlns:ahyp="http://schemas.microsoft.com/office/drawing/2018/hyperlinkcolor" val="tx"/>
                    </a:ext>
                  </a:extLst>
                </a:hlinkClick>
              </a:rPr>
              <a:t>Asiakas- ja potilasturvallisuusstrategia ja toimeenpanosuunnitelma 2022-2026</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Sosiaali- ja terveysministeriö</a:t>
            </a:r>
            <a:endPar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2">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2">
                  <a:extLst>
                    <a:ext uri="{A12FA001-AC4F-418D-AE19-62706E023703}">
                      <ahyp:hlinkClr xmlns:ahyp="http://schemas.microsoft.com/office/drawing/2018/hyperlinkcolor" val="tx"/>
                    </a:ext>
                  </a:extLst>
                </a:hlinkClick>
              </a:rPr>
              <a:t>Riskienhallinta ja turvallisuussuunnittelu. Opas sosiaali- ja terveydenhuollon johdolle ja turvallisuusasiantuntijoille</a:t>
            </a: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 Valtioneuvosto</a:t>
            </a:r>
            <a:endPar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rPr>
              <a:t>Vireyttä seniorivuosiin - Ikääntyneiden ruokasuositus 4/2020</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Valtion ravitsemusneuvottelukunta</a:t>
            </a: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4">
                  <a:extLst>
                    <a:ext uri="{A12FA001-AC4F-418D-AE19-62706E023703}">
                      <ahyp:hlinkClr xmlns:ahyp="http://schemas.microsoft.com/office/drawing/2018/hyperlinkcolor" val="tx"/>
                    </a:ext>
                  </a:extLst>
                </a:hlinkClick>
              </a:rPr>
              <a:t>Ikääntyneille annetut ravintoaineiden saanti- ja ruokasuositukset</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Ruokavirasto</a:t>
            </a: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5">
                  <a:extLst>
                    <a:ext uri="{A12FA001-AC4F-418D-AE19-62706E023703}">
                      <ahyp:hlinkClr xmlns:ahyp="http://schemas.microsoft.com/office/drawing/2018/hyperlinkcolor" val="tx"/>
                    </a:ext>
                  </a:extLst>
                </a:hlinkClick>
              </a:rPr>
              <a:t>Turvallinen lääkehoito –opas</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Sosiaali- ja terveysministeriön </a:t>
            </a:r>
          </a:p>
          <a:p>
            <a:pPr marL="285750" lvl="1" indent="-285750" defTabSz="914286">
              <a:spcBef>
                <a:spcPts val="300"/>
              </a:spcBef>
              <a:spcAft>
                <a:spcPts val="175"/>
              </a:spcAft>
              <a:buFont typeface="Arial" panose="020B0604020202020204" pitchFamily="34" charset="0"/>
              <a:buChar char="•"/>
              <a:defRPr/>
            </a:pPr>
            <a:r>
              <a:rPr lang="fi-FI" sz="1400" dirty="0">
                <a:hlinkClick r:id="rId16">
                  <a:extLst>
                    <a:ext uri="{A12FA001-AC4F-418D-AE19-62706E023703}">
                      <ahyp:hlinkClr xmlns:ahyp="http://schemas.microsoft.com/office/drawing/2018/hyperlinkcolor" val="tx"/>
                    </a:ext>
                  </a:extLst>
                </a:hlinkClick>
              </a:rPr>
              <a:t>Sosiaalihuollon palveluasumisyksikön rajattu lääkevarasto</a:t>
            </a:r>
            <a:r>
              <a:rPr lang="fi-FI" sz="1400" dirty="0"/>
              <a:t> - Valvira</a:t>
            </a:r>
            <a:endPar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endParaRP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Henkilöstön rekrytointi </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kuntarekryn</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 kautta </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a:t>
            </a:r>
            <a:r>
              <a:rPr lang="fi-FI" sz="1400" dirty="0">
                <a:latin typeface="Arial" panose="020B0604020202020204"/>
                <a:cs typeface="Arial" panose="020B0604020202020204" pitchFamily="34" charset="0"/>
              </a:rPr>
              <a:t>K</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rPr>
              <a:t>untarekry</a:t>
            </a:r>
            <a:endParaRPr kumimoji="0" lang="fi-FI" sz="1400" b="0" i="0" u="none" strike="noStrike" kern="1200" cap="none" spc="0" normalizeH="0" baseline="0" noProof="0" dirty="0">
              <a:ln>
                <a:noFill/>
              </a:ln>
              <a:effectLst/>
              <a:highlight>
                <a:srgbClr val="FFFF00"/>
              </a:highlight>
              <a:uLnTx/>
              <a:uFillTx/>
              <a:latin typeface="Arial" panose="020B0604020202020204"/>
              <a:ea typeface="+mn-ea"/>
              <a:cs typeface="Arial" panose="020B0604020202020204" pitchFamily="34" charset="0"/>
              <a:hlinkClick r:id="rId18">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lnSpc>
                <a:spcPct val="100000"/>
              </a:lnSpc>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8">
                  <a:extLst>
                    <a:ext uri="{A12FA001-AC4F-418D-AE19-62706E023703}">
                      <ahyp:hlinkClr xmlns:ahyp="http://schemas.microsoft.com/office/drawing/2018/hyperlinkcolor" val="tx"/>
                    </a:ext>
                  </a:extLst>
                </a:hlinkClick>
              </a:rPr>
              <a:t>Sosiaali- ja terveydenhuollon ammattihenkilöiden kielitaitovaatimukset</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Valvira </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19">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–Terveyden ja hyvinvoinnin laitos</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20">
                  <a:extLst>
                    <a:ext uri="{A12FA001-AC4F-418D-AE19-62706E023703}">
                      <ahyp:hlinkClr xmlns:ahyp="http://schemas.microsoft.com/office/drawing/2018/hyperlinkcolor" val="tx"/>
                    </a:ext>
                  </a:extLst>
                </a:hlinkClick>
              </a:rPr>
              <a:t>Sosiaalihuollon asiakastietojen käsittely</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 Tietosuojavaltuutetun toimisto</a:t>
            </a:r>
          </a:p>
          <a:p>
            <a:pPr marL="285750" lvl="1" indent="-285750" defTabSz="914286">
              <a:spcBef>
                <a:spcPts val="300"/>
              </a:spcBef>
              <a:spcAft>
                <a:spcPts val="175"/>
              </a:spcAft>
              <a:buFont typeface="Arial" panose="020B0604020202020204" pitchFamily="34" charset="0"/>
              <a:buChar char="•"/>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endParaRPr>
          </a:p>
        </p:txBody>
      </p:sp>
      <p:sp>
        <p:nvSpPr>
          <p:cNvPr id="3" name="Dian numeron paikkamerkki 2">
            <a:extLst>
              <a:ext uri="{FF2B5EF4-FFF2-40B4-BE49-F238E27FC236}">
                <a16:creationId xmlns:a16="http://schemas.microsoft.com/office/drawing/2014/main" id="{5E114068-0655-DFE1-E046-38FE40585C46}"/>
              </a:ext>
            </a:extLst>
          </p:cNvPr>
          <p:cNvSpPr>
            <a:spLocks noGrp="1"/>
          </p:cNvSpPr>
          <p:nvPr>
            <p:ph type="sldNum" sz="quarter" idx="12"/>
          </p:nvPr>
        </p:nvSpPr>
        <p:spPr/>
        <p:txBody>
          <a:bodyPr/>
          <a:lstStyle/>
          <a:p>
            <a:fld id="{CF4BB44F-7B72-EC4D-BE8A-419BCE6CF7A5}" type="slidenum">
              <a:rPr lang="fi-FI" smtClean="0"/>
              <a:pPr/>
              <a:t>59</a:t>
            </a:fld>
            <a:endParaRPr lang="fi-FI" dirty="0"/>
          </a:p>
        </p:txBody>
      </p:sp>
    </p:spTree>
    <p:extLst>
      <p:ext uri="{BB962C8B-B14F-4D97-AF65-F5344CB8AC3E}">
        <p14:creationId xmlns:p14="http://schemas.microsoft.com/office/powerpoint/2010/main" val="33450274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ukautettu suunnittelumall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Relationships xmlns="http://schemas.openxmlformats.org/package/2006/relationships"><Relationship Id="rId1" Target="itemProps1.xml" Type="http://schemas.openxmlformats.org/officeDocument/2006/relationships/customXmlProps"/></Relationships>
</file>

<file path=customXml/_rels/item2.xml.rels><?xml version="1.0" encoding="UTF-8" standalone="yes"?><Relationships xmlns="http://schemas.openxmlformats.org/package/2006/relationships"><Relationship Id="rId1" Target="itemProps2.xml" Type="http://schemas.openxmlformats.org/officeDocument/2006/relationships/customXmlProps"/></Relationships>
</file>

<file path=customXml/_rels/item3.xml.rels><?xml version="1.0" encoding="UTF-8" standalone="yes"?><Relationships xmlns="http://schemas.openxmlformats.org/package/2006/relationships"><Relationship Id="rId1" Target="itemProps3.xml" Type="http://schemas.openxmlformats.org/officeDocument/2006/relationships/customXmlProps"/></Relationships>
</file>

<file path=customXml/item1.xml><?xml version="1.0" encoding="utf-8"?>
<ct:contentTypeSchema xmlns:ct="http://schemas.microsoft.com/office/2006/metadata/contentType" xmlns:ma="http://schemas.microsoft.com/office/2006/metadata/properties/metaAttributes" ct:_="" ma:_="" ma:contentTypeName="Asiakirja" ma:contentTypeID="0x010100062F244933DC074BA8DA84B9B074128D" ma:contentTypeVersion="6" ma:contentTypeDescription="Luo uusi asiakirja." ma:contentTypeScope="" ma:versionID="f04828a25d363356b18e6a18a4b38e97">
  <xsd:schema xmlns:xsd="http://www.w3.org/2001/XMLSchema" xmlns:xs="http://www.w3.org/2001/XMLSchema" xmlns:p="http://schemas.microsoft.com/office/2006/metadata/properties" xmlns:ns1="http://schemas.microsoft.com/sharepoint/v3" xmlns:ns2="686b2ad3-953e-4eca-8ae8-1ef91522fe04" targetNamespace="http://schemas.microsoft.com/office/2006/metadata/properties" ma:root="true" ma:fieldsID="cf4df8bda0f0a10f0c4d879545ff0c0f" ns1:_="" ns2:_="">
    <xsd:import namespace="http://schemas.microsoft.com/sharepoint/v3"/>
    <xsd:import namespace="686b2ad3-953e-4eca-8ae8-1ef91522fe0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1:_ip_UnifiedCompliancePolicyProperties" minOccurs="0"/>
                <xsd:element ref="ns1:_ip_UnifiedCompliancePolicyUIAc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1" nillable="true" ma:displayName="Yhtenäisen yhteensopivuuskäytännön ominaisuudet" ma:hidden="true" ma:internalName="_ip_UnifiedCompliancePolicyProperties">
      <xsd:simpleType>
        <xsd:restriction base="dms:Note"/>
      </xsd:simpleType>
    </xsd:element>
    <xsd:element name="_ip_UnifiedCompliancePolicyUIAction" ma:index="12" nillable="true" ma:displayName="Yhtenäisen yhteensopivuuskäytännön käyttöliittymän toiminto"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6b2ad3-953e-4eca-8ae8-1ef91522fe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C6864E7-6036-4756-8167-DFE68A0895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86b2ad3-953e-4eca-8ae8-1ef91522fe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319A9F1-9730-4819-83B3-D5566E6654BE}">
  <ds:schemaRefs>
    <ds:schemaRef ds:uri="686b2ad3-953e-4eca-8ae8-1ef91522fe04"/>
    <ds:schemaRef ds:uri="http://schemas.openxmlformats.org/package/2006/metadata/core-properties"/>
    <ds:schemaRef ds:uri="http://schemas.microsoft.com/office/2006/documentManagement/types"/>
    <ds:schemaRef ds:uri="http://purl.org/dc/elements/1.1/"/>
    <ds:schemaRef ds:uri="http://purl.org/dc/dcmitype/"/>
    <ds:schemaRef ds:uri="http://schemas.microsoft.com/office/2006/metadata/properties"/>
    <ds:schemaRef ds:uri="http://www.w3.org/XML/1998/namespace"/>
    <ds:schemaRef ds:uri="http://schemas.microsoft.com/office/infopath/2007/PartnerControls"/>
    <ds:schemaRef ds:uri="http://schemas.microsoft.com/sharepoint/v3"/>
    <ds:schemaRef ds:uri="http://purl.org/dc/terms/"/>
  </ds:schemaRefs>
</ds:datastoreItem>
</file>

<file path=customXml/itemProps3.xml><?xml version="1.0" encoding="utf-8"?>
<ds:datastoreItem xmlns:ds="http://schemas.openxmlformats.org/officeDocument/2006/customXml" ds:itemID="{2EEF7748-FB15-4BB1-94E9-E4B5F7D3F3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9889</Words>
  <Application>Microsoft Office PowerPoint</Application>
  <PresentationFormat>Laajakuva</PresentationFormat>
  <Paragraphs>1148</Paragraphs>
  <Slides>59</Slides>
  <Notes>57</Notes>
  <HiddenSlides>0</HiddenSlides>
  <MMClips>0</MMClips>
  <ScaleCrop>false</ScaleCrop>
  <HeadingPairs>
    <vt:vector size="8" baseType="variant">
      <vt:variant>
        <vt:lpstr>Käytetyt fontit</vt:lpstr>
      </vt:variant>
      <vt:variant>
        <vt:i4>8</vt:i4>
      </vt:variant>
      <vt:variant>
        <vt:lpstr>Teema</vt:lpstr>
      </vt:variant>
      <vt:variant>
        <vt:i4>4</vt:i4>
      </vt:variant>
      <vt:variant>
        <vt:lpstr>Upotetut OLE-palvelimet</vt:lpstr>
      </vt:variant>
      <vt:variant>
        <vt:i4>1</vt:i4>
      </vt:variant>
      <vt:variant>
        <vt:lpstr>Dian otsikot</vt:lpstr>
      </vt:variant>
      <vt:variant>
        <vt:i4>59</vt:i4>
      </vt:variant>
    </vt:vector>
  </HeadingPairs>
  <TitlesOfParts>
    <vt:vector size="72" baseType="lpstr">
      <vt:lpstr>Arial</vt:lpstr>
      <vt:lpstr>Arial Black</vt:lpstr>
      <vt:lpstr>Calibri</vt:lpstr>
      <vt:lpstr>Calibri Light</vt:lpstr>
      <vt:lpstr>Inter</vt:lpstr>
      <vt:lpstr>Times New Roman</vt:lpstr>
      <vt:lpstr>Trebuchet MS</vt:lpstr>
      <vt:lpstr>Wingdings</vt:lpstr>
      <vt:lpstr>Office-teema</vt:lpstr>
      <vt:lpstr>Mukautettu suunnittelumalli</vt:lpstr>
      <vt:lpstr>1_Office-teema</vt:lpstr>
      <vt:lpstr>2_Office-teema</vt:lpstr>
      <vt:lpstr>think-cell Slide</vt:lpstr>
      <vt:lpstr>PowerPoint-esitys</vt:lpstr>
      <vt:lpstr>Lukijalle</vt:lpstr>
      <vt:lpstr>Sisällysluettelo</vt:lpstr>
      <vt:lpstr>PowerPoint-esitys</vt:lpstr>
      <vt:lpstr>Palveluntuottajaa koskevat tiedot</vt:lpstr>
      <vt:lpstr>Omavalvontasuunnitelman laatiminen</vt:lpstr>
      <vt:lpstr>PowerPoint-esitys</vt:lpstr>
      <vt:lpstr>PowerPoint-esitys</vt:lpstr>
      <vt:lpstr>Yksikön toiminta toteuttaa Eloisan yhteistä missiota ja arvoja!</vt:lpstr>
      <vt:lpstr>Toiminta-ajatus, arvot ja toimintaperiaatteet</vt:lpstr>
      <vt:lpstr>Omavalvonnan johtaminen ja valvonta </vt:lpstr>
      <vt:lpstr>Palvelun toimintaperiaatteet</vt:lpstr>
      <vt:lpstr>PowerPoint-esitys</vt:lpstr>
      <vt:lpstr>PowerPoint-esitys</vt:lpstr>
      <vt:lpstr>Käsitteet ja käsitehierarkia </vt:lpstr>
      <vt:lpstr>Riskienhallinnan järjestelmät ja menettelytavat (1/3)</vt:lpstr>
      <vt:lpstr>Riskienhallinnan järjestelmät ja menettelytavat (2/3)</vt:lpstr>
      <vt:lpstr>Riskienhallinnan järjestelmät ja menettelytavat (3/3)</vt:lpstr>
      <vt:lpstr>Riski- ja epäkohtailmoitusten käsittely (1/3)</vt:lpstr>
      <vt:lpstr>PowerPoint-esitys</vt:lpstr>
      <vt:lpstr>PowerPoint-esitys</vt:lpstr>
      <vt:lpstr>PowerPoint-esitys</vt:lpstr>
      <vt:lpstr>Häiriötilanteet/poikkeusolot</vt:lpstr>
      <vt:lpstr>PowerPoint-esitys</vt:lpstr>
      <vt:lpstr>PowerPoint-esitys</vt:lpstr>
      <vt:lpstr>Itsemääräämisoikeuden vahvistaminen</vt:lpstr>
      <vt:lpstr>Asiakkaan osallisuus (1/3)</vt:lpstr>
      <vt:lpstr>Asiakkaan osallisuus (2/3)</vt:lpstr>
      <vt:lpstr>Asiakkaan osallisuus (3/3)</vt:lpstr>
      <vt:lpstr>PowerPoint-esitys</vt:lpstr>
      <vt:lpstr>Tausta 1/2</vt:lpstr>
      <vt:lpstr>Tausta 2/1</vt:lpstr>
      <vt:lpstr>Hyvinvointia ja kuntoutumista tukeva toiminta</vt:lpstr>
      <vt:lpstr>Ravitsemus</vt:lpstr>
      <vt:lpstr>Hygieniakäytännöt</vt:lpstr>
      <vt:lpstr>Infektioiden torjunta</vt:lpstr>
      <vt:lpstr>Terveyden- ja sairaanhoito</vt:lpstr>
      <vt:lpstr>Lääkehoito</vt:lpstr>
      <vt:lpstr>Monialainen yhteistyö</vt:lpstr>
      <vt:lpstr>PowerPoint-esitys</vt:lpstr>
      <vt:lpstr>PowerPoint-esitys</vt:lpstr>
      <vt:lpstr>Yhteistyö turvallisuudesta vastaavien viranomaisten ja toimijoiden kanssa</vt:lpstr>
      <vt:lpstr>Henkilöstö (1/3)</vt:lpstr>
      <vt:lpstr>Henkilöstö (2/3)</vt:lpstr>
      <vt:lpstr>Henkilöstö (3/3)</vt:lpstr>
      <vt:lpstr>Toimitilat</vt:lpstr>
      <vt:lpstr>Terveydenhuollon laitteet ja tarvikkeet</vt:lpstr>
      <vt:lpstr>PowerPoint-esitys</vt:lpstr>
      <vt:lpstr>PowerPoint-esitys</vt:lpstr>
      <vt:lpstr>Asiakas- ja potilastietojen käsittely ja kirjaaminen</vt:lpstr>
      <vt:lpstr>Asiakas- ja potilastietojen käsittely ja kirjaaminen</vt:lpstr>
      <vt:lpstr>PowerPoint-esitys</vt:lpstr>
      <vt:lpstr>Yhteenveto kehittämissuunnitelmasta</vt:lpstr>
      <vt:lpstr>Omavalvontasuunnitelman seuranta</vt:lpstr>
      <vt:lpstr>PowerPoint-esitys</vt:lpstr>
      <vt:lpstr>Omavalvontasuunnitelman seuranta</vt:lpstr>
      <vt:lpstr>Liitteet</vt:lpstr>
      <vt:lpstr>PowerPoint-esitys</vt:lpstr>
      <vt:lpstr>Koonti linkeistä lisätiedon pariin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2023-12-21T10:48:32Z</dcterms:created>
  <dcterms:modified xsi:type="dcterms:W3CDTF">2026-04-16T09:50:09Z</dcterms:modified>
  <cp:revision>60</cp:revision>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0x010100062F244933DC074BA8DA84B9B074128D</vt:lpwstr>
  </property>
</Properties>
</file>